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Lst>
  <p:sldIdLst>
    <p:sldId id="256" r:id="rId3"/>
    <p:sldId id="290" r:id="rId4"/>
    <p:sldId id="258" r:id="rId5"/>
    <p:sldId id="279" r:id="rId6"/>
    <p:sldId id="273" r:id="rId7"/>
    <p:sldId id="274" r:id="rId8"/>
    <p:sldId id="280" r:id="rId9"/>
    <p:sldId id="281" r:id="rId10"/>
    <p:sldId id="282" r:id="rId11"/>
    <p:sldId id="283" r:id="rId12"/>
    <p:sldId id="284" r:id="rId13"/>
    <p:sldId id="286" r:id="rId14"/>
    <p:sldId id="285" r:id="rId15"/>
    <p:sldId id="287" r:id="rId16"/>
    <p:sldId id="288" r:id="rId17"/>
    <p:sldId id="289" r:id="rId18"/>
    <p:sldId id="278" r:id="rId19"/>
  </p:sldIdLst>
  <p:sldSz cx="12192000" cy="6845300"/>
  <p:notesSz cx="12192000" cy="6845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be, Nicolas" initials="DN" lastIdx="6" clrIdx="0">
    <p:extLst>
      <p:ext uri="{19B8F6BF-5375-455C-9EA6-DF929625EA0E}">
        <p15:presenceInfo xmlns:p15="http://schemas.microsoft.com/office/powerpoint/2012/main" userId="S-1-5-21-1342010864-269568157-1520766640-448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88" d="100"/>
          <a:sy n="88" d="100"/>
        </p:scale>
        <p:origin x="17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28" Type="http://schemas.openxmlformats.org/officeDocument/2006/relationships/customXml" Target="../customXml/item5.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844543" y="3137407"/>
            <a:ext cx="4502912" cy="574039"/>
          </a:xfrm>
          <a:prstGeom prst="rect">
            <a:avLst/>
          </a:prstGeom>
        </p:spPr>
        <p:txBody>
          <a:bodyPr wrap="square" lIns="0" tIns="0" rIns="0" bIns="0">
            <a:spAutoFit/>
          </a:bodyPr>
          <a:lstStyle>
            <a:lvl1pPr>
              <a:defRPr sz="3600" b="0" i="0">
                <a:solidFill>
                  <a:srgbClr val="4471C4"/>
                </a:solidFill>
                <a:latin typeface="Calibri Light"/>
                <a:cs typeface="Calibri Light"/>
              </a:defRPr>
            </a:lvl1pPr>
          </a:lstStyle>
          <a:p>
            <a:endParaRPr/>
          </a:p>
        </p:txBody>
      </p:sp>
      <p:sp>
        <p:nvSpPr>
          <p:cNvPr id="3" name="Holder 3"/>
          <p:cNvSpPr>
            <a:spLocks noGrp="1"/>
          </p:cNvSpPr>
          <p:nvPr>
            <p:ph type="subTitle" idx="4"/>
          </p:nvPr>
        </p:nvSpPr>
        <p:spPr>
          <a:xfrm>
            <a:off x="1828800" y="3833368"/>
            <a:ext cx="8534400" cy="17113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9/8/2021</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4471C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1" i="1">
                <a:solidFill>
                  <a:srgbClr val="4471C4"/>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9/8/2021</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4471C4"/>
                </a:solidFill>
                <a:latin typeface="Calibri"/>
                <a:cs typeface="Calibri"/>
              </a:defRPr>
            </a:lvl1pPr>
          </a:lstStyle>
          <a:p>
            <a:endParaRPr/>
          </a:p>
        </p:txBody>
      </p:sp>
      <p:sp>
        <p:nvSpPr>
          <p:cNvPr id="3" name="Holder 3"/>
          <p:cNvSpPr>
            <a:spLocks noGrp="1"/>
          </p:cNvSpPr>
          <p:nvPr>
            <p:ph sz="half" idx="2"/>
          </p:nvPr>
        </p:nvSpPr>
        <p:spPr>
          <a:xfrm>
            <a:off x="609600" y="1574419"/>
            <a:ext cx="5303520" cy="451789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4419"/>
            <a:ext cx="5303520" cy="451789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9/8/2021</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4471C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9/8/2021</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9/8/2021</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83996" y="885062"/>
            <a:ext cx="10495915" cy="452119"/>
          </a:xfrm>
          <a:prstGeom prst="rect">
            <a:avLst/>
          </a:prstGeom>
        </p:spPr>
        <p:txBody>
          <a:bodyPr wrap="square" lIns="0" tIns="0" rIns="0" bIns="0">
            <a:spAutoFit/>
          </a:bodyPr>
          <a:lstStyle>
            <a:lvl1pPr>
              <a:defRPr sz="2800" b="1" i="0">
                <a:solidFill>
                  <a:srgbClr val="4471C4"/>
                </a:solidFill>
                <a:latin typeface="Calibri"/>
                <a:cs typeface="Calibri"/>
              </a:defRPr>
            </a:lvl1pPr>
          </a:lstStyle>
          <a:p>
            <a:endParaRPr/>
          </a:p>
        </p:txBody>
      </p:sp>
      <p:sp>
        <p:nvSpPr>
          <p:cNvPr id="3" name="Holder 3"/>
          <p:cNvSpPr>
            <a:spLocks noGrp="1"/>
          </p:cNvSpPr>
          <p:nvPr>
            <p:ph type="body" idx="1"/>
          </p:nvPr>
        </p:nvSpPr>
        <p:spPr>
          <a:xfrm>
            <a:off x="513346" y="1668610"/>
            <a:ext cx="11165306" cy="3243579"/>
          </a:xfrm>
          <a:prstGeom prst="rect">
            <a:avLst/>
          </a:prstGeom>
        </p:spPr>
        <p:txBody>
          <a:bodyPr wrap="square" lIns="0" tIns="0" rIns="0" bIns="0">
            <a:spAutoFit/>
          </a:bodyPr>
          <a:lstStyle>
            <a:lvl1pPr>
              <a:defRPr sz="2400" b="1" i="1">
                <a:solidFill>
                  <a:srgbClr val="4471C4"/>
                </a:solidFill>
                <a:latin typeface="Calibri"/>
                <a:cs typeface="Calibri"/>
              </a:defRPr>
            </a:lvl1pPr>
          </a:lstStyle>
          <a:p>
            <a:endParaRPr/>
          </a:p>
        </p:txBody>
      </p:sp>
      <p:sp>
        <p:nvSpPr>
          <p:cNvPr id="4" name="Holder 4"/>
          <p:cNvSpPr>
            <a:spLocks noGrp="1"/>
          </p:cNvSpPr>
          <p:nvPr>
            <p:ph type="ftr" sz="quarter" idx="5"/>
          </p:nvPr>
        </p:nvSpPr>
        <p:spPr>
          <a:xfrm>
            <a:off x="4145280" y="6366129"/>
            <a:ext cx="3901440" cy="34226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66129"/>
            <a:ext cx="2804160" cy="3422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9/8/2021</a:t>
            </a:fld>
            <a:endParaRPr lang="en-US"/>
          </a:p>
        </p:txBody>
      </p:sp>
      <p:sp>
        <p:nvSpPr>
          <p:cNvPr id="6" name="Holder 6"/>
          <p:cNvSpPr>
            <a:spLocks noGrp="1"/>
          </p:cNvSpPr>
          <p:nvPr>
            <p:ph type="sldNum" sz="quarter" idx="7"/>
          </p:nvPr>
        </p:nvSpPr>
        <p:spPr>
          <a:xfrm>
            <a:off x="11067288" y="6464300"/>
            <a:ext cx="24384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76985" y="935354"/>
            <a:ext cx="9271635" cy="1219835"/>
          </a:xfrm>
          <a:prstGeom prst="rect">
            <a:avLst/>
          </a:prstGeom>
        </p:spPr>
        <p:txBody>
          <a:bodyPr vert="horz" wrap="square" lIns="0" tIns="60960" rIns="0" bIns="0" rtlCol="0">
            <a:spAutoFit/>
          </a:bodyPr>
          <a:lstStyle/>
          <a:p>
            <a:pPr marL="37465" marR="30480" algn="ctr">
              <a:lnSpc>
                <a:spcPts val="3020"/>
              </a:lnSpc>
              <a:spcBef>
                <a:spcPts val="480"/>
              </a:spcBef>
            </a:pPr>
            <a:r>
              <a:rPr spc="-25" dirty="0">
                <a:latin typeface="+mn-lt"/>
                <a:cs typeface="Calibri Light"/>
              </a:rPr>
              <a:t>Énergir</a:t>
            </a:r>
            <a:r>
              <a:rPr spc="-70" dirty="0">
                <a:latin typeface="+mn-lt"/>
                <a:cs typeface="Calibri Light"/>
              </a:rPr>
              <a:t> </a:t>
            </a:r>
            <a:r>
              <a:rPr spc="-5" dirty="0">
                <a:latin typeface="+mn-lt"/>
                <a:cs typeface="Calibri Light"/>
              </a:rPr>
              <a:t>-</a:t>
            </a:r>
            <a:r>
              <a:rPr spc="-30" dirty="0">
                <a:latin typeface="+mn-lt"/>
                <a:cs typeface="Calibri Light"/>
              </a:rPr>
              <a:t> </a:t>
            </a:r>
            <a:r>
              <a:rPr spc="-25" dirty="0">
                <a:latin typeface="+mn-lt"/>
                <a:cs typeface="Calibri Light"/>
              </a:rPr>
              <a:t>Demande</a:t>
            </a:r>
            <a:r>
              <a:rPr spc="-60" dirty="0">
                <a:latin typeface="+mn-lt"/>
                <a:cs typeface="Calibri Light"/>
              </a:rPr>
              <a:t> </a:t>
            </a:r>
            <a:r>
              <a:rPr spc="-45" dirty="0">
                <a:latin typeface="+mn-lt"/>
                <a:cs typeface="Calibri Light"/>
              </a:rPr>
              <a:t>d’approbation</a:t>
            </a:r>
            <a:r>
              <a:rPr spc="-70" dirty="0">
                <a:latin typeface="+mn-lt"/>
                <a:cs typeface="Calibri Light"/>
              </a:rPr>
              <a:t> </a:t>
            </a:r>
            <a:r>
              <a:rPr spc="-10" dirty="0">
                <a:latin typeface="+mn-lt"/>
                <a:cs typeface="Calibri Light"/>
              </a:rPr>
              <a:t>du</a:t>
            </a:r>
            <a:r>
              <a:rPr spc="-50" dirty="0">
                <a:latin typeface="+mn-lt"/>
                <a:cs typeface="Calibri Light"/>
              </a:rPr>
              <a:t> </a:t>
            </a:r>
            <a:r>
              <a:rPr spc="-10" dirty="0">
                <a:latin typeface="+mn-lt"/>
                <a:cs typeface="Calibri Light"/>
              </a:rPr>
              <a:t>plan</a:t>
            </a:r>
            <a:r>
              <a:rPr spc="-70" dirty="0">
                <a:latin typeface="+mn-lt"/>
                <a:cs typeface="Calibri Light"/>
              </a:rPr>
              <a:t> </a:t>
            </a:r>
            <a:r>
              <a:rPr spc="-40" dirty="0">
                <a:latin typeface="+mn-lt"/>
                <a:cs typeface="Calibri Light"/>
              </a:rPr>
              <a:t>d’approvisionnement</a:t>
            </a:r>
            <a:r>
              <a:rPr spc="-65" dirty="0">
                <a:latin typeface="+mn-lt"/>
                <a:cs typeface="Calibri Light"/>
              </a:rPr>
              <a:t> </a:t>
            </a:r>
            <a:r>
              <a:rPr spc="-20" dirty="0">
                <a:latin typeface="+mn-lt"/>
                <a:cs typeface="Calibri Light"/>
              </a:rPr>
              <a:t>et </a:t>
            </a:r>
            <a:r>
              <a:rPr spc="-620" dirty="0">
                <a:latin typeface="+mn-lt"/>
                <a:cs typeface="Calibri Light"/>
              </a:rPr>
              <a:t> </a:t>
            </a:r>
            <a:r>
              <a:rPr spc="-10" dirty="0">
                <a:latin typeface="+mn-lt"/>
                <a:cs typeface="Calibri Light"/>
              </a:rPr>
              <a:t>de </a:t>
            </a:r>
            <a:r>
              <a:rPr spc="-25" dirty="0">
                <a:latin typeface="+mn-lt"/>
                <a:cs typeface="Calibri Light"/>
              </a:rPr>
              <a:t>modification </a:t>
            </a:r>
            <a:r>
              <a:rPr spc="-15" dirty="0">
                <a:latin typeface="+mn-lt"/>
                <a:cs typeface="Calibri Light"/>
              </a:rPr>
              <a:t>des </a:t>
            </a:r>
            <a:r>
              <a:rPr spc="-20" dirty="0">
                <a:latin typeface="+mn-lt"/>
                <a:cs typeface="Calibri Light"/>
              </a:rPr>
              <a:t>Conditions </a:t>
            </a:r>
            <a:r>
              <a:rPr spc="-10" dirty="0">
                <a:latin typeface="+mn-lt"/>
                <a:cs typeface="Calibri Light"/>
              </a:rPr>
              <a:t>de service </a:t>
            </a:r>
            <a:r>
              <a:rPr spc="-20" dirty="0">
                <a:latin typeface="+mn-lt"/>
                <a:cs typeface="Calibri Light"/>
              </a:rPr>
              <a:t>et </a:t>
            </a:r>
            <a:r>
              <a:rPr spc="-60" dirty="0">
                <a:latin typeface="+mn-lt"/>
                <a:cs typeface="Calibri Light"/>
              </a:rPr>
              <a:t>Tarif </a:t>
            </a:r>
            <a:r>
              <a:rPr spc="-50" dirty="0">
                <a:latin typeface="+mn-lt"/>
                <a:cs typeface="Calibri Light"/>
              </a:rPr>
              <a:t>d’Énergir, </a:t>
            </a:r>
            <a:r>
              <a:rPr spc="-10" dirty="0">
                <a:latin typeface="+mn-lt"/>
                <a:cs typeface="Calibri Light"/>
              </a:rPr>
              <a:t>s.e.c., </a:t>
            </a:r>
            <a:r>
              <a:rPr spc="-620" dirty="0">
                <a:latin typeface="+mn-lt"/>
                <a:cs typeface="Calibri Light"/>
              </a:rPr>
              <a:t> </a:t>
            </a:r>
            <a:r>
              <a:rPr spc="-5" dirty="0">
                <a:latin typeface="+mn-lt"/>
                <a:cs typeface="Calibri Light"/>
              </a:rPr>
              <a:t>à</a:t>
            </a:r>
            <a:r>
              <a:rPr spc="-45" dirty="0">
                <a:latin typeface="+mn-lt"/>
                <a:cs typeface="Calibri Light"/>
              </a:rPr>
              <a:t> </a:t>
            </a:r>
            <a:r>
              <a:rPr spc="-30" dirty="0">
                <a:latin typeface="+mn-lt"/>
                <a:cs typeface="Calibri Light"/>
              </a:rPr>
              <a:t>compter</a:t>
            </a:r>
            <a:r>
              <a:rPr spc="-65" dirty="0">
                <a:latin typeface="+mn-lt"/>
                <a:cs typeface="Calibri Light"/>
              </a:rPr>
              <a:t> </a:t>
            </a:r>
            <a:r>
              <a:rPr spc="-10" dirty="0">
                <a:latin typeface="+mn-lt"/>
                <a:cs typeface="Calibri Light"/>
              </a:rPr>
              <a:t>du</a:t>
            </a:r>
            <a:r>
              <a:rPr spc="-45" dirty="0">
                <a:latin typeface="+mn-lt"/>
                <a:cs typeface="Calibri Light"/>
              </a:rPr>
              <a:t> </a:t>
            </a:r>
            <a:r>
              <a:rPr spc="-5" dirty="0">
                <a:latin typeface="+mn-lt"/>
                <a:cs typeface="Calibri Light"/>
              </a:rPr>
              <a:t>1</a:t>
            </a:r>
            <a:r>
              <a:rPr sz="2775" spc="-7" baseline="25525" dirty="0">
                <a:latin typeface="+mn-lt"/>
                <a:cs typeface="Calibri Light"/>
              </a:rPr>
              <a:t>er</a:t>
            </a:r>
            <a:r>
              <a:rPr sz="2775" spc="254" baseline="25525" dirty="0">
                <a:latin typeface="+mn-lt"/>
                <a:cs typeface="Calibri Light"/>
              </a:rPr>
              <a:t> </a:t>
            </a:r>
            <a:r>
              <a:rPr sz="2800" spc="-30" dirty="0" err="1">
                <a:latin typeface="+mn-lt"/>
                <a:cs typeface="Calibri Light"/>
              </a:rPr>
              <a:t>octobre</a:t>
            </a:r>
            <a:r>
              <a:rPr sz="2800" spc="-60" dirty="0">
                <a:latin typeface="+mn-lt"/>
                <a:cs typeface="Calibri Light"/>
              </a:rPr>
              <a:t> </a:t>
            </a:r>
            <a:r>
              <a:rPr sz="2800" spc="-20" dirty="0">
                <a:latin typeface="+mn-lt"/>
                <a:cs typeface="Calibri Light"/>
              </a:rPr>
              <a:t>202</a:t>
            </a:r>
            <a:r>
              <a:rPr lang="fr-FR" sz="2800" spc="-20" dirty="0">
                <a:latin typeface="+mn-lt"/>
                <a:cs typeface="Calibri Light"/>
              </a:rPr>
              <a:t>1</a:t>
            </a:r>
            <a:endParaRPr sz="2800" dirty="0">
              <a:latin typeface="+mn-lt"/>
              <a:cs typeface="Calibri Light"/>
            </a:endParaRPr>
          </a:p>
        </p:txBody>
      </p:sp>
      <p:sp>
        <p:nvSpPr>
          <p:cNvPr id="3" name="object 3"/>
          <p:cNvSpPr txBox="1"/>
          <p:nvPr/>
        </p:nvSpPr>
        <p:spPr>
          <a:xfrm>
            <a:off x="3868928" y="2471419"/>
            <a:ext cx="4537075" cy="3121025"/>
          </a:xfrm>
          <a:prstGeom prst="rect">
            <a:avLst/>
          </a:prstGeom>
        </p:spPr>
        <p:txBody>
          <a:bodyPr vert="horz" wrap="square" lIns="0" tIns="12065" rIns="0" bIns="0" rtlCol="0">
            <a:spAutoFit/>
          </a:bodyPr>
          <a:lstStyle/>
          <a:p>
            <a:pPr marL="1137285">
              <a:lnSpc>
                <a:spcPct val="100000"/>
              </a:lnSpc>
              <a:spcBef>
                <a:spcPts val="95"/>
              </a:spcBef>
            </a:pPr>
            <a:r>
              <a:rPr sz="2800" b="1" spc="-30" dirty="0">
                <a:solidFill>
                  <a:srgbClr val="4471C4"/>
                </a:solidFill>
                <a:latin typeface="Calibri Light"/>
                <a:cs typeface="Calibri Light"/>
              </a:rPr>
              <a:t>R-41</a:t>
            </a:r>
            <a:r>
              <a:rPr lang="fr-FR" sz="2800" b="1" spc="-30" dirty="0">
                <a:solidFill>
                  <a:srgbClr val="4471C4"/>
                </a:solidFill>
                <a:latin typeface="Calibri Light"/>
                <a:cs typeface="Calibri Light"/>
              </a:rPr>
              <a:t>51</a:t>
            </a:r>
            <a:r>
              <a:rPr sz="2800" b="1" spc="-30" dirty="0">
                <a:solidFill>
                  <a:srgbClr val="4471C4"/>
                </a:solidFill>
                <a:latin typeface="Calibri Light"/>
                <a:cs typeface="Calibri Light"/>
              </a:rPr>
              <a:t>-202</a:t>
            </a:r>
            <a:r>
              <a:rPr lang="fr-FR" sz="2800" b="1" spc="-30" dirty="0">
                <a:solidFill>
                  <a:srgbClr val="4471C4"/>
                </a:solidFill>
                <a:latin typeface="Calibri Light"/>
                <a:cs typeface="Calibri Light"/>
              </a:rPr>
              <a:t>1</a:t>
            </a:r>
            <a:endParaRPr sz="2800" b="1" dirty="0">
              <a:latin typeface="Calibri Light"/>
              <a:cs typeface="Calibri Light"/>
            </a:endParaRPr>
          </a:p>
          <a:p>
            <a:pPr>
              <a:lnSpc>
                <a:spcPct val="100000"/>
              </a:lnSpc>
            </a:pPr>
            <a:endParaRPr sz="2800" dirty="0">
              <a:latin typeface="Calibri Light"/>
              <a:cs typeface="Calibri Light"/>
            </a:endParaRPr>
          </a:p>
          <a:p>
            <a:pPr>
              <a:lnSpc>
                <a:spcPct val="100000"/>
              </a:lnSpc>
              <a:spcBef>
                <a:spcPts val="25"/>
              </a:spcBef>
            </a:pPr>
            <a:endParaRPr sz="2600" dirty="0">
              <a:latin typeface="Calibri Light"/>
              <a:cs typeface="Calibri Light"/>
            </a:endParaRPr>
          </a:p>
          <a:p>
            <a:pPr marL="12700" marR="5080" algn="ctr">
              <a:lnSpc>
                <a:spcPct val="108000"/>
              </a:lnSpc>
            </a:pPr>
            <a:r>
              <a:rPr sz="3000" spc="-15" dirty="0">
                <a:latin typeface="Calibri"/>
                <a:cs typeface="Calibri"/>
              </a:rPr>
              <a:t>Présentation</a:t>
            </a:r>
            <a:r>
              <a:rPr sz="3000" spc="-45" dirty="0">
                <a:latin typeface="Calibri"/>
                <a:cs typeface="Calibri"/>
              </a:rPr>
              <a:t> </a:t>
            </a:r>
            <a:r>
              <a:rPr sz="3000" spc="-5" dirty="0">
                <a:latin typeface="Calibri"/>
                <a:cs typeface="Calibri"/>
              </a:rPr>
              <a:t>de</a:t>
            </a:r>
            <a:r>
              <a:rPr sz="3000" spc="-20" dirty="0">
                <a:latin typeface="Calibri"/>
                <a:cs typeface="Calibri"/>
              </a:rPr>
              <a:t> </a:t>
            </a:r>
            <a:r>
              <a:rPr sz="3000" spc="-5" dirty="0">
                <a:latin typeface="Calibri"/>
                <a:cs typeface="Calibri"/>
              </a:rPr>
              <a:t>Nazim</a:t>
            </a:r>
            <a:r>
              <a:rPr sz="3000" spc="-20" dirty="0">
                <a:latin typeface="Calibri"/>
                <a:cs typeface="Calibri"/>
              </a:rPr>
              <a:t> </a:t>
            </a:r>
            <a:r>
              <a:rPr sz="3000" spc="-5" dirty="0">
                <a:latin typeface="Calibri"/>
                <a:cs typeface="Calibri"/>
              </a:rPr>
              <a:t>Sebaa </a:t>
            </a:r>
            <a:r>
              <a:rPr sz="3000" spc="-665" dirty="0">
                <a:latin typeface="Calibri"/>
                <a:cs typeface="Calibri"/>
              </a:rPr>
              <a:t> </a:t>
            </a:r>
            <a:r>
              <a:rPr sz="3000" spc="-20" dirty="0">
                <a:latin typeface="Calibri"/>
                <a:cs typeface="Calibri"/>
              </a:rPr>
              <a:t>Pour</a:t>
            </a:r>
            <a:r>
              <a:rPr sz="3000" spc="-5" dirty="0">
                <a:latin typeface="Calibri"/>
                <a:cs typeface="Calibri"/>
              </a:rPr>
              <a:t> </a:t>
            </a:r>
            <a:r>
              <a:rPr sz="3000" spc="-75" dirty="0">
                <a:latin typeface="Calibri"/>
                <a:cs typeface="Calibri"/>
              </a:rPr>
              <a:t>l’ACIG</a:t>
            </a:r>
            <a:endParaRPr sz="3000" dirty="0">
              <a:latin typeface="Calibri"/>
              <a:cs typeface="Calibri"/>
            </a:endParaRPr>
          </a:p>
          <a:p>
            <a:pPr>
              <a:lnSpc>
                <a:spcPct val="100000"/>
              </a:lnSpc>
              <a:spcBef>
                <a:spcPts val="20"/>
              </a:spcBef>
            </a:pPr>
            <a:endParaRPr sz="3050" dirty="0">
              <a:latin typeface="Calibri"/>
              <a:cs typeface="Calibri"/>
            </a:endParaRPr>
          </a:p>
          <a:p>
            <a:pPr marL="2540" algn="ctr">
              <a:lnSpc>
                <a:spcPct val="100000"/>
              </a:lnSpc>
            </a:pPr>
            <a:r>
              <a:rPr sz="2400" spc="-5" dirty="0">
                <a:latin typeface="Calibri"/>
                <a:cs typeface="Calibri"/>
              </a:rPr>
              <a:t>Le</a:t>
            </a:r>
            <a:r>
              <a:rPr sz="2400" spc="-20" dirty="0">
                <a:latin typeface="Calibri"/>
                <a:cs typeface="Calibri"/>
              </a:rPr>
              <a:t> </a:t>
            </a:r>
            <a:r>
              <a:rPr lang="fr-FR" sz="2400" spc="-5" dirty="0">
                <a:latin typeface="Calibri"/>
                <a:cs typeface="Calibri"/>
              </a:rPr>
              <a:t>8 </a:t>
            </a:r>
            <a:r>
              <a:rPr sz="2400" spc="-10" dirty="0" err="1">
                <a:latin typeface="Calibri"/>
                <a:cs typeface="Calibri"/>
              </a:rPr>
              <a:t>septembre</a:t>
            </a:r>
            <a:r>
              <a:rPr sz="2400" spc="-15" dirty="0">
                <a:latin typeface="Calibri"/>
                <a:cs typeface="Calibri"/>
              </a:rPr>
              <a:t> </a:t>
            </a:r>
            <a:r>
              <a:rPr sz="2400" spc="-5" dirty="0">
                <a:latin typeface="Calibri"/>
                <a:cs typeface="Calibri"/>
              </a:rPr>
              <a:t>202</a:t>
            </a:r>
            <a:r>
              <a:rPr lang="fr-FR" sz="2400" spc="-5" dirty="0">
                <a:latin typeface="Calibri"/>
                <a:cs typeface="Calibri"/>
              </a:rPr>
              <a:t>1</a:t>
            </a:r>
            <a:endParaRPr sz="2400" dirty="0">
              <a:latin typeface="Calibri"/>
              <a:cs typeface="Calibri"/>
            </a:endParaRPr>
          </a:p>
        </p:txBody>
      </p:sp>
      <p:pic>
        <p:nvPicPr>
          <p:cNvPr id="4" name="object 4"/>
          <p:cNvPicPr/>
          <p:nvPr/>
        </p:nvPicPr>
        <p:blipFill>
          <a:blip r:embed="rId2" cstate="print"/>
          <a:stretch>
            <a:fillRect/>
          </a:stretch>
        </p:blipFill>
        <p:spPr>
          <a:xfrm>
            <a:off x="207263" y="6004814"/>
            <a:ext cx="2161032" cy="684022"/>
          </a:xfrm>
          <a:prstGeom prst="rect">
            <a:avLst/>
          </a:prstGeom>
        </p:spPr>
      </p:pic>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a:t>
            </a:fld>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52400" y="6161278"/>
            <a:ext cx="2161032" cy="684022"/>
          </a:xfrm>
          <a:prstGeom prst="rect">
            <a:avLst/>
          </a:prstGeom>
        </p:spPr>
      </p:pic>
      <p:sp>
        <p:nvSpPr>
          <p:cNvPr id="2" name="object 2"/>
          <p:cNvSpPr txBox="1"/>
          <p:nvPr/>
        </p:nvSpPr>
        <p:spPr>
          <a:xfrm>
            <a:off x="712572" y="1202794"/>
            <a:ext cx="11055985" cy="5568191"/>
          </a:xfrm>
          <a:prstGeom prst="rect">
            <a:avLst/>
          </a:prstGeom>
        </p:spPr>
        <p:txBody>
          <a:bodyPr vert="horz" wrap="square" lIns="0" tIns="12700" rIns="0" bIns="0" rtlCol="0">
            <a:spAutoFit/>
          </a:bodyPr>
          <a:lstStyle/>
          <a:p>
            <a:pPr marL="12700">
              <a:lnSpc>
                <a:spcPct val="100000"/>
              </a:lnSpc>
              <a:spcBef>
                <a:spcPts val="600"/>
              </a:spcBef>
              <a:spcAft>
                <a:spcPts val="600"/>
              </a:spcAft>
            </a:pPr>
            <a:r>
              <a:rPr lang="fr-FR" sz="2400" b="1" i="1" spc="-5" dirty="0">
                <a:solidFill>
                  <a:srgbClr val="4471C4"/>
                </a:solidFill>
                <a:latin typeface="Calibri"/>
                <a:cs typeface="Calibri"/>
              </a:rPr>
              <a:t>2</a:t>
            </a:r>
            <a:r>
              <a:rPr sz="2400" b="1" i="1" spc="-5" dirty="0">
                <a:solidFill>
                  <a:srgbClr val="4471C4"/>
                </a:solidFill>
                <a:latin typeface="Calibri"/>
                <a:cs typeface="Calibri"/>
              </a:rPr>
              <a:t>-2</a:t>
            </a:r>
            <a:r>
              <a:rPr sz="2400" b="1" i="1" spc="-15" dirty="0">
                <a:solidFill>
                  <a:srgbClr val="4471C4"/>
                </a:solidFill>
                <a:latin typeface="Calibri"/>
                <a:cs typeface="Calibri"/>
              </a:rPr>
              <a:t> </a:t>
            </a:r>
            <a:r>
              <a:rPr lang="fr-FR" sz="2400" b="1" i="1" spc="-10" dirty="0">
                <a:solidFill>
                  <a:srgbClr val="4471C4"/>
                </a:solidFill>
                <a:latin typeface="Calibri"/>
                <a:cs typeface="Calibri"/>
              </a:rPr>
              <a:t>Analyse et commentaires de l’ACIG </a:t>
            </a:r>
          </a:p>
          <a:p>
            <a:pPr marL="12700">
              <a:lnSpc>
                <a:spcPct val="100000"/>
              </a:lnSpc>
              <a:spcBef>
                <a:spcPts val="600"/>
              </a:spcBef>
              <a:spcAft>
                <a:spcPts val="600"/>
              </a:spcAft>
            </a:pPr>
            <a:r>
              <a:rPr lang="fr-FR" sz="2400" b="1" i="1" spc="-10" dirty="0">
                <a:solidFill>
                  <a:srgbClr val="4471C4"/>
                </a:solidFill>
                <a:latin typeface="Calibri"/>
                <a:cs typeface="Calibri"/>
              </a:rPr>
              <a:t>Stratégie d’Énergir pour réduire les augmentations : </a:t>
            </a:r>
            <a:endParaRPr lang="fr-FR" sz="2200" b="1" i="1" spc="-10" dirty="0">
              <a:solidFill>
                <a:srgbClr val="4471C4"/>
              </a:solidFill>
              <a:latin typeface="Calibri"/>
              <a:cs typeface="Calibri"/>
            </a:endParaRPr>
          </a:p>
          <a:p>
            <a:pPr marL="342900" indent="-342900" algn="just">
              <a:lnSpc>
                <a:spcPct val="100000"/>
              </a:lnSpc>
              <a:spcBef>
                <a:spcPts val="600"/>
              </a:spcBef>
              <a:spcAft>
                <a:spcPts val="600"/>
              </a:spcAft>
              <a:buFont typeface="Wingdings" panose="05000000000000000000" pitchFamily="2" charset="2"/>
              <a:buChar char="§"/>
            </a:pPr>
            <a:r>
              <a:rPr lang="fr-CA" sz="2200" dirty="0"/>
              <a:t>En ce qui a trait à l’amortissement du CFR liés aux trop-perçus/manques à gagner au transport, l’ACIG soutient que la proposition d’Énergir permettrait de réduire la hausse des tarifs de transport; </a:t>
            </a:r>
          </a:p>
          <a:p>
            <a:pPr marL="342900" indent="-342900" algn="just">
              <a:lnSpc>
                <a:spcPct val="100000"/>
              </a:lnSpc>
              <a:spcBef>
                <a:spcPts val="600"/>
              </a:spcBef>
              <a:spcAft>
                <a:spcPts val="600"/>
              </a:spcAft>
              <a:buFont typeface="Wingdings" panose="05000000000000000000" pitchFamily="2" charset="2"/>
              <a:buChar char="§"/>
            </a:pPr>
            <a:r>
              <a:rPr lang="fr-CA" sz="2200" dirty="0"/>
              <a:t>En ce qui a trait au CFR pour les ASF, l’ACIG constate que la variable explicative de la fluctuation de ce compte est son indexation aux obligations corporatives de qualité supérieure. L’ACIG partage l’analyse d’Énergir à l’effet qu’une remontée des taux d’intérêts permettrait de réduire le </a:t>
            </a:r>
            <a:r>
              <a:rPr lang="fr-CA" sz="2200" i="1" dirty="0"/>
              <a:t>fardeau </a:t>
            </a:r>
            <a:r>
              <a:rPr lang="fr-CA" sz="2200" dirty="0"/>
              <a:t>de ce </a:t>
            </a:r>
            <a:r>
              <a:rPr lang="fr-CA" sz="2200" dirty="0" smtClean="0"/>
              <a:t>compte (B-0135, Q2.3);</a:t>
            </a:r>
            <a:endParaRPr lang="fr-CA" sz="2200" dirty="0"/>
          </a:p>
          <a:p>
            <a:pPr marL="342900" indent="-342900" algn="just">
              <a:lnSpc>
                <a:spcPct val="100000"/>
              </a:lnSpc>
              <a:spcBef>
                <a:spcPts val="600"/>
              </a:spcBef>
              <a:spcAft>
                <a:spcPts val="600"/>
              </a:spcAft>
              <a:buFont typeface="Wingdings" panose="05000000000000000000" pitchFamily="2" charset="2"/>
              <a:buChar char="§"/>
            </a:pPr>
            <a:r>
              <a:rPr lang="fr-CA" sz="2200" dirty="0"/>
              <a:t>Pour l’ACIG, considérant les augmentations tarifaires constatées, lesquelles s’apparentent plus à un choc tarifaire qu’à des simples augmentations tarifaires, un amortissement de ces comptes</a:t>
            </a:r>
            <a:r>
              <a:rPr lang="fr-CA" sz="2200" dirty="0">
                <a:solidFill>
                  <a:srgbClr val="00B050"/>
                </a:solidFill>
              </a:rPr>
              <a:t> </a:t>
            </a:r>
            <a:r>
              <a:rPr lang="fr-CA" sz="2200" dirty="0"/>
              <a:t>sur trois ans se justifie.</a:t>
            </a:r>
            <a:endParaRPr lang="fr-FR" sz="2400" spc="-10" dirty="0">
              <a:latin typeface="Calibri"/>
              <a:cs typeface="Calibri"/>
            </a:endParaRPr>
          </a:p>
          <a:p>
            <a:pPr>
              <a:lnSpc>
                <a:spcPct val="100000"/>
              </a:lnSpc>
            </a:pPr>
            <a:r>
              <a:rPr lang="fr-FR" sz="2400" b="1" i="1" spc="-10" dirty="0">
                <a:solidFill>
                  <a:srgbClr val="4471C4"/>
                </a:solidFill>
                <a:latin typeface="Calibri"/>
                <a:cs typeface="Calibri"/>
              </a:rPr>
              <a:t>  </a:t>
            </a:r>
          </a:p>
          <a:p>
            <a:pPr>
              <a:lnSpc>
                <a:spcPct val="100000"/>
              </a:lnSpc>
            </a:pPr>
            <a:endParaRPr sz="2400" dirty="0">
              <a:latin typeface="Calibri"/>
              <a:cs typeface="Calibri"/>
            </a:endParaRPr>
          </a:p>
        </p:txBody>
      </p:sp>
      <p:sp>
        <p:nvSpPr>
          <p:cNvPr id="4" name="object 4"/>
          <p:cNvSpPr txBox="1">
            <a:spLocks noGrp="1"/>
          </p:cNvSpPr>
          <p:nvPr>
            <p:ph type="title"/>
          </p:nvPr>
        </p:nvSpPr>
        <p:spPr>
          <a:xfrm>
            <a:off x="712572" y="222250"/>
            <a:ext cx="10793627" cy="873957"/>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2</a:t>
            </a:r>
            <a:r>
              <a:rPr lang="fr-CA" spc="5" dirty="0"/>
              <a:t> </a:t>
            </a:r>
            <a:r>
              <a:rPr lang="fr-CA" spc="-5" dirty="0"/>
              <a:t>:</a:t>
            </a:r>
            <a:r>
              <a:rPr lang="fr-CA"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10</a:t>
            </a:fld>
            <a:endParaRPr dirty="0"/>
          </a:p>
        </p:txBody>
      </p:sp>
    </p:spTree>
    <p:extLst>
      <p:ext uri="{BB962C8B-B14F-4D97-AF65-F5344CB8AC3E}">
        <p14:creationId xmlns:p14="http://schemas.microsoft.com/office/powerpoint/2010/main" val="358713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76033" y="1593850"/>
            <a:ext cx="11054715" cy="2026837"/>
          </a:xfrm>
          <a:prstGeom prst="rect">
            <a:avLst/>
          </a:prstGeom>
        </p:spPr>
        <p:txBody>
          <a:bodyPr vert="horz" wrap="square" lIns="0" tIns="117475" rIns="0" bIns="0" rtlCol="0">
            <a:spAutoFit/>
          </a:bodyPr>
          <a:lstStyle/>
          <a:p>
            <a:pPr marL="12700">
              <a:lnSpc>
                <a:spcPct val="100000"/>
              </a:lnSpc>
              <a:spcBef>
                <a:spcPts val="1200"/>
              </a:spcBef>
              <a:spcAft>
                <a:spcPts val="1200"/>
              </a:spcAft>
            </a:pPr>
            <a:r>
              <a:rPr lang="fr-CA" sz="2400" b="1" i="1" spc="-5" dirty="0">
                <a:solidFill>
                  <a:srgbClr val="4471C4"/>
                </a:solidFill>
                <a:latin typeface="Calibri"/>
                <a:cs typeface="Calibri"/>
              </a:rPr>
              <a:t>2-3</a:t>
            </a:r>
            <a:r>
              <a:rPr sz="2400" b="1" i="1" spc="-40" dirty="0">
                <a:solidFill>
                  <a:srgbClr val="4471C4"/>
                </a:solidFill>
                <a:latin typeface="Calibri"/>
                <a:cs typeface="Calibri"/>
              </a:rPr>
              <a:t> </a:t>
            </a:r>
            <a:r>
              <a:rPr sz="2400" b="1" i="1" spc="-5" dirty="0">
                <a:solidFill>
                  <a:srgbClr val="4471C4"/>
                </a:solidFill>
                <a:latin typeface="Calibri"/>
                <a:cs typeface="Calibri"/>
              </a:rPr>
              <a:t>Conclusion</a:t>
            </a:r>
            <a:r>
              <a:rPr sz="2400" b="1" i="1" spc="-15" dirty="0">
                <a:solidFill>
                  <a:srgbClr val="4471C4"/>
                </a:solidFill>
                <a:latin typeface="Calibri"/>
                <a:cs typeface="Calibri"/>
              </a:rPr>
              <a:t> </a:t>
            </a:r>
            <a:r>
              <a:rPr sz="2400" b="1" i="1" spc="-10" dirty="0">
                <a:solidFill>
                  <a:srgbClr val="4471C4"/>
                </a:solidFill>
                <a:latin typeface="Calibri"/>
                <a:cs typeface="Calibri"/>
              </a:rPr>
              <a:t>et</a:t>
            </a:r>
            <a:r>
              <a:rPr sz="2400" b="1" i="1" spc="-30" dirty="0">
                <a:solidFill>
                  <a:srgbClr val="4471C4"/>
                </a:solidFill>
                <a:latin typeface="Calibri"/>
                <a:cs typeface="Calibri"/>
              </a:rPr>
              <a:t> </a:t>
            </a:r>
            <a:r>
              <a:rPr sz="2400" b="1" i="1" spc="-5" dirty="0">
                <a:solidFill>
                  <a:srgbClr val="4471C4"/>
                </a:solidFill>
                <a:latin typeface="Calibri"/>
                <a:cs typeface="Calibri"/>
              </a:rPr>
              <a:t>recommandations</a:t>
            </a:r>
            <a:endParaRPr sz="2400" dirty="0">
              <a:latin typeface="Calibri"/>
              <a:cs typeface="Calibri"/>
            </a:endParaRPr>
          </a:p>
          <a:p>
            <a:pPr marL="355600" marR="5080" indent="-342900">
              <a:lnSpc>
                <a:spcPts val="2380"/>
              </a:lnSpc>
              <a:spcBef>
                <a:spcPts val="1200"/>
              </a:spcBef>
              <a:spcAft>
                <a:spcPts val="1200"/>
              </a:spcAft>
              <a:buFont typeface="Wingdings" panose="05000000000000000000" pitchFamily="2" charset="2"/>
              <a:buChar char="§"/>
              <a:tabLst>
                <a:tab pos="1585595" algn="l"/>
                <a:tab pos="2053589" algn="l"/>
                <a:tab pos="2620010" algn="l"/>
                <a:tab pos="3753485" algn="l"/>
                <a:tab pos="4197350" algn="l"/>
                <a:tab pos="5736590" algn="l"/>
                <a:tab pos="6151245" algn="l"/>
                <a:tab pos="7346315" algn="l"/>
                <a:tab pos="8971915" algn="l"/>
                <a:tab pos="10388600" algn="l"/>
              </a:tabLst>
            </a:pPr>
            <a:r>
              <a:rPr sz="2200" spc="-5" dirty="0" err="1">
                <a:latin typeface="Calibri"/>
                <a:cs typeface="Calibri"/>
              </a:rPr>
              <a:t>C</a:t>
            </a:r>
            <a:r>
              <a:rPr sz="2200" dirty="0" err="1">
                <a:latin typeface="Calibri"/>
                <a:cs typeface="Calibri"/>
              </a:rPr>
              <a:t>o</a:t>
            </a:r>
            <a:r>
              <a:rPr sz="2200" spc="-10" dirty="0" err="1">
                <a:latin typeface="Calibri"/>
                <a:cs typeface="Calibri"/>
              </a:rPr>
              <a:t>n</a:t>
            </a:r>
            <a:r>
              <a:rPr sz="2200" spc="-5" dirty="0" err="1">
                <a:latin typeface="Calibri"/>
                <a:cs typeface="Calibri"/>
              </a:rPr>
              <a:t>s</a:t>
            </a:r>
            <a:r>
              <a:rPr sz="2200" spc="-10" dirty="0" err="1">
                <a:latin typeface="Calibri"/>
                <a:cs typeface="Calibri"/>
              </a:rPr>
              <a:t>idé</a:t>
            </a:r>
            <a:r>
              <a:rPr sz="2200" spc="-60" dirty="0" err="1">
                <a:latin typeface="Calibri"/>
                <a:cs typeface="Calibri"/>
              </a:rPr>
              <a:t>r</a:t>
            </a:r>
            <a:r>
              <a:rPr sz="2200" spc="-5" dirty="0" err="1">
                <a:latin typeface="Calibri"/>
                <a:cs typeface="Calibri"/>
              </a:rPr>
              <a:t>a</a:t>
            </a:r>
            <a:r>
              <a:rPr sz="2200" spc="-35" dirty="0" err="1">
                <a:latin typeface="Calibri"/>
                <a:cs typeface="Calibri"/>
              </a:rPr>
              <a:t>n</a:t>
            </a:r>
            <a:r>
              <a:rPr sz="2200" spc="-5" dirty="0" err="1">
                <a:latin typeface="Calibri"/>
                <a:cs typeface="Calibri"/>
              </a:rPr>
              <a:t>t</a:t>
            </a:r>
            <a:r>
              <a:rPr lang="fr-CA" sz="2200" dirty="0">
                <a:latin typeface="Calibri"/>
                <a:cs typeface="Calibri"/>
              </a:rPr>
              <a:t> </a:t>
            </a:r>
            <a:r>
              <a:rPr sz="2200" spc="-10" dirty="0" err="1">
                <a:latin typeface="Calibri"/>
                <a:cs typeface="Calibri"/>
              </a:rPr>
              <a:t>c</a:t>
            </a:r>
            <a:r>
              <a:rPr sz="2200" spc="-5" dirty="0" err="1">
                <a:latin typeface="Calibri"/>
                <a:cs typeface="Calibri"/>
              </a:rPr>
              <a:t>e</a:t>
            </a:r>
            <a:r>
              <a:rPr sz="2200" dirty="0">
                <a:latin typeface="Calibri"/>
                <a:cs typeface="Calibri"/>
              </a:rPr>
              <a:t>	</a:t>
            </a:r>
            <a:r>
              <a:rPr sz="2200" spc="-10" dirty="0">
                <a:latin typeface="Calibri"/>
                <a:cs typeface="Calibri"/>
              </a:rPr>
              <a:t>qu</a:t>
            </a:r>
            <a:r>
              <a:rPr sz="2200" spc="-5" dirty="0">
                <a:latin typeface="Calibri"/>
                <a:cs typeface="Calibri"/>
              </a:rPr>
              <a:t>i</a:t>
            </a:r>
            <a:r>
              <a:rPr lang="fr-CA" sz="2200" dirty="0">
                <a:latin typeface="Calibri"/>
                <a:cs typeface="Calibri"/>
              </a:rPr>
              <a:t> </a:t>
            </a:r>
            <a:r>
              <a:rPr sz="2200" spc="-10" dirty="0" err="1">
                <a:latin typeface="Calibri"/>
                <a:cs typeface="Calibri"/>
              </a:rPr>
              <a:t>p</a:t>
            </a:r>
            <a:r>
              <a:rPr sz="2200" spc="-30" dirty="0" err="1">
                <a:latin typeface="Calibri"/>
                <a:cs typeface="Calibri"/>
              </a:rPr>
              <a:t>r</a:t>
            </a:r>
            <a:r>
              <a:rPr sz="2200" spc="-5" dirty="0" err="1">
                <a:latin typeface="Calibri"/>
                <a:cs typeface="Calibri"/>
              </a:rPr>
              <a:t>é</a:t>
            </a:r>
            <a:r>
              <a:rPr sz="2200" spc="-15" dirty="0" err="1">
                <a:latin typeface="Calibri"/>
                <a:cs typeface="Calibri"/>
              </a:rPr>
              <a:t>c</a:t>
            </a:r>
            <a:r>
              <a:rPr sz="2200" spc="-10" dirty="0" err="1">
                <a:latin typeface="Calibri"/>
                <a:cs typeface="Calibri"/>
              </a:rPr>
              <a:t>è</a:t>
            </a:r>
            <a:r>
              <a:rPr sz="2200" dirty="0" err="1">
                <a:latin typeface="Calibri"/>
                <a:cs typeface="Calibri"/>
              </a:rPr>
              <a:t>d</a:t>
            </a:r>
            <a:r>
              <a:rPr sz="2200" spc="-5" dirty="0" err="1">
                <a:latin typeface="Calibri"/>
                <a:cs typeface="Calibri"/>
              </a:rPr>
              <a:t>e</a:t>
            </a:r>
            <a:r>
              <a:rPr lang="fr-FR" sz="2200" spc="-5" dirty="0">
                <a:latin typeface="Calibri"/>
                <a:cs typeface="Calibri"/>
              </a:rPr>
              <a:t> ,</a:t>
            </a:r>
            <a:r>
              <a:rPr lang="fr-FR" sz="2200" dirty="0">
                <a:latin typeface="Calibri"/>
                <a:cs typeface="Calibri"/>
              </a:rPr>
              <a:t> </a:t>
            </a:r>
            <a:r>
              <a:rPr sz="2200" spc="-10" dirty="0">
                <a:latin typeface="Calibri"/>
                <a:cs typeface="Calibri"/>
              </a:rPr>
              <a:t>l</a:t>
            </a:r>
            <a:r>
              <a:rPr sz="2200" spc="-290" dirty="0">
                <a:latin typeface="Calibri"/>
                <a:cs typeface="Calibri"/>
              </a:rPr>
              <a:t>’</a:t>
            </a:r>
            <a:r>
              <a:rPr lang="fr-CA" sz="2200" spc="-290" dirty="0">
                <a:latin typeface="Calibri"/>
                <a:cs typeface="Calibri"/>
              </a:rPr>
              <a:t> </a:t>
            </a:r>
            <a:r>
              <a:rPr sz="2200" spc="-20" dirty="0">
                <a:latin typeface="Calibri"/>
                <a:cs typeface="Calibri"/>
              </a:rPr>
              <a:t>A</a:t>
            </a:r>
            <a:r>
              <a:rPr sz="2200" dirty="0">
                <a:latin typeface="Calibri"/>
                <a:cs typeface="Calibri"/>
              </a:rPr>
              <a:t>C</a:t>
            </a:r>
            <a:r>
              <a:rPr sz="2200" spc="-5" dirty="0">
                <a:latin typeface="Calibri"/>
                <a:cs typeface="Calibri"/>
              </a:rPr>
              <a:t>IG </a:t>
            </a:r>
            <a:r>
              <a:rPr sz="2200" spc="-10" dirty="0" err="1">
                <a:latin typeface="Calibri"/>
                <a:cs typeface="Calibri"/>
              </a:rPr>
              <a:t>recommande</a:t>
            </a:r>
            <a:r>
              <a:rPr sz="2200" spc="10" dirty="0">
                <a:latin typeface="Calibri"/>
                <a:cs typeface="Calibri"/>
              </a:rPr>
              <a:t> </a:t>
            </a:r>
            <a:r>
              <a:rPr sz="2200" spc="-5" dirty="0">
                <a:latin typeface="Calibri"/>
                <a:cs typeface="Calibri"/>
              </a:rPr>
              <a:t>à</a:t>
            </a:r>
            <a:r>
              <a:rPr sz="2200" spc="10" dirty="0">
                <a:latin typeface="Calibri"/>
                <a:cs typeface="Calibri"/>
              </a:rPr>
              <a:t> </a:t>
            </a:r>
            <a:r>
              <a:rPr sz="2200" spc="-5" dirty="0">
                <a:latin typeface="Calibri"/>
                <a:cs typeface="Calibri"/>
              </a:rPr>
              <a:t>la</a:t>
            </a:r>
            <a:r>
              <a:rPr sz="2200" spc="-15" dirty="0">
                <a:latin typeface="Calibri"/>
                <a:cs typeface="Calibri"/>
              </a:rPr>
              <a:t> Régie</a:t>
            </a:r>
            <a:r>
              <a:rPr sz="2200" spc="30" dirty="0">
                <a:latin typeface="Calibri"/>
                <a:cs typeface="Calibri"/>
              </a:rPr>
              <a:t> </a:t>
            </a:r>
            <a:r>
              <a:rPr sz="2200" spc="-5" dirty="0">
                <a:latin typeface="Calibri"/>
                <a:cs typeface="Calibri"/>
              </a:rPr>
              <a:t>:</a:t>
            </a:r>
            <a:endParaRPr lang="fr-FR" sz="2200" spc="-5" dirty="0">
              <a:latin typeface="Calibri"/>
              <a:cs typeface="Calibri"/>
            </a:endParaRPr>
          </a:p>
          <a:p>
            <a:pPr marL="812165" marR="5080" lvl="1" indent="-342900">
              <a:lnSpc>
                <a:spcPts val="2380"/>
              </a:lnSpc>
              <a:spcBef>
                <a:spcPts val="1200"/>
              </a:spcBef>
              <a:spcAft>
                <a:spcPts val="1200"/>
              </a:spcAft>
              <a:buFont typeface="Wingdings"/>
              <a:buChar char=""/>
              <a:tabLst>
                <a:tab pos="354965" algn="l"/>
                <a:tab pos="355600" algn="l"/>
              </a:tabLst>
            </a:pPr>
            <a:r>
              <a:rPr lang="fr-CA" sz="2200" b="1" dirty="0"/>
              <a:t>D’accepter la demande d’Énergir de modifier les périodes d’amortissement des CFR </a:t>
            </a:r>
            <a:r>
              <a:rPr lang="fr-CA" sz="2200" b="1" dirty="0" smtClean="0"/>
              <a:t>telles </a:t>
            </a:r>
            <a:r>
              <a:rPr lang="fr-CA" sz="2200" b="1" dirty="0"/>
              <a:t>que présentées, et ce, dans l’intérêt de la clientèle d’Énergir.</a:t>
            </a:r>
            <a:endParaRPr sz="2200" b="1"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93293" y="603250"/>
            <a:ext cx="10495915" cy="873957"/>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2</a:t>
            </a:r>
            <a:r>
              <a:rPr lang="fr-CA" spc="5" dirty="0"/>
              <a:t> </a:t>
            </a:r>
            <a:r>
              <a:rPr lang="fr-CA" spc="-5" dirty="0"/>
              <a:t>:</a:t>
            </a:r>
            <a:r>
              <a:rPr lang="fr-CA"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11</a:t>
            </a:fld>
            <a:endParaRPr dirty="0"/>
          </a:p>
        </p:txBody>
      </p:sp>
    </p:spTree>
    <p:extLst>
      <p:ext uri="{BB962C8B-B14F-4D97-AF65-F5344CB8AC3E}">
        <p14:creationId xmlns:p14="http://schemas.microsoft.com/office/powerpoint/2010/main" val="2515559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3741" y="1833538"/>
            <a:ext cx="11056620" cy="3583032"/>
          </a:xfrm>
          <a:prstGeom prst="rect">
            <a:avLst/>
          </a:prstGeom>
        </p:spPr>
        <p:txBody>
          <a:bodyPr vert="horz" wrap="square" lIns="0" tIns="12700" rIns="0" bIns="0" rtlCol="0">
            <a:spAutoFit/>
          </a:bodyPr>
          <a:lstStyle/>
          <a:p>
            <a:pPr marL="12700">
              <a:lnSpc>
                <a:spcPct val="100000"/>
              </a:lnSpc>
              <a:spcBef>
                <a:spcPts val="1200"/>
              </a:spcBef>
              <a:spcAft>
                <a:spcPts val="1200"/>
              </a:spcAft>
            </a:pPr>
            <a:r>
              <a:rPr sz="2400" b="1" i="1" spc="-5" dirty="0">
                <a:solidFill>
                  <a:srgbClr val="4471C4"/>
                </a:solidFill>
                <a:latin typeface="Calibri"/>
                <a:cs typeface="Calibri"/>
              </a:rPr>
              <a:t>2-</a:t>
            </a:r>
            <a:r>
              <a:rPr lang="fr-CA" sz="2400" b="1" i="1" spc="-5" dirty="0">
                <a:solidFill>
                  <a:srgbClr val="4471C4"/>
                </a:solidFill>
                <a:latin typeface="Calibri"/>
                <a:cs typeface="Calibri"/>
              </a:rPr>
              <a:t>1  Position de </a:t>
            </a:r>
            <a:r>
              <a:rPr lang="fr-CA" sz="2400" b="1" i="1" spc="-10" dirty="0">
                <a:solidFill>
                  <a:srgbClr val="4471C4"/>
                </a:solidFill>
                <a:latin typeface="Calibri"/>
                <a:cs typeface="Calibri"/>
              </a:rPr>
              <a:t>l’ACIG </a:t>
            </a:r>
            <a:endParaRPr sz="2400" dirty="0">
              <a:latin typeface="Calibri"/>
              <a:cs typeface="Calibri"/>
            </a:endParaRPr>
          </a:p>
          <a:p>
            <a:pPr marL="342900" indent="-342900" algn="just">
              <a:lnSpc>
                <a:spcPct val="100000"/>
              </a:lnSpc>
              <a:spcBef>
                <a:spcPts val="1200"/>
              </a:spcBef>
              <a:spcAft>
                <a:spcPts val="1200"/>
              </a:spcAft>
              <a:buFont typeface="Wingdings" panose="05000000000000000000" pitchFamily="2" charset="2"/>
              <a:buChar char="§"/>
            </a:pPr>
            <a:r>
              <a:rPr lang="fr-CA" sz="2400" dirty="0"/>
              <a:t>Dans sa demande d’intervention, l’ACIG a proposé de traiter de la force majeure et plus précisément de </a:t>
            </a:r>
            <a:r>
              <a:rPr lang="fr-CA" sz="2400" b="1" i="1" u="sng" dirty="0"/>
              <a:t>la clause d’application de la force majeure</a:t>
            </a:r>
            <a:r>
              <a:rPr lang="fr-CA" sz="2400" b="1" i="1" dirty="0"/>
              <a:t> </a:t>
            </a:r>
            <a:r>
              <a:rPr lang="fr-CA" sz="2400" dirty="0"/>
              <a:t>contenue dans les CST d’Énergir; </a:t>
            </a:r>
          </a:p>
          <a:p>
            <a:pPr marL="342900" indent="-342900" algn="just">
              <a:lnSpc>
                <a:spcPct val="100000"/>
              </a:lnSpc>
              <a:spcBef>
                <a:spcPts val="1200"/>
              </a:spcBef>
              <a:spcAft>
                <a:spcPts val="1200"/>
              </a:spcAft>
              <a:buFont typeface="Wingdings" panose="05000000000000000000" pitchFamily="2" charset="2"/>
              <a:buChar char="§"/>
            </a:pPr>
            <a:r>
              <a:rPr lang="fr-CA" sz="2400" dirty="0"/>
              <a:t>Le choc induit par l’arrêt forcé de l’activité amène l’ACIG à demander que des discussions soient entamées dès que possible pour envisager des aménagements spécifiques en cas de survenue d’un cas de force majeure non prévisible comme celui de la pandémie de Covid-19. </a:t>
            </a: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3741" y="838484"/>
            <a:ext cx="10820400" cy="443070"/>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10" dirty="0"/>
              <a:t> </a:t>
            </a:r>
            <a:r>
              <a:rPr lang="fr-CA" spc="-5" dirty="0"/>
              <a:t>3</a:t>
            </a:r>
            <a:r>
              <a:rPr spc="5" dirty="0"/>
              <a:t> </a:t>
            </a:r>
            <a:r>
              <a:rPr spc="-5" dirty="0"/>
              <a:t>:</a:t>
            </a:r>
            <a:r>
              <a:rPr spc="5" dirty="0"/>
              <a:t> </a:t>
            </a:r>
            <a:r>
              <a:rPr lang="fr-CA" spc="-10" dirty="0"/>
              <a:t>Conditions de service et tarif (CST)  </a:t>
            </a:r>
            <a:endParaRPr spc="-10"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12</a:t>
            </a:fld>
            <a:endParaRPr dirty="0"/>
          </a:p>
        </p:txBody>
      </p:sp>
    </p:spTree>
    <p:extLst>
      <p:ext uri="{BB962C8B-B14F-4D97-AF65-F5344CB8AC3E}">
        <p14:creationId xmlns:p14="http://schemas.microsoft.com/office/powerpoint/2010/main" val="379282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479287"/>
            <a:ext cx="11056620" cy="3890809"/>
          </a:xfrm>
          <a:prstGeom prst="rect">
            <a:avLst/>
          </a:prstGeom>
        </p:spPr>
        <p:txBody>
          <a:bodyPr vert="horz" wrap="square" lIns="0" tIns="12700" rIns="0" bIns="0" rtlCol="0">
            <a:spAutoFit/>
          </a:bodyPr>
          <a:lstStyle/>
          <a:p>
            <a:pPr marL="12700">
              <a:lnSpc>
                <a:spcPct val="100000"/>
              </a:lnSpc>
              <a:spcBef>
                <a:spcPts val="600"/>
              </a:spcBef>
              <a:spcAft>
                <a:spcPts val="600"/>
              </a:spcAft>
            </a:pPr>
            <a:r>
              <a:rPr sz="2400" b="1" i="1" spc="-5" dirty="0">
                <a:solidFill>
                  <a:srgbClr val="4471C4"/>
                </a:solidFill>
                <a:latin typeface="Calibri"/>
                <a:cs typeface="Calibri"/>
              </a:rPr>
              <a:t>2-</a:t>
            </a:r>
            <a:r>
              <a:rPr lang="fr-CA" sz="2400" b="1" i="1" spc="-5" dirty="0">
                <a:solidFill>
                  <a:srgbClr val="4471C4"/>
                </a:solidFill>
                <a:latin typeface="Calibri"/>
                <a:cs typeface="Calibri"/>
              </a:rPr>
              <a:t>2 </a:t>
            </a:r>
            <a:r>
              <a:rPr sz="2400" b="1" i="1" spc="-40" dirty="0">
                <a:solidFill>
                  <a:srgbClr val="4471C4"/>
                </a:solidFill>
                <a:latin typeface="Calibri"/>
                <a:cs typeface="Calibri"/>
              </a:rPr>
              <a:t> </a:t>
            </a:r>
            <a:r>
              <a:rPr lang="fr-CA" sz="2400" b="1" i="1" spc="-10" dirty="0">
                <a:solidFill>
                  <a:srgbClr val="4471C4"/>
                </a:solidFill>
                <a:latin typeface="Calibri"/>
                <a:cs typeface="Calibri"/>
              </a:rPr>
              <a:t>Analyse et commentaires de l’ACIG </a:t>
            </a:r>
            <a:endParaRPr sz="2400" dirty="0">
              <a:latin typeface="Calibri"/>
              <a:cs typeface="Calibri"/>
            </a:endParaRPr>
          </a:p>
          <a:p>
            <a:pPr marL="342900" indent="-342900" algn="just">
              <a:lnSpc>
                <a:spcPct val="100000"/>
              </a:lnSpc>
              <a:spcBef>
                <a:spcPts val="600"/>
              </a:spcBef>
              <a:spcAft>
                <a:spcPts val="600"/>
              </a:spcAft>
              <a:buFont typeface="Wingdings" panose="05000000000000000000" pitchFamily="2" charset="2"/>
              <a:buChar char="§"/>
            </a:pPr>
            <a:r>
              <a:rPr lang="fr-CA" sz="2200" dirty="0">
                <a:latin typeface="Calibri"/>
                <a:cs typeface="Calibri"/>
              </a:rPr>
              <a:t>La mise sur pause de l’économie du Québec à partir de mars 2020 à conduit à l’arrêt forcé de l’activité de production d’une grande partie des industriels membres de l’ACIG; </a:t>
            </a:r>
          </a:p>
          <a:p>
            <a:pPr marL="342900" indent="-342900" algn="just">
              <a:lnSpc>
                <a:spcPct val="100000"/>
              </a:lnSpc>
              <a:spcBef>
                <a:spcPts val="600"/>
              </a:spcBef>
              <a:spcAft>
                <a:spcPts val="600"/>
              </a:spcAft>
              <a:buFont typeface="Wingdings" panose="05000000000000000000" pitchFamily="2" charset="2"/>
              <a:buChar char="§"/>
            </a:pPr>
            <a:r>
              <a:rPr lang="fr-CA" sz="2200" dirty="0">
                <a:latin typeface="Calibri"/>
                <a:cs typeface="Calibri"/>
              </a:rPr>
              <a:t>Énergir a aménagé temporairement, dans l’urgence, les CST pour les clients industriels;</a:t>
            </a:r>
          </a:p>
          <a:p>
            <a:pPr marL="342900" indent="-342900" algn="just">
              <a:lnSpc>
                <a:spcPct val="100000"/>
              </a:lnSpc>
              <a:spcBef>
                <a:spcPts val="600"/>
              </a:spcBef>
              <a:spcAft>
                <a:spcPts val="600"/>
              </a:spcAft>
              <a:buFont typeface="Wingdings" panose="05000000000000000000" pitchFamily="2" charset="2"/>
              <a:buChar char="§"/>
            </a:pPr>
            <a:r>
              <a:rPr lang="fr-CA" sz="2200" dirty="0" err="1">
                <a:latin typeface="Calibri"/>
                <a:cs typeface="Calibri"/>
              </a:rPr>
              <a:t>Énergir</a:t>
            </a:r>
            <a:r>
              <a:rPr lang="fr-CA" sz="2200" dirty="0">
                <a:latin typeface="Calibri"/>
                <a:cs typeface="Calibri"/>
              </a:rPr>
              <a:t> a opté pour une stratégie globale sans essayer de développer une approche adaptée aux besoins de ses clients industriels qui représentent 50 % des volumes distribués;</a:t>
            </a:r>
          </a:p>
          <a:p>
            <a:pPr marL="342900" indent="-342900" algn="just">
              <a:lnSpc>
                <a:spcPct val="100000"/>
              </a:lnSpc>
              <a:spcBef>
                <a:spcPts val="600"/>
              </a:spcBef>
              <a:spcAft>
                <a:spcPts val="600"/>
              </a:spcAft>
              <a:buFont typeface="Wingdings" panose="05000000000000000000" pitchFamily="2" charset="2"/>
              <a:buChar char="§"/>
            </a:pPr>
            <a:r>
              <a:rPr lang="fr-CA" sz="2200" dirty="0">
                <a:latin typeface="Calibri"/>
                <a:cs typeface="Calibri"/>
              </a:rPr>
              <a:t>Malgré l’arrêt total de la </a:t>
            </a:r>
            <a:r>
              <a:rPr lang="fr-CA" sz="2200" dirty="0" smtClean="0">
                <a:latin typeface="Calibri"/>
                <a:cs typeface="Calibri"/>
              </a:rPr>
              <a:t>production pour certains industriels, ceux-ci </a:t>
            </a:r>
            <a:r>
              <a:rPr lang="fr-CA" sz="2200" dirty="0">
                <a:latin typeface="Calibri"/>
                <a:cs typeface="Calibri"/>
              </a:rPr>
              <a:t>ont continué à honorer leurs obligations minimales envers Énergir; </a:t>
            </a:r>
          </a:p>
          <a:p>
            <a:pPr marL="342900" indent="-342900" algn="just">
              <a:lnSpc>
                <a:spcPct val="100000"/>
              </a:lnSpc>
              <a:spcBef>
                <a:spcPts val="600"/>
              </a:spcBef>
              <a:spcAft>
                <a:spcPts val="600"/>
              </a:spcAft>
              <a:buFont typeface="Wingdings" panose="05000000000000000000" pitchFamily="2" charset="2"/>
              <a:buChar char="§"/>
            </a:pPr>
            <a:r>
              <a:rPr lang="fr-CA" sz="2200" dirty="0">
                <a:latin typeface="Calibri"/>
                <a:cs typeface="Calibri"/>
              </a:rPr>
              <a:t>Les baisses de consommation durant cette période ont été de -90% pour certains </a:t>
            </a:r>
            <a:r>
              <a:rPr lang="fr-CA" sz="2400" dirty="0">
                <a:latin typeface="Calibri"/>
                <a:cs typeface="Calibri"/>
              </a:rPr>
              <a:t>industriels.</a:t>
            </a:r>
            <a:endParaRPr sz="24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800" y="687788"/>
            <a:ext cx="10820400" cy="443070"/>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10" dirty="0"/>
              <a:t> </a:t>
            </a:r>
            <a:r>
              <a:rPr lang="fr-CA" spc="-5" dirty="0"/>
              <a:t>3</a:t>
            </a:r>
            <a:r>
              <a:rPr spc="5" dirty="0"/>
              <a:t> </a:t>
            </a:r>
            <a:r>
              <a:rPr spc="-5" dirty="0"/>
              <a:t>:</a:t>
            </a:r>
            <a:r>
              <a:rPr spc="5" dirty="0"/>
              <a:t> </a:t>
            </a:r>
            <a:r>
              <a:rPr lang="fr-CA" spc="-10" dirty="0"/>
              <a:t>Conditions de service et tarif (CST)  </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13</a:t>
            </a:fld>
            <a:endParaRPr dirty="0"/>
          </a:p>
        </p:txBody>
      </p:sp>
    </p:spTree>
    <p:extLst>
      <p:ext uri="{BB962C8B-B14F-4D97-AF65-F5344CB8AC3E}">
        <p14:creationId xmlns:p14="http://schemas.microsoft.com/office/powerpoint/2010/main" val="4091632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271668"/>
            <a:ext cx="11056620" cy="5150128"/>
          </a:xfrm>
          <a:prstGeom prst="rect">
            <a:avLst/>
          </a:prstGeom>
        </p:spPr>
        <p:txBody>
          <a:bodyPr vert="horz" wrap="square" lIns="0" tIns="12700" rIns="0" bIns="0" rtlCol="0">
            <a:spAutoFit/>
          </a:bodyPr>
          <a:lstStyle/>
          <a:p>
            <a:pPr marL="12700">
              <a:lnSpc>
                <a:spcPct val="100000"/>
              </a:lnSpc>
              <a:spcBef>
                <a:spcPts val="600"/>
              </a:spcBef>
              <a:spcAft>
                <a:spcPts val="600"/>
              </a:spcAft>
            </a:pPr>
            <a:r>
              <a:rPr sz="2400" b="1" i="1" spc="-5" dirty="0">
                <a:solidFill>
                  <a:srgbClr val="4471C4"/>
                </a:solidFill>
                <a:latin typeface="Calibri"/>
                <a:cs typeface="Calibri"/>
              </a:rPr>
              <a:t>2-</a:t>
            </a:r>
            <a:r>
              <a:rPr lang="fr-CA" sz="2400" b="1" i="1" spc="-5" dirty="0">
                <a:solidFill>
                  <a:srgbClr val="4471C4"/>
                </a:solidFill>
                <a:latin typeface="Calibri"/>
                <a:cs typeface="Calibri"/>
              </a:rPr>
              <a:t>2 </a:t>
            </a:r>
            <a:r>
              <a:rPr sz="2400" b="1" i="1" spc="-40" dirty="0">
                <a:solidFill>
                  <a:srgbClr val="4471C4"/>
                </a:solidFill>
                <a:latin typeface="Calibri"/>
                <a:cs typeface="Calibri"/>
              </a:rPr>
              <a:t> </a:t>
            </a:r>
            <a:r>
              <a:rPr lang="fr-CA" sz="2400" b="1" i="1" spc="-10" dirty="0">
                <a:solidFill>
                  <a:srgbClr val="4471C4"/>
                </a:solidFill>
                <a:latin typeface="Calibri"/>
                <a:cs typeface="Calibri"/>
              </a:rPr>
              <a:t>Analyse et commentaires de l’ACIG </a:t>
            </a:r>
          </a:p>
          <a:p>
            <a:pPr marL="355600" indent="-342900" algn="just">
              <a:spcBef>
                <a:spcPts val="600"/>
              </a:spcBef>
              <a:spcAft>
                <a:spcPts val="600"/>
              </a:spcAft>
              <a:buFont typeface="Wingdings" panose="05000000000000000000" pitchFamily="2" charset="2"/>
              <a:buChar char="§"/>
            </a:pPr>
            <a:r>
              <a:rPr lang="fr-CA" sz="2400" spc="-10" dirty="0" err="1">
                <a:latin typeface="Calibri"/>
                <a:cs typeface="Calibri"/>
              </a:rPr>
              <a:t>Énergir</a:t>
            </a:r>
            <a:r>
              <a:rPr lang="fr-CA" sz="2400" spc="-10" dirty="0">
                <a:latin typeface="Calibri"/>
                <a:cs typeface="Calibri"/>
              </a:rPr>
              <a:t> a accepté, pour le tarif D4, une baisse de 10 % du volume journalier souscrit et une réduction de 20 % de l’OMA pour les clients au tarif D5; </a:t>
            </a:r>
          </a:p>
          <a:p>
            <a:pPr marL="355600" indent="-342900" algn="just">
              <a:spcBef>
                <a:spcPts val="600"/>
              </a:spcBef>
              <a:spcAft>
                <a:spcPts val="600"/>
              </a:spcAft>
              <a:buFont typeface="Wingdings" panose="05000000000000000000" pitchFamily="2" charset="2"/>
              <a:buChar char="§"/>
            </a:pPr>
            <a:r>
              <a:rPr lang="fr-CA" sz="2400" spc="-10" dirty="0">
                <a:latin typeface="Calibri"/>
                <a:cs typeface="Calibri"/>
              </a:rPr>
              <a:t>Les clients industriels ont dû s’acquitter de leur obligation minimale en transport, qui pour rappel est de 78 %, et dont les tarifs n’ont pas fait l’objet d’aménagements spécifiques; </a:t>
            </a:r>
          </a:p>
          <a:p>
            <a:pPr marL="355600" indent="-342900" algn="just">
              <a:lnSpc>
                <a:spcPct val="100000"/>
              </a:lnSpc>
              <a:spcBef>
                <a:spcPts val="600"/>
              </a:spcBef>
              <a:spcAft>
                <a:spcPts val="600"/>
              </a:spcAft>
              <a:buFont typeface="Wingdings" panose="05000000000000000000" pitchFamily="2" charset="2"/>
              <a:buChar char="§"/>
            </a:pPr>
            <a:r>
              <a:rPr lang="fr-CA" sz="2400" spc="-10" dirty="0">
                <a:latin typeface="Calibri"/>
                <a:cs typeface="Calibri"/>
              </a:rPr>
              <a:t>Les aménagements proposés, qui ont été bien accueillis, ont toutefois été insuffisants et inadaptés à la situation que traversaient les clients industriels d’</a:t>
            </a:r>
            <a:r>
              <a:rPr lang="fr-CA" sz="2400" spc="-10" dirty="0" err="1">
                <a:latin typeface="Calibri"/>
                <a:cs typeface="Calibri"/>
              </a:rPr>
              <a:t>Énergir</a:t>
            </a:r>
            <a:r>
              <a:rPr lang="fr-CA" sz="2400" spc="-10" dirty="0">
                <a:latin typeface="Calibri"/>
                <a:cs typeface="Calibri"/>
              </a:rPr>
              <a:t>; </a:t>
            </a:r>
          </a:p>
          <a:p>
            <a:pPr marL="355600" indent="-342900" algn="just">
              <a:lnSpc>
                <a:spcPct val="100000"/>
              </a:lnSpc>
              <a:spcBef>
                <a:spcPts val="600"/>
              </a:spcBef>
              <a:spcAft>
                <a:spcPts val="600"/>
              </a:spcAft>
              <a:buFont typeface="Wingdings" panose="05000000000000000000" pitchFamily="2" charset="2"/>
              <a:buChar char="§"/>
            </a:pPr>
            <a:r>
              <a:rPr lang="fr-CA" sz="2400" dirty="0"/>
              <a:t>L’ACIG regrette aussi qu’Énergir n’ait pas fait preuve de plus de flexibilité et de volonté à élaborer des solutions adaptées afin d’accompagner ses clients industriels, d’autant plus que l’arrêt de la production a été forcé par le gouvernement.</a:t>
            </a:r>
            <a:endParaRPr lang="fr-CA" sz="2400" spc="-10" dirty="0">
              <a:latin typeface="Calibri"/>
              <a:cs typeface="Calibri"/>
            </a:endParaRPr>
          </a:p>
          <a:p>
            <a:pPr marL="355600" indent="-342900">
              <a:lnSpc>
                <a:spcPct val="100000"/>
              </a:lnSpc>
              <a:spcBef>
                <a:spcPts val="100"/>
              </a:spcBef>
              <a:buFont typeface="Arial" panose="020B0604020202020204" pitchFamily="34" charset="0"/>
              <a:buChar char="•"/>
            </a:pPr>
            <a:endParaRPr sz="24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800" y="527050"/>
            <a:ext cx="10820400" cy="443070"/>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10" dirty="0"/>
              <a:t> </a:t>
            </a:r>
            <a:r>
              <a:rPr lang="fr-CA" spc="-5" dirty="0"/>
              <a:t>3</a:t>
            </a:r>
            <a:r>
              <a:rPr spc="5" dirty="0"/>
              <a:t> </a:t>
            </a:r>
            <a:r>
              <a:rPr spc="-5" dirty="0"/>
              <a:t>:</a:t>
            </a:r>
            <a:r>
              <a:rPr spc="5" dirty="0"/>
              <a:t> </a:t>
            </a:r>
            <a:r>
              <a:rPr lang="fr-CA" spc="-10" dirty="0"/>
              <a:t>Conditions de service et tarif (CST)  </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14</a:t>
            </a:fld>
            <a:endParaRPr dirty="0"/>
          </a:p>
        </p:txBody>
      </p:sp>
    </p:spTree>
    <p:extLst>
      <p:ext uri="{BB962C8B-B14F-4D97-AF65-F5344CB8AC3E}">
        <p14:creationId xmlns:p14="http://schemas.microsoft.com/office/powerpoint/2010/main" val="991231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944832"/>
            <a:ext cx="11056620" cy="5214248"/>
          </a:xfrm>
          <a:prstGeom prst="rect">
            <a:avLst/>
          </a:prstGeom>
        </p:spPr>
        <p:txBody>
          <a:bodyPr vert="horz" wrap="square" lIns="0" tIns="12700" rIns="0" bIns="0" rtlCol="0">
            <a:spAutoFit/>
          </a:bodyPr>
          <a:lstStyle/>
          <a:p>
            <a:pPr marL="12700">
              <a:lnSpc>
                <a:spcPct val="100000"/>
              </a:lnSpc>
              <a:spcBef>
                <a:spcPts val="600"/>
              </a:spcBef>
              <a:spcAft>
                <a:spcPts val="600"/>
              </a:spcAft>
            </a:pPr>
            <a:r>
              <a:rPr sz="2400" b="1" i="1" spc="-5" dirty="0">
                <a:solidFill>
                  <a:srgbClr val="4471C4"/>
                </a:solidFill>
                <a:latin typeface="Calibri"/>
                <a:cs typeface="Calibri"/>
              </a:rPr>
              <a:t>2-</a:t>
            </a:r>
            <a:r>
              <a:rPr lang="fr-CA" sz="2400" b="1" i="1" spc="-5" dirty="0">
                <a:solidFill>
                  <a:srgbClr val="4471C4"/>
                </a:solidFill>
                <a:latin typeface="Calibri"/>
                <a:cs typeface="Calibri"/>
              </a:rPr>
              <a:t>3 </a:t>
            </a:r>
            <a:r>
              <a:rPr sz="2400" b="1" i="1" spc="-40" dirty="0">
                <a:solidFill>
                  <a:srgbClr val="4471C4"/>
                </a:solidFill>
                <a:latin typeface="Calibri"/>
                <a:cs typeface="Calibri"/>
              </a:rPr>
              <a:t> </a:t>
            </a:r>
            <a:r>
              <a:rPr lang="fr-CA" sz="2400" b="1" i="1" spc="-10" dirty="0">
                <a:solidFill>
                  <a:srgbClr val="4471C4"/>
                </a:solidFill>
                <a:latin typeface="Calibri"/>
                <a:cs typeface="Calibri"/>
              </a:rPr>
              <a:t>Proposition de l’ACIG </a:t>
            </a:r>
          </a:p>
          <a:p>
            <a:pPr marL="355600" indent="-342900" algn="just">
              <a:lnSpc>
                <a:spcPct val="100000"/>
              </a:lnSpc>
              <a:spcBef>
                <a:spcPts val="600"/>
              </a:spcBef>
              <a:spcAft>
                <a:spcPts val="600"/>
              </a:spcAft>
              <a:buFont typeface="Wingdings" panose="05000000000000000000" pitchFamily="2" charset="2"/>
              <a:buChar char="§"/>
            </a:pPr>
            <a:r>
              <a:rPr lang="fr-CA" sz="2200" dirty="0"/>
              <a:t>En vertu de la clause 4.10 de force majeure, « </a:t>
            </a:r>
            <a:r>
              <a:rPr lang="fr-CA" sz="2200" i="1" dirty="0"/>
              <a:t>[l]e client est tenu, en toute autre circonstance, d’acquitter les obligations minimales, y compris lorsqu’il est victime d’une force majeure. »</a:t>
            </a:r>
            <a:r>
              <a:rPr lang="fr-CA" sz="2200" dirty="0"/>
              <a:t>;</a:t>
            </a:r>
          </a:p>
          <a:p>
            <a:pPr marL="355600" indent="-342900" algn="just">
              <a:lnSpc>
                <a:spcPct val="100000"/>
              </a:lnSpc>
              <a:spcBef>
                <a:spcPts val="600"/>
              </a:spcBef>
              <a:spcAft>
                <a:spcPts val="600"/>
              </a:spcAft>
              <a:buFont typeface="Wingdings" panose="05000000000000000000" pitchFamily="2" charset="2"/>
              <a:buChar char="§"/>
            </a:pPr>
            <a:r>
              <a:rPr lang="fr-CA" sz="2200" dirty="0"/>
              <a:t>L’ACIG est d’avis que les conditions d’application de la clause de la force majeure doivent être repensées;</a:t>
            </a:r>
          </a:p>
          <a:p>
            <a:pPr marL="355600" indent="-342900" algn="just">
              <a:spcBef>
                <a:spcPts val="600"/>
              </a:spcBef>
              <a:spcAft>
                <a:spcPts val="600"/>
              </a:spcAft>
              <a:buFont typeface="Wingdings" panose="05000000000000000000" pitchFamily="2" charset="2"/>
              <a:buChar char="§"/>
            </a:pPr>
            <a:r>
              <a:rPr lang="fr-CA" sz="2200" dirty="0"/>
              <a:t>L’ACIG propose la création d’un groupe de travail entre Énergir et ses clients industriels pour œuvrer à la mise en place de conditions de service additionnelles, nouvelles et innovantes en cas de force majeure;</a:t>
            </a:r>
          </a:p>
          <a:p>
            <a:pPr marL="355600" indent="-342900" algn="just">
              <a:spcBef>
                <a:spcPts val="600"/>
              </a:spcBef>
              <a:spcAft>
                <a:spcPts val="600"/>
              </a:spcAft>
              <a:buFont typeface="Wingdings" panose="05000000000000000000" pitchFamily="2" charset="2"/>
              <a:buChar char="§"/>
            </a:pPr>
            <a:r>
              <a:rPr lang="fr-CA" sz="2200" dirty="0"/>
              <a:t>Ces nouvelles clauses seraient soumises à l’approbation de la Régie au prochain dossier tarifaire 2022-2023;</a:t>
            </a:r>
          </a:p>
          <a:p>
            <a:pPr marL="355600" indent="-342900" algn="just">
              <a:spcBef>
                <a:spcPts val="600"/>
              </a:spcBef>
              <a:spcAft>
                <a:spcPts val="600"/>
              </a:spcAft>
              <a:buFont typeface="Wingdings" panose="05000000000000000000" pitchFamily="2" charset="2"/>
              <a:buChar char="§"/>
            </a:pPr>
            <a:r>
              <a:rPr lang="fr-CA" sz="2200" dirty="0"/>
              <a:t>Les solutions que l’ACIG entend proposer au groupe de travail seront de nature à introduire de la flexibilité pour les clients industriels en cas de survenue d’une force majeure</a:t>
            </a:r>
            <a:r>
              <a:rPr lang="fr-CA" sz="2200" dirty="0" smtClean="0"/>
              <a:t>., et ,ce sans impact sur les autres clients.</a:t>
            </a:r>
          </a:p>
        </p:txBody>
      </p:sp>
      <p:pic>
        <p:nvPicPr>
          <p:cNvPr id="3" name="object 3"/>
          <p:cNvPicPr/>
          <p:nvPr/>
        </p:nvPicPr>
        <p:blipFill>
          <a:blip r:embed="rId2" cstate="print"/>
          <a:stretch>
            <a:fillRect/>
          </a:stretch>
        </p:blipFill>
        <p:spPr>
          <a:xfrm>
            <a:off x="207263" y="6165850"/>
            <a:ext cx="1850137" cy="522986"/>
          </a:xfrm>
          <a:prstGeom prst="rect">
            <a:avLst/>
          </a:prstGeom>
        </p:spPr>
      </p:pic>
      <p:sp>
        <p:nvSpPr>
          <p:cNvPr id="4" name="object 4"/>
          <p:cNvSpPr txBox="1">
            <a:spLocks noGrp="1"/>
          </p:cNvSpPr>
          <p:nvPr>
            <p:ph type="title"/>
          </p:nvPr>
        </p:nvSpPr>
        <p:spPr>
          <a:xfrm>
            <a:off x="762000" y="350431"/>
            <a:ext cx="10744200" cy="443070"/>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10" dirty="0"/>
              <a:t> </a:t>
            </a:r>
            <a:r>
              <a:rPr lang="fr-CA" spc="-5" dirty="0"/>
              <a:t>3</a:t>
            </a:r>
            <a:r>
              <a:rPr spc="5" dirty="0"/>
              <a:t> </a:t>
            </a:r>
            <a:r>
              <a:rPr spc="-5" dirty="0"/>
              <a:t>:</a:t>
            </a:r>
            <a:r>
              <a:rPr spc="5" dirty="0"/>
              <a:t> </a:t>
            </a:r>
            <a:r>
              <a:rPr lang="fr-CA" spc="-10" dirty="0"/>
              <a:t>Conditions de service et tarif (CST)  </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15</a:t>
            </a:fld>
            <a:endParaRPr dirty="0"/>
          </a:p>
        </p:txBody>
      </p:sp>
    </p:spTree>
    <p:extLst>
      <p:ext uri="{BB962C8B-B14F-4D97-AF65-F5344CB8AC3E}">
        <p14:creationId xmlns:p14="http://schemas.microsoft.com/office/powerpoint/2010/main" val="369067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07709" y="1289050"/>
            <a:ext cx="10722291" cy="2646687"/>
          </a:xfrm>
          <a:prstGeom prst="rect">
            <a:avLst/>
          </a:prstGeom>
        </p:spPr>
        <p:txBody>
          <a:bodyPr vert="horz" wrap="square" lIns="0" tIns="117475" rIns="0" bIns="0" rtlCol="0">
            <a:spAutoFit/>
          </a:bodyPr>
          <a:lstStyle/>
          <a:p>
            <a:pPr marL="12700">
              <a:lnSpc>
                <a:spcPct val="100000"/>
              </a:lnSpc>
              <a:spcBef>
                <a:spcPts val="1200"/>
              </a:spcBef>
              <a:spcAft>
                <a:spcPts val="1200"/>
              </a:spcAft>
            </a:pPr>
            <a:r>
              <a:rPr lang="fr-CA" sz="2400" b="1" i="1" spc="-5" dirty="0">
                <a:solidFill>
                  <a:srgbClr val="4471C4"/>
                </a:solidFill>
                <a:latin typeface="Calibri"/>
                <a:cs typeface="Calibri"/>
              </a:rPr>
              <a:t>2-4</a:t>
            </a:r>
            <a:r>
              <a:rPr sz="2400" b="1" i="1" spc="-40" dirty="0">
                <a:solidFill>
                  <a:srgbClr val="4471C4"/>
                </a:solidFill>
                <a:latin typeface="Calibri"/>
                <a:cs typeface="Calibri"/>
              </a:rPr>
              <a:t> </a:t>
            </a:r>
            <a:r>
              <a:rPr sz="2400" b="1" i="1" spc="-5" dirty="0">
                <a:solidFill>
                  <a:srgbClr val="4471C4"/>
                </a:solidFill>
                <a:latin typeface="Calibri"/>
                <a:cs typeface="Calibri"/>
              </a:rPr>
              <a:t>Conclusion</a:t>
            </a:r>
            <a:r>
              <a:rPr sz="2400" b="1" i="1" spc="-15" dirty="0">
                <a:solidFill>
                  <a:srgbClr val="4471C4"/>
                </a:solidFill>
                <a:latin typeface="Calibri"/>
                <a:cs typeface="Calibri"/>
              </a:rPr>
              <a:t> </a:t>
            </a:r>
            <a:r>
              <a:rPr sz="2400" b="1" i="1" spc="-10" dirty="0">
                <a:solidFill>
                  <a:srgbClr val="4471C4"/>
                </a:solidFill>
                <a:latin typeface="Calibri"/>
                <a:cs typeface="Calibri"/>
              </a:rPr>
              <a:t>et</a:t>
            </a:r>
            <a:r>
              <a:rPr sz="2400" b="1" i="1" spc="-30" dirty="0">
                <a:solidFill>
                  <a:srgbClr val="4471C4"/>
                </a:solidFill>
                <a:latin typeface="Calibri"/>
                <a:cs typeface="Calibri"/>
              </a:rPr>
              <a:t> </a:t>
            </a:r>
            <a:r>
              <a:rPr sz="2400" b="1" i="1" spc="-5" dirty="0">
                <a:solidFill>
                  <a:srgbClr val="4471C4"/>
                </a:solidFill>
                <a:latin typeface="Calibri"/>
                <a:cs typeface="Calibri"/>
              </a:rPr>
              <a:t>recommandations</a:t>
            </a:r>
            <a:endParaRPr sz="2400" dirty="0">
              <a:latin typeface="Calibri"/>
              <a:cs typeface="Calibri"/>
            </a:endParaRPr>
          </a:p>
          <a:p>
            <a:pPr marL="355600" marR="5080" indent="-342900">
              <a:lnSpc>
                <a:spcPts val="2380"/>
              </a:lnSpc>
              <a:spcBef>
                <a:spcPts val="1200"/>
              </a:spcBef>
              <a:spcAft>
                <a:spcPts val="1200"/>
              </a:spcAft>
              <a:buFont typeface="Wingdings" panose="05000000000000000000" pitchFamily="2" charset="2"/>
              <a:buChar char="§"/>
              <a:tabLst>
                <a:tab pos="1585595" algn="l"/>
                <a:tab pos="2053589" algn="l"/>
                <a:tab pos="2620010" algn="l"/>
                <a:tab pos="3753485" algn="l"/>
                <a:tab pos="4197350" algn="l"/>
                <a:tab pos="5736590" algn="l"/>
                <a:tab pos="6151245" algn="l"/>
                <a:tab pos="7346315" algn="l"/>
                <a:tab pos="8971915" algn="l"/>
                <a:tab pos="10388600" algn="l"/>
              </a:tabLst>
            </a:pPr>
            <a:r>
              <a:rPr sz="2200" spc="-5" dirty="0" err="1">
                <a:latin typeface="Calibri"/>
                <a:cs typeface="Calibri"/>
              </a:rPr>
              <a:t>C</a:t>
            </a:r>
            <a:r>
              <a:rPr sz="2200" dirty="0" err="1">
                <a:latin typeface="Calibri"/>
                <a:cs typeface="Calibri"/>
              </a:rPr>
              <a:t>o</a:t>
            </a:r>
            <a:r>
              <a:rPr sz="2200" spc="-10" dirty="0" err="1">
                <a:latin typeface="Calibri"/>
                <a:cs typeface="Calibri"/>
              </a:rPr>
              <a:t>n</a:t>
            </a:r>
            <a:r>
              <a:rPr sz="2200" spc="-5" dirty="0" err="1">
                <a:latin typeface="Calibri"/>
                <a:cs typeface="Calibri"/>
              </a:rPr>
              <a:t>s</a:t>
            </a:r>
            <a:r>
              <a:rPr sz="2200" spc="-10" dirty="0" err="1">
                <a:latin typeface="Calibri"/>
                <a:cs typeface="Calibri"/>
              </a:rPr>
              <a:t>idé</a:t>
            </a:r>
            <a:r>
              <a:rPr sz="2200" spc="-60" dirty="0" err="1">
                <a:latin typeface="Calibri"/>
                <a:cs typeface="Calibri"/>
              </a:rPr>
              <a:t>r</a:t>
            </a:r>
            <a:r>
              <a:rPr sz="2200" spc="-5" dirty="0" err="1">
                <a:latin typeface="Calibri"/>
                <a:cs typeface="Calibri"/>
              </a:rPr>
              <a:t>a</a:t>
            </a:r>
            <a:r>
              <a:rPr sz="2200" spc="-35" dirty="0" err="1">
                <a:latin typeface="Calibri"/>
                <a:cs typeface="Calibri"/>
              </a:rPr>
              <a:t>n</a:t>
            </a:r>
            <a:r>
              <a:rPr sz="2200" spc="-5" dirty="0" err="1">
                <a:latin typeface="Calibri"/>
                <a:cs typeface="Calibri"/>
              </a:rPr>
              <a:t>t</a:t>
            </a:r>
            <a:r>
              <a:rPr lang="fr-CA" sz="2200" dirty="0">
                <a:latin typeface="Calibri"/>
                <a:cs typeface="Calibri"/>
              </a:rPr>
              <a:t> </a:t>
            </a:r>
            <a:r>
              <a:rPr sz="2200" spc="-10" dirty="0" err="1">
                <a:latin typeface="Calibri"/>
                <a:cs typeface="Calibri"/>
              </a:rPr>
              <a:t>c</a:t>
            </a:r>
            <a:r>
              <a:rPr sz="2200" spc="-5" dirty="0" err="1">
                <a:latin typeface="Calibri"/>
                <a:cs typeface="Calibri"/>
              </a:rPr>
              <a:t>e</a:t>
            </a:r>
            <a:r>
              <a:rPr sz="2200" dirty="0">
                <a:latin typeface="Calibri"/>
                <a:cs typeface="Calibri"/>
              </a:rPr>
              <a:t>	</a:t>
            </a:r>
            <a:r>
              <a:rPr sz="2200" spc="-10" dirty="0">
                <a:latin typeface="Calibri"/>
                <a:cs typeface="Calibri"/>
              </a:rPr>
              <a:t>qu</a:t>
            </a:r>
            <a:r>
              <a:rPr sz="2200" spc="-5" dirty="0">
                <a:latin typeface="Calibri"/>
                <a:cs typeface="Calibri"/>
              </a:rPr>
              <a:t>i</a:t>
            </a:r>
            <a:r>
              <a:rPr lang="fr-CA" sz="2200" dirty="0">
                <a:latin typeface="Calibri"/>
                <a:cs typeface="Calibri"/>
              </a:rPr>
              <a:t> </a:t>
            </a:r>
            <a:r>
              <a:rPr sz="2200" spc="-10" dirty="0" err="1">
                <a:latin typeface="Calibri"/>
                <a:cs typeface="Calibri"/>
              </a:rPr>
              <a:t>p</a:t>
            </a:r>
            <a:r>
              <a:rPr sz="2200" spc="-30" dirty="0" err="1">
                <a:latin typeface="Calibri"/>
                <a:cs typeface="Calibri"/>
              </a:rPr>
              <a:t>r</a:t>
            </a:r>
            <a:r>
              <a:rPr sz="2200" spc="-5" dirty="0" err="1">
                <a:latin typeface="Calibri"/>
                <a:cs typeface="Calibri"/>
              </a:rPr>
              <a:t>é</a:t>
            </a:r>
            <a:r>
              <a:rPr sz="2200" spc="-15" dirty="0" err="1">
                <a:latin typeface="Calibri"/>
                <a:cs typeface="Calibri"/>
              </a:rPr>
              <a:t>c</a:t>
            </a:r>
            <a:r>
              <a:rPr sz="2200" spc="-10" dirty="0" err="1">
                <a:latin typeface="Calibri"/>
                <a:cs typeface="Calibri"/>
              </a:rPr>
              <a:t>è</a:t>
            </a:r>
            <a:r>
              <a:rPr sz="2200" dirty="0" err="1">
                <a:latin typeface="Calibri"/>
                <a:cs typeface="Calibri"/>
              </a:rPr>
              <a:t>d</a:t>
            </a:r>
            <a:r>
              <a:rPr sz="2200" spc="-5" dirty="0" err="1">
                <a:latin typeface="Calibri"/>
                <a:cs typeface="Calibri"/>
              </a:rPr>
              <a:t>e</a:t>
            </a:r>
            <a:r>
              <a:rPr lang="fr-FR" sz="2200" spc="-5" dirty="0">
                <a:latin typeface="Calibri"/>
                <a:cs typeface="Calibri"/>
              </a:rPr>
              <a:t>,</a:t>
            </a:r>
            <a:r>
              <a:rPr lang="fr-FR" sz="2200" dirty="0">
                <a:latin typeface="Calibri"/>
                <a:cs typeface="Calibri"/>
              </a:rPr>
              <a:t> </a:t>
            </a:r>
            <a:r>
              <a:rPr sz="2200" spc="-10" dirty="0" err="1">
                <a:latin typeface="Calibri"/>
                <a:cs typeface="Calibri"/>
              </a:rPr>
              <a:t>l</a:t>
            </a:r>
            <a:r>
              <a:rPr sz="2200" spc="-290" dirty="0" err="1">
                <a:latin typeface="Calibri"/>
                <a:cs typeface="Calibri"/>
              </a:rPr>
              <a:t>’</a:t>
            </a:r>
            <a:r>
              <a:rPr sz="2200" spc="-20" dirty="0" err="1">
                <a:latin typeface="Calibri"/>
                <a:cs typeface="Calibri"/>
              </a:rPr>
              <a:t>A</a:t>
            </a:r>
            <a:r>
              <a:rPr sz="2200" dirty="0" err="1">
                <a:latin typeface="Calibri"/>
                <a:cs typeface="Calibri"/>
              </a:rPr>
              <a:t>C</a:t>
            </a:r>
            <a:r>
              <a:rPr sz="2200" spc="-5" dirty="0" err="1">
                <a:latin typeface="Calibri"/>
                <a:cs typeface="Calibri"/>
              </a:rPr>
              <a:t>IG</a:t>
            </a:r>
            <a:r>
              <a:rPr sz="2200" spc="-5" dirty="0">
                <a:latin typeface="Calibri"/>
                <a:cs typeface="Calibri"/>
              </a:rPr>
              <a:t> </a:t>
            </a:r>
            <a:r>
              <a:rPr sz="2200" spc="-10" dirty="0" err="1">
                <a:latin typeface="Calibri"/>
                <a:cs typeface="Calibri"/>
              </a:rPr>
              <a:t>recommande</a:t>
            </a:r>
            <a:r>
              <a:rPr sz="2200" spc="10" dirty="0">
                <a:latin typeface="Calibri"/>
                <a:cs typeface="Calibri"/>
              </a:rPr>
              <a:t> </a:t>
            </a:r>
            <a:r>
              <a:rPr sz="2200" spc="-5" dirty="0">
                <a:latin typeface="Calibri"/>
                <a:cs typeface="Calibri"/>
              </a:rPr>
              <a:t>à</a:t>
            </a:r>
            <a:r>
              <a:rPr sz="2200" spc="10" dirty="0">
                <a:latin typeface="Calibri"/>
                <a:cs typeface="Calibri"/>
              </a:rPr>
              <a:t> </a:t>
            </a:r>
            <a:r>
              <a:rPr sz="2200" spc="-5" dirty="0">
                <a:latin typeface="Calibri"/>
                <a:cs typeface="Calibri"/>
              </a:rPr>
              <a:t>la</a:t>
            </a:r>
            <a:r>
              <a:rPr sz="2200" spc="-15" dirty="0">
                <a:latin typeface="Calibri"/>
                <a:cs typeface="Calibri"/>
              </a:rPr>
              <a:t> Régie</a:t>
            </a:r>
            <a:r>
              <a:rPr sz="2200" spc="30" dirty="0">
                <a:latin typeface="Calibri"/>
                <a:cs typeface="Calibri"/>
              </a:rPr>
              <a:t> </a:t>
            </a:r>
            <a:r>
              <a:rPr sz="2200" spc="-5" dirty="0">
                <a:latin typeface="Calibri"/>
                <a:cs typeface="Calibri"/>
              </a:rPr>
              <a:t>:</a:t>
            </a:r>
            <a:endParaRPr lang="fr-FR" sz="2200" spc="-5" dirty="0">
              <a:latin typeface="Calibri"/>
              <a:cs typeface="Calibri"/>
            </a:endParaRPr>
          </a:p>
          <a:p>
            <a:pPr marL="812165" marR="5080" lvl="1" indent="-342900" algn="just">
              <a:lnSpc>
                <a:spcPts val="2380"/>
              </a:lnSpc>
              <a:spcBef>
                <a:spcPts val="1200"/>
              </a:spcBef>
              <a:spcAft>
                <a:spcPts val="1200"/>
              </a:spcAft>
              <a:buFont typeface="Wingdings" panose="05000000000000000000" pitchFamily="2" charset="2"/>
              <a:buChar char="§"/>
              <a:tabLst>
                <a:tab pos="354965" algn="l"/>
                <a:tab pos="355600" algn="l"/>
              </a:tabLst>
            </a:pPr>
            <a:r>
              <a:rPr lang="fr-CA" sz="2400" b="1" dirty="0"/>
              <a:t>D’enjoindre Énergir à former un groupe de travail et de réflexion avec ses clients industriels pour inclure dans les conditions de service et tarif de nouvelles clauses ou modifications offrant à ces derniers plus de flexibilité en cas de force majeure. </a:t>
            </a:r>
            <a:endParaRPr sz="2200" b="1"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707709" y="626254"/>
            <a:ext cx="10495915" cy="452120"/>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3</a:t>
            </a:r>
            <a:r>
              <a:rPr lang="fr-CA" spc="5" dirty="0"/>
              <a:t> </a:t>
            </a:r>
            <a:r>
              <a:rPr lang="fr-CA" spc="-5" dirty="0"/>
              <a:t>:</a:t>
            </a:r>
            <a:r>
              <a:rPr lang="fr-CA" spc="5" dirty="0"/>
              <a:t> </a:t>
            </a:r>
            <a:r>
              <a:rPr lang="fr-CA" spc="-10" dirty="0"/>
              <a:t>Conditions de service et tarif (CST) </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16</a:t>
            </a:fld>
            <a:endParaRPr dirty="0"/>
          </a:p>
        </p:txBody>
      </p:sp>
    </p:spTree>
    <p:extLst>
      <p:ext uri="{BB962C8B-B14F-4D97-AF65-F5344CB8AC3E}">
        <p14:creationId xmlns:p14="http://schemas.microsoft.com/office/powerpoint/2010/main" val="1057008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3844543" y="3137407"/>
            <a:ext cx="4502912" cy="1120820"/>
          </a:xfrm>
          <a:prstGeom prst="rect">
            <a:avLst/>
          </a:prstGeom>
        </p:spPr>
        <p:txBody>
          <a:bodyPr vert="horz" wrap="square" lIns="0" tIns="12700" rIns="0" bIns="0" rtlCol="0">
            <a:spAutoFit/>
          </a:bodyPr>
          <a:lstStyle/>
          <a:p>
            <a:pPr marL="85725">
              <a:lnSpc>
                <a:spcPct val="100000"/>
              </a:lnSpc>
              <a:spcBef>
                <a:spcPts val="100"/>
              </a:spcBef>
            </a:pPr>
            <a:r>
              <a:rPr lang="fr-CA" spc="-35" dirty="0"/>
              <a:t/>
            </a:r>
            <a:br>
              <a:rPr lang="fr-CA" spc="-35" dirty="0"/>
            </a:br>
            <a:r>
              <a:rPr spc="-35" dirty="0"/>
              <a:t>Merci</a:t>
            </a:r>
            <a:r>
              <a:rPr spc="-80" dirty="0"/>
              <a:t> </a:t>
            </a:r>
            <a:r>
              <a:rPr spc="-15" dirty="0"/>
              <a:t>de</a:t>
            </a:r>
            <a:r>
              <a:rPr spc="-80" dirty="0"/>
              <a:t> </a:t>
            </a:r>
            <a:r>
              <a:rPr spc="-40" dirty="0"/>
              <a:t>votre</a:t>
            </a:r>
            <a:r>
              <a:rPr spc="-85" dirty="0"/>
              <a:t> </a:t>
            </a:r>
            <a:r>
              <a:rPr spc="-45" dirty="0"/>
              <a:t>attention</a:t>
            </a:r>
          </a:p>
        </p:txBody>
      </p:sp>
      <p:sp>
        <p:nvSpPr>
          <p:cNvPr id="3" name="object 3"/>
          <p:cNvSpPr txBox="1"/>
          <p:nvPr/>
        </p:nvSpPr>
        <p:spPr>
          <a:xfrm>
            <a:off x="1083043" y="4557776"/>
            <a:ext cx="10311765" cy="635000"/>
          </a:xfrm>
          <a:prstGeom prst="rect">
            <a:avLst/>
          </a:prstGeom>
        </p:spPr>
        <p:txBody>
          <a:bodyPr vert="horz" wrap="square" lIns="0" tIns="12065" rIns="0" bIns="0" rtlCol="0">
            <a:spAutoFit/>
          </a:bodyPr>
          <a:lstStyle/>
          <a:p>
            <a:pPr marL="12700">
              <a:lnSpc>
                <a:spcPct val="100000"/>
              </a:lnSpc>
              <a:spcBef>
                <a:spcPts val="95"/>
              </a:spcBef>
            </a:pPr>
            <a:r>
              <a:rPr sz="4000" spc="-5" dirty="0">
                <a:solidFill>
                  <a:srgbClr val="4471C4"/>
                </a:solidFill>
                <a:latin typeface="Calibri"/>
                <a:cs typeface="Calibri"/>
              </a:rPr>
              <a:t>Association</a:t>
            </a:r>
            <a:r>
              <a:rPr sz="4000" spc="-25" dirty="0">
                <a:solidFill>
                  <a:srgbClr val="4471C4"/>
                </a:solidFill>
                <a:latin typeface="Calibri"/>
                <a:cs typeface="Calibri"/>
              </a:rPr>
              <a:t> </a:t>
            </a:r>
            <a:r>
              <a:rPr sz="4000" spc="-5" dirty="0">
                <a:solidFill>
                  <a:srgbClr val="4471C4"/>
                </a:solidFill>
                <a:latin typeface="Calibri"/>
                <a:cs typeface="Calibri"/>
              </a:rPr>
              <a:t>des</a:t>
            </a:r>
            <a:r>
              <a:rPr sz="4000" spc="-15" dirty="0">
                <a:solidFill>
                  <a:srgbClr val="4471C4"/>
                </a:solidFill>
                <a:latin typeface="Calibri"/>
                <a:cs typeface="Calibri"/>
              </a:rPr>
              <a:t> </a:t>
            </a:r>
            <a:r>
              <a:rPr sz="4000" spc="-20" dirty="0">
                <a:solidFill>
                  <a:srgbClr val="4471C4"/>
                </a:solidFill>
                <a:latin typeface="Calibri"/>
                <a:cs typeface="Calibri"/>
              </a:rPr>
              <a:t>consommateurs</a:t>
            </a:r>
            <a:r>
              <a:rPr sz="4000" dirty="0">
                <a:solidFill>
                  <a:srgbClr val="4471C4"/>
                </a:solidFill>
                <a:latin typeface="Calibri"/>
                <a:cs typeface="Calibri"/>
              </a:rPr>
              <a:t> </a:t>
            </a:r>
            <a:r>
              <a:rPr sz="4000" spc="-10" dirty="0">
                <a:solidFill>
                  <a:srgbClr val="4471C4"/>
                </a:solidFill>
                <a:latin typeface="Calibri"/>
                <a:cs typeface="Calibri"/>
              </a:rPr>
              <a:t>industriels</a:t>
            </a:r>
            <a:r>
              <a:rPr sz="4000" dirty="0">
                <a:solidFill>
                  <a:srgbClr val="4471C4"/>
                </a:solidFill>
                <a:latin typeface="Calibri"/>
                <a:cs typeface="Calibri"/>
              </a:rPr>
              <a:t> </a:t>
            </a:r>
            <a:r>
              <a:rPr sz="4000" spc="-5" dirty="0">
                <a:solidFill>
                  <a:srgbClr val="4471C4"/>
                </a:solidFill>
                <a:latin typeface="Calibri"/>
                <a:cs typeface="Calibri"/>
              </a:rPr>
              <a:t>de</a:t>
            </a:r>
            <a:r>
              <a:rPr sz="4000" spc="-20" dirty="0">
                <a:solidFill>
                  <a:srgbClr val="4471C4"/>
                </a:solidFill>
                <a:latin typeface="Calibri"/>
                <a:cs typeface="Calibri"/>
              </a:rPr>
              <a:t> </a:t>
            </a:r>
            <a:r>
              <a:rPr sz="4000" spc="-30" dirty="0">
                <a:solidFill>
                  <a:srgbClr val="4471C4"/>
                </a:solidFill>
                <a:latin typeface="Calibri"/>
                <a:cs typeface="Calibri"/>
              </a:rPr>
              <a:t>gaz</a:t>
            </a:r>
            <a:endParaRPr sz="4000">
              <a:latin typeface="Calibri"/>
              <a:cs typeface="Calibri"/>
            </a:endParaRPr>
          </a:p>
        </p:txBody>
      </p:sp>
      <p:pic>
        <p:nvPicPr>
          <p:cNvPr id="5" name="object 5"/>
          <p:cNvPicPr/>
          <p:nvPr/>
        </p:nvPicPr>
        <p:blipFill>
          <a:blip r:embed="rId2" cstate="print"/>
          <a:stretch>
            <a:fillRect/>
          </a:stretch>
        </p:blipFill>
        <p:spPr>
          <a:xfrm>
            <a:off x="207263" y="6004814"/>
            <a:ext cx="2161032" cy="684022"/>
          </a:xfrm>
          <a:prstGeom prst="rect">
            <a:avLst/>
          </a:prstGeom>
        </p:spPr>
      </p:pic>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17</a:t>
            </a:fld>
            <a:endParaRPr dirty="0"/>
          </a:p>
        </p:txBody>
      </p:sp>
      <p:pic>
        <p:nvPicPr>
          <p:cNvPr id="1026" name="Picture 2" descr="qtq80-jzZ3vw">
            <a:extLst>
              <a:ext uri="{FF2B5EF4-FFF2-40B4-BE49-F238E27FC236}">
                <a16:creationId xmlns:a16="http://schemas.microsoft.com/office/drawing/2014/main" id="{427FB8E4-7EED-4708-81D9-D67AAF181DC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9693" y="495111"/>
            <a:ext cx="5478463" cy="30799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13346" y="1668610"/>
            <a:ext cx="11165306" cy="4107962"/>
          </a:xfrm>
          <a:prstGeom prst="rect">
            <a:avLst/>
          </a:prstGeom>
        </p:spPr>
        <p:txBody>
          <a:bodyPr vert="horz" wrap="square" lIns="0" tIns="115993" rIns="0" bIns="0" rtlCol="0">
            <a:spAutoFit/>
          </a:bodyPr>
          <a:lstStyle/>
          <a:p>
            <a:pPr marL="447675" marR="5080" indent="-358775" algn="just">
              <a:lnSpc>
                <a:spcPts val="2590"/>
              </a:lnSpc>
              <a:spcBef>
                <a:spcPts val="1200"/>
              </a:spcBef>
              <a:spcAft>
                <a:spcPts val="1200"/>
              </a:spcAft>
              <a:buFont typeface="Wingdings"/>
              <a:buChar char=""/>
              <a:tabLst>
                <a:tab pos="447675" algn="l"/>
              </a:tabLst>
            </a:pPr>
            <a:r>
              <a:rPr lang="fr-CA" sz="2600" b="0" i="0" spc="-5" dirty="0">
                <a:solidFill>
                  <a:schemeClr val="tx1"/>
                </a:solidFill>
                <a:latin typeface="+mn-lt"/>
                <a:cs typeface="Arial" panose="020B0604020202020204" pitchFamily="34" charset="0"/>
              </a:rPr>
              <a:t>Dans le </a:t>
            </a:r>
            <a:r>
              <a:rPr lang="fr-CA" sz="2600" b="0" i="0" spc="-15" dirty="0">
                <a:solidFill>
                  <a:schemeClr val="tx1"/>
                </a:solidFill>
                <a:latin typeface="+mn-lt"/>
                <a:cs typeface="Arial" panose="020B0604020202020204" pitchFamily="34" charset="0"/>
              </a:rPr>
              <a:t>cadre </a:t>
            </a:r>
            <a:r>
              <a:rPr lang="fr-CA" sz="2600" b="0" i="0" spc="-5" dirty="0">
                <a:solidFill>
                  <a:schemeClr val="tx1"/>
                </a:solidFill>
                <a:latin typeface="+mn-lt"/>
                <a:cs typeface="Arial" panose="020B0604020202020204" pitchFamily="34" charset="0"/>
              </a:rPr>
              <a:t>de la </a:t>
            </a:r>
            <a:r>
              <a:rPr lang="fr-CA" sz="2600" b="0" i="0" spc="-10" dirty="0">
                <a:solidFill>
                  <a:schemeClr val="tx1"/>
                </a:solidFill>
                <a:latin typeface="+mn-lt"/>
                <a:cs typeface="Arial" panose="020B0604020202020204" pitchFamily="34" charset="0"/>
              </a:rPr>
              <a:t>cause </a:t>
            </a:r>
            <a:r>
              <a:rPr lang="fr-CA" sz="2600" b="0" i="0" spc="-15" dirty="0">
                <a:solidFill>
                  <a:schemeClr val="tx1"/>
                </a:solidFill>
                <a:latin typeface="+mn-lt"/>
                <a:cs typeface="Arial" panose="020B0604020202020204" pitchFamily="34" charset="0"/>
              </a:rPr>
              <a:t>tarifaire </a:t>
            </a:r>
            <a:r>
              <a:rPr lang="fr-CA" sz="2600" b="0" i="0" spc="-10" dirty="0">
                <a:solidFill>
                  <a:schemeClr val="tx1"/>
                </a:solidFill>
                <a:latin typeface="+mn-lt"/>
                <a:cs typeface="Arial" panose="020B0604020202020204" pitchFamily="34" charset="0"/>
              </a:rPr>
              <a:t>2021-2022, </a:t>
            </a:r>
            <a:r>
              <a:rPr lang="fr-CA" sz="2600" b="0" i="0" spc="-60" dirty="0">
                <a:solidFill>
                  <a:schemeClr val="tx1"/>
                </a:solidFill>
                <a:latin typeface="+mn-lt"/>
                <a:cs typeface="Arial" panose="020B0604020202020204" pitchFamily="34" charset="0"/>
              </a:rPr>
              <a:t>l’ACIG </a:t>
            </a:r>
            <a:r>
              <a:rPr lang="fr-CA" sz="2600" b="0" i="0" dirty="0">
                <a:solidFill>
                  <a:schemeClr val="tx1"/>
                </a:solidFill>
                <a:latin typeface="+mn-lt"/>
                <a:cs typeface="Arial" panose="020B0604020202020204" pitchFamily="34" charset="0"/>
              </a:rPr>
              <a:t>a </a:t>
            </a:r>
            <a:r>
              <a:rPr lang="fr-CA" sz="2600" b="0" i="0" spc="-5" dirty="0">
                <a:solidFill>
                  <a:schemeClr val="tx1"/>
                </a:solidFill>
                <a:latin typeface="+mn-lt"/>
                <a:cs typeface="Arial" panose="020B0604020202020204" pitchFamily="34" charset="0"/>
              </a:rPr>
              <a:t>identifié trois sujets pour </a:t>
            </a:r>
            <a:r>
              <a:rPr lang="fr-CA" sz="2600" b="0" i="0" dirty="0">
                <a:solidFill>
                  <a:schemeClr val="tx1"/>
                </a:solidFill>
                <a:latin typeface="+mn-lt"/>
                <a:cs typeface="Arial" panose="020B0604020202020204" pitchFamily="34" charset="0"/>
              </a:rPr>
              <a:t> </a:t>
            </a:r>
            <a:r>
              <a:rPr lang="fr-CA" sz="2600" b="0" i="0" spc="-5" dirty="0">
                <a:solidFill>
                  <a:schemeClr val="tx1"/>
                </a:solidFill>
                <a:latin typeface="+mn-lt"/>
                <a:cs typeface="Arial" panose="020B0604020202020204" pitchFamily="34" charset="0"/>
              </a:rPr>
              <a:t>lesquels </a:t>
            </a:r>
            <a:r>
              <a:rPr lang="fr-CA" sz="2600" b="0" i="0" dirty="0">
                <a:solidFill>
                  <a:schemeClr val="tx1"/>
                </a:solidFill>
                <a:latin typeface="+mn-lt"/>
                <a:cs typeface="Arial" panose="020B0604020202020204" pitchFamily="34" charset="0"/>
              </a:rPr>
              <a:t>elle a </a:t>
            </a:r>
            <a:r>
              <a:rPr lang="fr-CA" sz="2600" b="0" i="0" spc="-10" dirty="0">
                <a:solidFill>
                  <a:schemeClr val="tx1"/>
                </a:solidFill>
                <a:latin typeface="+mn-lt"/>
                <a:cs typeface="Arial" panose="020B0604020202020204" pitchFamily="34" charset="0"/>
              </a:rPr>
              <a:t>approfondi </a:t>
            </a:r>
            <a:r>
              <a:rPr lang="fr-CA" sz="2600" b="0" i="0" spc="-25" dirty="0">
                <a:solidFill>
                  <a:schemeClr val="tx1"/>
                </a:solidFill>
                <a:latin typeface="+mn-lt"/>
                <a:cs typeface="Arial" panose="020B0604020202020204" pitchFamily="34" charset="0"/>
              </a:rPr>
              <a:t>l’analyse </a:t>
            </a:r>
            <a:r>
              <a:rPr lang="fr-CA" sz="2600" b="0" i="0" spc="-5" dirty="0">
                <a:solidFill>
                  <a:schemeClr val="tx1"/>
                </a:solidFill>
                <a:latin typeface="+mn-lt"/>
                <a:cs typeface="Arial" panose="020B0604020202020204" pitchFamily="34" charset="0"/>
              </a:rPr>
              <a:t>et </a:t>
            </a:r>
            <a:r>
              <a:rPr lang="fr-CA" sz="2600" b="0" i="0" spc="-15" dirty="0">
                <a:solidFill>
                  <a:schemeClr val="tx1"/>
                </a:solidFill>
                <a:latin typeface="+mn-lt"/>
                <a:cs typeface="Arial" panose="020B0604020202020204" pitchFamily="34" charset="0"/>
              </a:rPr>
              <a:t>présenté </a:t>
            </a:r>
            <a:r>
              <a:rPr lang="fr-CA" sz="2600" b="0" i="0" dirty="0">
                <a:solidFill>
                  <a:schemeClr val="tx1"/>
                </a:solidFill>
                <a:latin typeface="+mn-lt"/>
                <a:cs typeface="Arial" panose="020B0604020202020204" pitchFamily="34" charset="0"/>
              </a:rPr>
              <a:t>une </a:t>
            </a:r>
            <a:r>
              <a:rPr lang="fr-CA" sz="2600" b="0" i="0" spc="-10" dirty="0">
                <a:solidFill>
                  <a:schemeClr val="tx1"/>
                </a:solidFill>
                <a:latin typeface="+mn-lt"/>
                <a:cs typeface="Arial" panose="020B0604020202020204" pitchFamily="34" charset="0"/>
              </a:rPr>
              <a:t>preuve;</a:t>
            </a:r>
            <a:endParaRPr lang="fr-CA" sz="2600" b="0" i="0" dirty="0">
              <a:solidFill>
                <a:schemeClr val="tx1"/>
              </a:solidFill>
              <a:latin typeface="+mn-lt"/>
              <a:cs typeface="Arial" panose="020B0604020202020204" pitchFamily="34" charset="0"/>
            </a:endParaRPr>
          </a:p>
          <a:p>
            <a:pPr marL="447675" indent="-358775">
              <a:lnSpc>
                <a:spcPct val="100000"/>
              </a:lnSpc>
              <a:spcBef>
                <a:spcPts val="1200"/>
              </a:spcBef>
              <a:spcAft>
                <a:spcPts val="1200"/>
              </a:spcAft>
              <a:buFont typeface="Wingdings"/>
              <a:buChar char=""/>
              <a:tabLst>
                <a:tab pos="447675" algn="l"/>
              </a:tabLst>
            </a:pPr>
            <a:r>
              <a:rPr lang="fr-CA" sz="2600" b="0" i="0" dirty="0">
                <a:solidFill>
                  <a:schemeClr val="tx1"/>
                </a:solidFill>
                <a:latin typeface="+mn-lt"/>
                <a:cs typeface="Arial" panose="020B0604020202020204" pitchFamily="34" charset="0"/>
              </a:rPr>
              <a:t>Les</a:t>
            </a:r>
            <a:r>
              <a:rPr lang="fr-CA" sz="2600" b="0" i="0" spc="-20" dirty="0">
                <a:solidFill>
                  <a:schemeClr val="tx1"/>
                </a:solidFill>
                <a:latin typeface="+mn-lt"/>
                <a:cs typeface="Arial" panose="020B0604020202020204" pitchFamily="34" charset="0"/>
              </a:rPr>
              <a:t> </a:t>
            </a:r>
            <a:r>
              <a:rPr lang="fr-CA" sz="2600" b="0" i="0" spc="-5" dirty="0">
                <a:solidFill>
                  <a:schemeClr val="tx1"/>
                </a:solidFill>
                <a:latin typeface="+mn-lt"/>
                <a:cs typeface="Arial" panose="020B0604020202020204" pitchFamily="34" charset="0"/>
              </a:rPr>
              <a:t>sujets</a:t>
            </a:r>
            <a:r>
              <a:rPr lang="fr-CA" sz="2600" b="0" i="0" spc="-15" dirty="0">
                <a:solidFill>
                  <a:schemeClr val="tx1"/>
                </a:solidFill>
                <a:latin typeface="+mn-lt"/>
                <a:cs typeface="Arial" panose="020B0604020202020204" pitchFamily="34" charset="0"/>
              </a:rPr>
              <a:t> </a:t>
            </a:r>
            <a:r>
              <a:rPr lang="fr-CA" sz="2600" b="0" i="0" spc="-10" dirty="0">
                <a:solidFill>
                  <a:schemeClr val="tx1"/>
                </a:solidFill>
                <a:latin typeface="+mn-lt"/>
                <a:cs typeface="Arial" panose="020B0604020202020204" pitchFamily="34" charset="0"/>
              </a:rPr>
              <a:t>développés</a:t>
            </a:r>
            <a:r>
              <a:rPr lang="fr-CA" sz="2600" b="0" i="0" dirty="0">
                <a:solidFill>
                  <a:schemeClr val="tx1"/>
                </a:solidFill>
                <a:latin typeface="+mn-lt"/>
                <a:cs typeface="Arial" panose="020B0604020202020204" pitchFamily="34" charset="0"/>
              </a:rPr>
              <a:t> </a:t>
            </a:r>
            <a:r>
              <a:rPr lang="fr-CA" sz="2600" b="0" i="0" spc="-5" dirty="0">
                <a:solidFill>
                  <a:schemeClr val="tx1"/>
                </a:solidFill>
                <a:latin typeface="+mn-lt"/>
                <a:cs typeface="Arial" panose="020B0604020202020204" pitchFamily="34" charset="0"/>
              </a:rPr>
              <a:t>par </a:t>
            </a:r>
            <a:r>
              <a:rPr lang="fr-CA" sz="2600" b="0" i="0" spc="-55" dirty="0">
                <a:solidFill>
                  <a:schemeClr val="tx1"/>
                </a:solidFill>
                <a:latin typeface="+mn-lt"/>
                <a:cs typeface="Arial" panose="020B0604020202020204" pitchFamily="34" charset="0"/>
              </a:rPr>
              <a:t>l’ACIG</a:t>
            </a:r>
            <a:r>
              <a:rPr lang="fr-CA" sz="2600" b="0" i="0" spc="-35" dirty="0">
                <a:solidFill>
                  <a:schemeClr val="tx1"/>
                </a:solidFill>
                <a:latin typeface="+mn-lt"/>
                <a:cs typeface="Arial" panose="020B0604020202020204" pitchFamily="34" charset="0"/>
              </a:rPr>
              <a:t> </a:t>
            </a:r>
            <a:r>
              <a:rPr lang="fr-CA" sz="2600" b="0" i="0" spc="-10" dirty="0">
                <a:solidFill>
                  <a:schemeClr val="tx1"/>
                </a:solidFill>
                <a:latin typeface="+mn-lt"/>
                <a:cs typeface="Arial" panose="020B0604020202020204" pitchFamily="34" charset="0"/>
              </a:rPr>
              <a:t>sont :</a:t>
            </a:r>
            <a:endParaRPr lang="fr-CA" sz="2600" b="0" i="0" dirty="0">
              <a:solidFill>
                <a:schemeClr val="tx1"/>
              </a:solidFill>
              <a:latin typeface="+mn-lt"/>
              <a:cs typeface="Arial" panose="020B0604020202020204" pitchFamily="34" charset="0"/>
            </a:endParaRPr>
          </a:p>
          <a:p>
            <a:pPr marL="812800" lvl="1" indent="-342900" algn="just">
              <a:lnSpc>
                <a:spcPct val="100000"/>
              </a:lnSpc>
              <a:spcBef>
                <a:spcPts val="1200"/>
              </a:spcBef>
              <a:spcAft>
                <a:spcPts val="1200"/>
              </a:spcAft>
              <a:buFont typeface="Wingdings"/>
              <a:buChar char=""/>
              <a:tabLst>
                <a:tab pos="812165" algn="l"/>
                <a:tab pos="812800" algn="l"/>
              </a:tabLst>
            </a:pPr>
            <a:r>
              <a:rPr lang="fr-CA" sz="2200" spc="-5" dirty="0">
                <a:cs typeface="Calibri"/>
              </a:rPr>
              <a:t>Sujet </a:t>
            </a:r>
            <a:r>
              <a:rPr lang="fr-CA" sz="2200" dirty="0">
                <a:cs typeface="Calibri"/>
              </a:rPr>
              <a:t>1 :</a:t>
            </a:r>
            <a:r>
              <a:rPr lang="fr-CA" sz="2200" dirty="0"/>
              <a:t> le plan </a:t>
            </a:r>
            <a:r>
              <a:rPr lang="fr-CA" sz="2200" dirty="0" smtClean="0"/>
              <a:t>d’approvisionnement </a:t>
            </a:r>
            <a:r>
              <a:rPr lang="fr-CA" sz="2200" dirty="0"/>
              <a:t>pour l’année tarifaire 2021-2022; </a:t>
            </a:r>
          </a:p>
          <a:p>
            <a:pPr marL="812800" lvl="1" indent="-342900" algn="just">
              <a:lnSpc>
                <a:spcPct val="100000"/>
              </a:lnSpc>
              <a:spcBef>
                <a:spcPts val="1200"/>
              </a:spcBef>
              <a:spcAft>
                <a:spcPts val="1200"/>
              </a:spcAft>
              <a:buFont typeface="Wingdings"/>
              <a:buChar char=""/>
              <a:tabLst>
                <a:tab pos="812165" algn="l"/>
                <a:tab pos="812800" algn="l"/>
              </a:tabLst>
            </a:pPr>
            <a:r>
              <a:rPr lang="fr-CA" sz="2200" dirty="0"/>
              <a:t>Sujet 2 : l’établissement des tarifs, notamment les augmentations tarifaires pour l’année tarifaire 2021-2022; </a:t>
            </a:r>
          </a:p>
          <a:p>
            <a:pPr marL="812800" lvl="1" indent="-342900" algn="just">
              <a:lnSpc>
                <a:spcPct val="100000"/>
              </a:lnSpc>
              <a:spcBef>
                <a:spcPts val="1200"/>
              </a:spcBef>
              <a:spcAft>
                <a:spcPts val="1200"/>
              </a:spcAft>
              <a:buFont typeface="Wingdings"/>
              <a:buChar char=""/>
              <a:tabLst>
                <a:tab pos="812165" algn="l"/>
                <a:tab pos="812800" algn="l"/>
              </a:tabLst>
            </a:pPr>
            <a:r>
              <a:rPr lang="fr-CA" sz="2200" dirty="0"/>
              <a:t>Sujet 3 : les conditions de service et tarifs et, plus précisément, les conditions d’application de la clause de force majeure.</a:t>
            </a:r>
            <a:endParaRPr lang="fr-CA" sz="2200" dirty="0">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09600" y="908050"/>
            <a:ext cx="10495915" cy="452119"/>
          </a:xfrm>
          <a:prstGeom prst="rect">
            <a:avLst/>
          </a:prstGeom>
        </p:spPr>
        <p:txBody>
          <a:bodyPr vert="horz" wrap="square" lIns="0" tIns="12065" rIns="0" bIns="0" rtlCol="0">
            <a:spAutoFit/>
          </a:bodyPr>
          <a:lstStyle/>
          <a:p>
            <a:pPr marL="12700">
              <a:lnSpc>
                <a:spcPct val="100000"/>
              </a:lnSpc>
              <a:spcBef>
                <a:spcPts val="95"/>
              </a:spcBef>
            </a:pPr>
            <a:r>
              <a:rPr lang="fr-CA" spc="-10" dirty="0"/>
              <a:t>Introduction</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2</a:t>
            </a:fld>
            <a:endParaRPr dirty="0"/>
          </a:p>
        </p:txBody>
      </p:sp>
    </p:spTree>
    <p:extLst>
      <p:ext uri="{BB962C8B-B14F-4D97-AF65-F5344CB8AC3E}">
        <p14:creationId xmlns:p14="http://schemas.microsoft.com/office/powerpoint/2010/main" val="2840449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513346" y="1668610"/>
            <a:ext cx="11165306" cy="2640894"/>
          </a:xfrm>
          <a:prstGeom prst="rect">
            <a:avLst/>
          </a:prstGeom>
        </p:spPr>
        <p:txBody>
          <a:bodyPr vert="horz" wrap="square" lIns="0" tIns="115993" rIns="0" bIns="0" rtlCol="0">
            <a:spAutoFit/>
          </a:bodyPr>
          <a:lstStyle/>
          <a:p>
            <a:pPr marL="121920">
              <a:lnSpc>
                <a:spcPct val="100000"/>
              </a:lnSpc>
              <a:spcBef>
                <a:spcPts val="1200"/>
              </a:spcBef>
              <a:spcAft>
                <a:spcPts val="1200"/>
              </a:spcAft>
            </a:pPr>
            <a:r>
              <a:rPr spc="-5" dirty="0"/>
              <a:t>1-1</a:t>
            </a:r>
            <a:r>
              <a:rPr spc="-40" dirty="0"/>
              <a:t> </a:t>
            </a:r>
            <a:r>
              <a:rPr spc="-10" dirty="0"/>
              <a:t>Position </a:t>
            </a:r>
            <a:r>
              <a:rPr dirty="0"/>
              <a:t>de</a:t>
            </a:r>
            <a:r>
              <a:rPr spc="-40" dirty="0"/>
              <a:t> </a:t>
            </a:r>
            <a:r>
              <a:rPr spc="-50" dirty="0"/>
              <a:t>l’ACIG</a:t>
            </a:r>
          </a:p>
          <a:p>
            <a:pPr marL="463550" marR="8255" indent="-374650">
              <a:lnSpc>
                <a:spcPts val="2380"/>
              </a:lnSpc>
              <a:spcBef>
                <a:spcPts val="1200"/>
              </a:spcBef>
              <a:spcAft>
                <a:spcPts val="1200"/>
              </a:spcAft>
              <a:buFont typeface="Wingdings"/>
              <a:buChar char=""/>
              <a:tabLst>
                <a:tab pos="464184" algn="l"/>
                <a:tab pos="464820" algn="l"/>
              </a:tabLst>
            </a:pPr>
            <a:r>
              <a:rPr sz="2200" b="0" i="0" spc="-80" dirty="0">
                <a:solidFill>
                  <a:srgbClr val="000000"/>
                </a:solidFill>
                <a:latin typeface="Calibri"/>
                <a:cs typeface="Calibri"/>
              </a:rPr>
              <a:t>L’ACIG</a:t>
            </a:r>
            <a:r>
              <a:rPr sz="2200" b="0" i="0" spc="40" dirty="0">
                <a:solidFill>
                  <a:srgbClr val="000000"/>
                </a:solidFill>
                <a:latin typeface="Calibri"/>
                <a:cs typeface="Calibri"/>
              </a:rPr>
              <a:t> </a:t>
            </a:r>
            <a:r>
              <a:rPr sz="2200" b="0" i="0" spc="-10" dirty="0">
                <a:solidFill>
                  <a:srgbClr val="000000"/>
                </a:solidFill>
                <a:latin typeface="Calibri"/>
                <a:cs typeface="Calibri"/>
              </a:rPr>
              <a:t>est</a:t>
            </a:r>
            <a:r>
              <a:rPr sz="2200" b="0" i="0" spc="40" dirty="0">
                <a:solidFill>
                  <a:srgbClr val="000000"/>
                </a:solidFill>
                <a:latin typeface="Calibri"/>
                <a:cs typeface="Calibri"/>
              </a:rPr>
              <a:t> </a:t>
            </a:r>
            <a:r>
              <a:rPr sz="2200" b="0" i="0" spc="-35" dirty="0">
                <a:solidFill>
                  <a:srgbClr val="000000"/>
                </a:solidFill>
                <a:latin typeface="Calibri"/>
                <a:cs typeface="Calibri"/>
              </a:rPr>
              <a:t>d’avis</a:t>
            </a:r>
            <a:r>
              <a:rPr sz="2200" b="0" i="0" spc="40" dirty="0">
                <a:solidFill>
                  <a:srgbClr val="000000"/>
                </a:solidFill>
                <a:latin typeface="Calibri"/>
                <a:cs typeface="Calibri"/>
              </a:rPr>
              <a:t> </a:t>
            </a:r>
            <a:r>
              <a:rPr sz="2200" b="0" i="0" spc="-10" dirty="0">
                <a:solidFill>
                  <a:srgbClr val="000000"/>
                </a:solidFill>
                <a:latin typeface="Calibri"/>
                <a:cs typeface="Calibri"/>
              </a:rPr>
              <a:t>que</a:t>
            </a:r>
            <a:r>
              <a:rPr sz="2200" b="0" i="0" spc="30" dirty="0">
                <a:solidFill>
                  <a:srgbClr val="000000"/>
                </a:solidFill>
                <a:latin typeface="Calibri"/>
                <a:cs typeface="Calibri"/>
              </a:rPr>
              <a:t> </a:t>
            </a:r>
            <a:r>
              <a:rPr sz="2200" b="0" i="0" dirty="0">
                <a:solidFill>
                  <a:srgbClr val="000000"/>
                </a:solidFill>
                <a:latin typeface="Calibri"/>
                <a:cs typeface="Calibri"/>
              </a:rPr>
              <a:t>le</a:t>
            </a:r>
            <a:r>
              <a:rPr sz="2200" b="0" i="0" spc="45" dirty="0">
                <a:solidFill>
                  <a:srgbClr val="000000"/>
                </a:solidFill>
                <a:latin typeface="Calibri"/>
                <a:cs typeface="Calibri"/>
              </a:rPr>
              <a:t> </a:t>
            </a:r>
            <a:r>
              <a:rPr lang="fr-FR" sz="2200" b="0" i="0" spc="-15" dirty="0">
                <a:solidFill>
                  <a:srgbClr val="000000"/>
                </a:solidFill>
                <a:latin typeface="Calibri"/>
                <a:cs typeface="Calibri"/>
              </a:rPr>
              <a:t>plan d’approvisionnement tel que pr</a:t>
            </a:r>
            <a:r>
              <a:rPr lang="fr-FR" sz="2200" b="0" i="0" spc="-15" dirty="0">
                <a:solidFill>
                  <a:srgbClr val="000000"/>
                </a:solidFill>
              </a:rPr>
              <a:t>ésenté par Énergir est satisfaisant pour répondre aux besoins de la clientèle; </a:t>
            </a:r>
            <a:endParaRPr sz="2200" dirty="0">
              <a:latin typeface="Calibri"/>
              <a:cs typeface="Calibri"/>
            </a:endParaRPr>
          </a:p>
          <a:p>
            <a:pPr marL="464184" marR="5080" indent="-342900">
              <a:lnSpc>
                <a:spcPts val="2380"/>
              </a:lnSpc>
              <a:spcBef>
                <a:spcPts val="1200"/>
              </a:spcBef>
              <a:spcAft>
                <a:spcPts val="1200"/>
              </a:spcAft>
              <a:buFont typeface="Wingdings"/>
              <a:buChar char=""/>
              <a:tabLst>
                <a:tab pos="464184" algn="l"/>
                <a:tab pos="464820" algn="l"/>
              </a:tabLst>
            </a:pPr>
            <a:r>
              <a:rPr sz="2200" b="0" i="0" spc="-80" dirty="0">
                <a:solidFill>
                  <a:srgbClr val="000000"/>
                </a:solidFill>
                <a:latin typeface="Calibri"/>
                <a:cs typeface="Calibri"/>
              </a:rPr>
              <a:t>L’ACIG</a:t>
            </a:r>
            <a:r>
              <a:rPr sz="2200" b="0" i="0" spc="90" dirty="0">
                <a:solidFill>
                  <a:srgbClr val="000000"/>
                </a:solidFill>
                <a:latin typeface="Calibri"/>
                <a:cs typeface="Calibri"/>
              </a:rPr>
              <a:t> </a:t>
            </a:r>
            <a:r>
              <a:rPr sz="2200" b="0" i="0" spc="-5" dirty="0">
                <a:solidFill>
                  <a:srgbClr val="000000"/>
                </a:solidFill>
                <a:latin typeface="Calibri"/>
                <a:cs typeface="Calibri"/>
              </a:rPr>
              <a:t>est</a:t>
            </a:r>
            <a:r>
              <a:rPr sz="2200" b="0" i="0" spc="100" dirty="0">
                <a:solidFill>
                  <a:srgbClr val="000000"/>
                </a:solidFill>
                <a:latin typeface="Calibri"/>
                <a:cs typeface="Calibri"/>
              </a:rPr>
              <a:t> </a:t>
            </a:r>
            <a:r>
              <a:rPr sz="2200" b="0" i="0" spc="-35" dirty="0" err="1">
                <a:solidFill>
                  <a:srgbClr val="000000"/>
                </a:solidFill>
                <a:latin typeface="Calibri"/>
                <a:cs typeface="Calibri"/>
              </a:rPr>
              <a:t>d’avis</a:t>
            </a:r>
            <a:r>
              <a:rPr sz="2200" b="0" i="0" spc="110" dirty="0">
                <a:solidFill>
                  <a:srgbClr val="000000"/>
                </a:solidFill>
                <a:latin typeface="Calibri"/>
                <a:cs typeface="Calibri"/>
              </a:rPr>
              <a:t> </a:t>
            </a:r>
            <a:r>
              <a:rPr sz="2200" b="0" i="0" spc="-20" dirty="0" err="1">
                <a:solidFill>
                  <a:srgbClr val="000000"/>
                </a:solidFill>
                <a:latin typeface="Calibri"/>
                <a:cs typeface="Calibri"/>
              </a:rPr>
              <a:t>qu</a:t>
            </a:r>
            <a:r>
              <a:rPr lang="fr-FR" sz="2200" b="0" i="0" spc="-20" dirty="0">
                <a:solidFill>
                  <a:srgbClr val="000000"/>
                </a:solidFill>
                <a:latin typeface="Calibri"/>
                <a:cs typeface="Calibri"/>
              </a:rPr>
              <a:t>e la stratégie d’Énergir de recourir au service de pointe  pour combler le déficit en approvisionnement constaté </a:t>
            </a:r>
            <a:r>
              <a:rPr lang="fr-FR" sz="2200" b="0" i="0" spc="-20" dirty="0">
                <a:solidFill>
                  <a:schemeClr val="tx1"/>
                </a:solidFill>
              </a:rPr>
              <a:t>pour l’ensemble de l’horizon gazier 2021-2025 </a:t>
            </a:r>
            <a:r>
              <a:rPr lang="fr-FR" sz="2200" b="0" i="0" spc="-20" dirty="0">
                <a:solidFill>
                  <a:srgbClr val="000000"/>
                </a:solidFill>
                <a:latin typeface="Calibri"/>
                <a:cs typeface="Calibri"/>
              </a:rPr>
              <a:t>devrait être limité aux deux prochains plans d’approvisionnement; </a:t>
            </a:r>
            <a:endParaRPr sz="22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09600" y="908050"/>
            <a:ext cx="10495915" cy="452119"/>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20" dirty="0"/>
              <a:t> </a:t>
            </a:r>
            <a:r>
              <a:rPr spc="-5" dirty="0"/>
              <a:t>1</a:t>
            </a:r>
            <a:r>
              <a:rPr lang="fr-CA" spc="-5" dirty="0"/>
              <a:t> </a:t>
            </a:r>
            <a:r>
              <a:rPr spc="-5" dirty="0"/>
              <a:t>:</a:t>
            </a:r>
            <a:r>
              <a:rPr lang="fr-CA" spc="20" dirty="0"/>
              <a:t> P</a:t>
            </a:r>
            <a:r>
              <a:rPr lang="fr-FR" sz="2800" dirty="0" err="1"/>
              <a:t>lan</a:t>
            </a:r>
            <a:r>
              <a:rPr lang="fr-FR" sz="2800" dirty="0"/>
              <a:t> d’approvisionnement pour l’année tarifaire 2021-2022</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3</a:t>
            </a:fld>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365382"/>
            <a:ext cx="11298937" cy="6199133"/>
          </a:xfrm>
          <a:prstGeom prst="rect">
            <a:avLst/>
          </a:prstGeom>
        </p:spPr>
        <p:txBody>
          <a:bodyPr vert="horz" wrap="square" lIns="0" tIns="12700" rIns="0" bIns="0" rtlCol="0">
            <a:spAutoFit/>
          </a:bodyPr>
          <a:lstStyle/>
          <a:p>
            <a:pPr marL="12700">
              <a:lnSpc>
                <a:spcPct val="100000"/>
              </a:lnSpc>
              <a:spcBef>
                <a:spcPts val="1200"/>
              </a:spcBef>
              <a:spcAft>
                <a:spcPts val="1200"/>
              </a:spcAft>
            </a:pPr>
            <a:endParaRPr lang="fr-FR" sz="2200" b="1" i="1" spc="-5" dirty="0">
              <a:solidFill>
                <a:srgbClr val="4471C4"/>
              </a:solidFill>
              <a:latin typeface="Calibri"/>
              <a:cs typeface="Calibri"/>
            </a:endParaRPr>
          </a:p>
          <a:p>
            <a:pPr marL="12700">
              <a:lnSpc>
                <a:spcPct val="100000"/>
              </a:lnSpc>
              <a:spcBef>
                <a:spcPts val="1200"/>
              </a:spcBef>
              <a:spcAft>
                <a:spcPts val="1200"/>
              </a:spcAft>
            </a:pPr>
            <a:endParaRPr lang="fr-FR" sz="2200" b="1" i="1" spc="-5" dirty="0" smtClean="0">
              <a:solidFill>
                <a:srgbClr val="4471C4"/>
              </a:solidFill>
              <a:latin typeface="Calibri"/>
              <a:cs typeface="Calibri"/>
            </a:endParaRPr>
          </a:p>
          <a:p>
            <a:pPr marL="12700">
              <a:lnSpc>
                <a:spcPct val="100000"/>
              </a:lnSpc>
            </a:pPr>
            <a:r>
              <a:rPr lang="fr-FR" sz="2200" b="1" i="1" spc="-5" dirty="0" smtClean="0">
                <a:solidFill>
                  <a:srgbClr val="4471C4"/>
                </a:solidFill>
                <a:latin typeface="Calibri"/>
                <a:cs typeface="Calibri"/>
              </a:rPr>
              <a:t>1</a:t>
            </a:r>
            <a:r>
              <a:rPr sz="2200" b="1" i="1" spc="-5" dirty="0">
                <a:solidFill>
                  <a:srgbClr val="4471C4"/>
                </a:solidFill>
                <a:latin typeface="Calibri"/>
                <a:cs typeface="Calibri"/>
              </a:rPr>
              <a:t>-2</a:t>
            </a:r>
            <a:r>
              <a:rPr sz="2200" b="1" i="1" spc="-15" dirty="0">
                <a:solidFill>
                  <a:srgbClr val="4471C4"/>
                </a:solidFill>
                <a:latin typeface="Calibri"/>
                <a:cs typeface="Calibri"/>
              </a:rPr>
              <a:t> </a:t>
            </a:r>
            <a:r>
              <a:rPr lang="fr-FR" sz="2200" b="1" i="1" spc="-10" dirty="0">
                <a:solidFill>
                  <a:srgbClr val="4471C4"/>
                </a:solidFill>
                <a:latin typeface="Calibri"/>
                <a:cs typeface="Calibri"/>
              </a:rPr>
              <a:t>Analyse et commentaires de l’ACIG </a:t>
            </a:r>
          </a:p>
          <a:p>
            <a:pPr marL="12700">
              <a:lnSpc>
                <a:spcPct val="100000"/>
              </a:lnSpc>
              <a:spcBef>
                <a:spcPts val="1200"/>
              </a:spcBef>
              <a:spcAft>
                <a:spcPts val="1200"/>
              </a:spcAft>
            </a:pPr>
            <a:r>
              <a:rPr lang="fr-FR" sz="2200" b="1" i="1" spc="-10" dirty="0">
                <a:solidFill>
                  <a:srgbClr val="4471C4"/>
                </a:solidFill>
                <a:latin typeface="Calibri"/>
                <a:cs typeface="Calibri"/>
              </a:rPr>
              <a:t>Déficit d’approvisionnement et service de pointe </a:t>
            </a:r>
          </a:p>
          <a:p>
            <a:pPr marL="355600" indent="-342900">
              <a:lnSpc>
                <a:spcPct val="100000"/>
              </a:lnSpc>
              <a:spcBef>
                <a:spcPts val="600"/>
              </a:spcBef>
              <a:spcAft>
                <a:spcPts val="600"/>
              </a:spcAft>
              <a:buFont typeface="Wingdings" panose="05000000000000000000" pitchFamily="2" charset="2"/>
              <a:buChar char="§"/>
            </a:pPr>
            <a:r>
              <a:rPr lang="fr-FR" sz="2200" dirty="0">
                <a:latin typeface="Calibri"/>
                <a:cs typeface="Calibri"/>
              </a:rPr>
              <a:t>L’ACIG est d’avis </a:t>
            </a:r>
            <a:r>
              <a:rPr lang="fr-FR" sz="2200" dirty="0" smtClean="0">
                <a:latin typeface="Calibri"/>
                <a:cs typeface="Calibri"/>
              </a:rPr>
              <a:t>que : </a:t>
            </a:r>
            <a:endParaRPr lang="fr-FR" sz="2200" dirty="0">
              <a:latin typeface="Calibri"/>
              <a:cs typeface="Calibri"/>
            </a:endParaRPr>
          </a:p>
          <a:p>
            <a:pPr marL="812800" lvl="1" indent="-342900" algn="just">
              <a:spcBef>
                <a:spcPts val="600"/>
              </a:spcBef>
              <a:spcAft>
                <a:spcPts val="600"/>
              </a:spcAft>
              <a:buFont typeface="Wingdings" panose="05000000000000000000" pitchFamily="2" charset="2"/>
              <a:buChar char="§"/>
            </a:pPr>
            <a:r>
              <a:rPr lang="fr-FR" sz="2200" dirty="0">
                <a:latin typeface="Calibri"/>
                <a:cs typeface="Calibri"/>
              </a:rPr>
              <a:t>Le service de pointe auquel Énergir souhaite recourir pour combler son déficit d’approvisionnement est un service pertinent au regard des besoins projetés; </a:t>
            </a:r>
          </a:p>
          <a:p>
            <a:pPr marL="812800" lvl="1" indent="-342900" algn="just">
              <a:spcBef>
                <a:spcPts val="600"/>
              </a:spcBef>
              <a:spcAft>
                <a:spcPts val="600"/>
              </a:spcAft>
              <a:buFont typeface="Wingdings" panose="05000000000000000000" pitchFamily="2" charset="2"/>
              <a:buChar char="§"/>
            </a:pPr>
            <a:r>
              <a:rPr lang="fr-FR" sz="2200" dirty="0">
                <a:latin typeface="Calibri"/>
                <a:cs typeface="Calibri"/>
              </a:rPr>
              <a:t>Sur la base des éléments présentés par Énergir,  que ce service devrait être limité à deux années puisque les capacités de soutirages additionnelles aux sites d’Intragaz permettront de palier, en grande partie, aux déficits constatés pour les années à venir; </a:t>
            </a:r>
          </a:p>
          <a:p>
            <a:pPr marL="812800" lvl="1" indent="-342900" algn="just">
              <a:spcBef>
                <a:spcPts val="600"/>
              </a:spcBef>
              <a:spcAft>
                <a:spcPts val="600"/>
              </a:spcAft>
              <a:buFont typeface="Wingdings" panose="05000000000000000000" pitchFamily="2" charset="2"/>
              <a:buChar char="§"/>
            </a:pPr>
            <a:r>
              <a:rPr lang="fr-FR" sz="2200" dirty="0">
                <a:latin typeface="Calibri"/>
                <a:cs typeface="Calibri"/>
              </a:rPr>
              <a:t>Qu’en cas de persistance du déficit, des solutions plus pérennes devraient alors être envisagées.  </a:t>
            </a:r>
            <a:endParaRPr sz="2200" dirty="0">
              <a:latin typeface="Calibri"/>
              <a:cs typeface="Calibri"/>
            </a:endParaRPr>
          </a:p>
          <a:p>
            <a:pPr>
              <a:lnSpc>
                <a:spcPct val="100000"/>
              </a:lnSpc>
            </a:pPr>
            <a:endParaRPr lang="fr-FR" sz="2400" dirty="0">
              <a:latin typeface="Calibri"/>
              <a:cs typeface="Calibri"/>
            </a:endParaRPr>
          </a:p>
          <a:p>
            <a:pPr>
              <a:lnSpc>
                <a:spcPct val="100000"/>
              </a:lnSpc>
            </a:pPr>
            <a:endParaRPr sz="24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800" y="676934"/>
            <a:ext cx="10515600" cy="443070"/>
          </a:xfrm>
          <a:prstGeom prst="rect">
            <a:avLst/>
          </a:prstGeom>
        </p:spPr>
        <p:txBody>
          <a:bodyPr vert="horz" wrap="square" lIns="0" tIns="12065" rIns="0" bIns="0" rtlCol="0">
            <a:spAutoFit/>
          </a:bodyPr>
          <a:lstStyle/>
          <a:p>
            <a:pPr marL="12700">
              <a:lnSpc>
                <a:spcPct val="100000"/>
              </a:lnSpc>
            </a:pPr>
            <a:r>
              <a:rPr spc="-10" dirty="0" err="1"/>
              <a:t>Sujet</a:t>
            </a:r>
            <a:r>
              <a:rPr spc="10" dirty="0"/>
              <a:t> </a:t>
            </a:r>
            <a:r>
              <a:rPr lang="fr-FR" spc="-5" dirty="0"/>
              <a:t>1</a:t>
            </a:r>
            <a:r>
              <a:rPr spc="5" dirty="0"/>
              <a:t> </a:t>
            </a:r>
            <a:r>
              <a:rPr spc="-5" dirty="0"/>
              <a:t>:</a:t>
            </a:r>
            <a:r>
              <a:rPr spc="5" dirty="0"/>
              <a:t> </a:t>
            </a:r>
            <a:r>
              <a:rPr lang="fr-CA" spc="20" dirty="0"/>
              <a:t>P</a:t>
            </a:r>
            <a:r>
              <a:rPr lang="fr-FR" sz="2800" dirty="0" err="1"/>
              <a:t>lan</a:t>
            </a:r>
            <a:r>
              <a:rPr lang="fr-FR" sz="2800" dirty="0"/>
              <a:t> d’approvisionnement pour l’année tarifaire 2021-2022</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4</a:t>
            </a:fld>
            <a:endParaRPr dirty="0"/>
          </a:p>
        </p:txBody>
      </p:sp>
    </p:spTree>
    <p:extLst>
      <p:ext uri="{BB962C8B-B14F-4D97-AF65-F5344CB8AC3E}">
        <p14:creationId xmlns:p14="http://schemas.microsoft.com/office/powerpoint/2010/main" val="1369334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93293" y="1855990"/>
            <a:ext cx="11054715" cy="2026837"/>
          </a:xfrm>
          <a:prstGeom prst="rect">
            <a:avLst/>
          </a:prstGeom>
        </p:spPr>
        <p:txBody>
          <a:bodyPr vert="horz" wrap="square" lIns="0" tIns="117475" rIns="0" bIns="0" rtlCol="0">
            <a:spAutoFit/>
          </a:bodyPr>
          <a:lstStyle/>
          <a:p>
            <a:pPr marL="12700">
              <a:lnSpc>
                <a:spcPct val="100000"/>
              </a:lnSpc>
              <a:spcBef>
                <a:spcPts val="1200"/>
              </a:spcBef>
              <a:spcAft>
                <a:spcPts val="1200"/>
              </a:spcAft>
            </a:pPr>
            <a:r>
              <a:rPr sz="2400" b="1" i="1" spc="-5" dirty="0">
                <a:solidFill>
                  <a:srgbClr val="4471C4"/>
                </a:solidFill>
                <a:latin typeface="Calibri"/>
                <a:cs typeface="Calibri"/>
              </a:rPr>
              <a:t>1-</a:t>
            </a:r>
            <a:r>
              <a:rPr lang="fr-CA" sz="2400" b="1" i="1" spc="-5" dirty="0">
                <a:solidFill>
                  <a:srgbClr val="4471C4"/>
                </a:solidFill>
                <a:latin typeface="Calibri"/>
                <a:cs typeface="Calibri"/>
              </a:rPr>
              <a:t>3</a:t>
            </a:r>
            <a:r>
              <a:rPr sz="2400" b="1" i="1" spc="-40" dirty="0">
                <a:solidFill>
                  <a:srgbClr val="4471C4"/>
                </a:solidFill>
                <a:latin typeface="Calibri"/>
                <a:cs typeface="Calibri"/>
              </a:rPr>
              <a:t> </a:t>
            </a:r>
            <a:r>
              <a:rPr sz="2400" b="1" i="1" spc="-5" dirty="0">
                <a:solidFill>
                  <a:srgbClr val="4471C4"/>
                </a:solidFill>
                <a:latin typeface="Calibri"/>
                <a:cs typeface="Calibri"/>
              </a:rPr>
              <a:t>Conclusion</a:t>
            </a:r>
            <a:r>
              <a:rPr sz="2400" b="1" i="1" spc="-15" dirty="0">
                <a:solidFill>
                  <a:srgbClr val="4471C4"/>
                </a:solidFill>
                <a:latin typeface="Calibri"/>
                <a:cs typeface="Calibri"/>
              </a:rPr>
              <a:t> </a:t>
            </a:r>
            <a:r>
              <a:rPr sz="2400" b="1" i="1" spc="-10" dirty="0">
                <a:solidFill>
                  <a:srgbClr val="4471C4"/>
                </a:solidFill>
                <a:latin typeface="Calibri"/>
                <a:cs typeface="Calibri"/>
              </a:rPr>
              <a:t>et</a:t>
            </a:r>
            <a:r>
              <a:rPr sz="2400" b="1" i="1" spc="-30" dirty="0">
                <a:solidFill>
                  <a:srgbClr val="4471C4"/>
                </a:solidFill>
                <a:latin typeface="Calibri"/>
                <a:cs typeface="Calibri"/>
              </a:rPr>
              <a:t> </a:t>
            </a:r>
            <a:r>
              <a:rPr sz="2400" b="1" i="1" spc="-5" dirty="0">
                <a:solidFill>
                  <a:srgbClr val="4471C4"/>
                </a:solidFill>
                <a:latin typeface="Calibri"/>
                <a:cs typeface="Calibri"/>
              </a:rPr>
              <a:t>recommandations</a:t>
            </a:r>
            <a:endParaRPr sz="2400" dirty="0">
              <a:latin typeface="Calibri"/>
              <a:cs typeface="Calibri"/>
            </a:endParaRPr>
          </a:p>
          <a:p>
            <a:pPr marL="355600" marR="5080" indent="-342900">
              <a:lnSpc>
                <a:spcPts val="2380"/>
              </a:lnSpc>
              <a:spcBef>
                <a:spcPts val="1200"/>
              </a:spcBef>
              <a:spcAft>
                <a:spcPts val="1200"/>
              </a:spcAft>
              <a:buFont typeface="Wingdings" panose="05000000000000000000" pitchFamily="2" charset="2"/>
              <a:buChar char="§"/>
              <a:tabLst>
                <a:tab pos="1585595" algn="l"/>
                <a:tab pos="2053589" algn="l"/>
                <a:tab pos="2620010" algn="l"/>
                <a:tab pos="3753485" algn="l"/>
                <a:tab pos="4197350" algn="l"/>
                <a:tab pos="5736590" algn="l"/>
                <a:tab pos="6151245" algn="l"/>
                <a:tab pos="7346315" algn="l"/>
                <a:tab pos="8971915" algn="l"/>
                <a:tab pos="10388600" algn="l"/>
              </a:tabLst>
            </a:pPr>
            <a:r>
              <a:rPr sz="2200" spc="-5" dirty="0" err="1">
                <a:latin typeface="Calibri"/>
                <a:cs typeface="Calibri"/>
              </a:rPr>
              <a:t>C</a:t>
            </a:r>
            <a:r>
              <a:rPr sz="2200" dirty="0" err="1">
                <a:latin typeface="Calibri"/>
                <a:cs typeface="Calibri"/>
              </a:rPr>
              <a:t>o</a:t>
            </a:r>
            <a:r>
              <a:rPr sz="2200" spc="-10" dirty="0" err="1">
                <a:latin typeface="Calibri"/>
                <a:cs typeface="Calibri"/>
              </a:rPr>
              <a:t>n</a:t>
            </a:r>
            <a:r>
              <a:rPr sz="2200" spc="-5" dirty="0" err="1">
                <a:latin typeface="Calibri"/>
                <a:cs typeface="Calibri"/>
              </a:rPr>
              <a:t>s</a:t>
            </a:r>
            <a:r>
              <a:rPr sz="2200" spc="-10" dirty="0" err="1">
                <a:latin typeface="Calibri"/>
                <a:cs typeface="Calibri"/>
              </a:rPr>
              <a:t>idé</a:t>
            </a:r>
            <a:r>
              <a:rPr sz="2200" spc="-60" dirty="0" err="1">
                <a:latin typeface="Calibri"/>
                <a:cs typeface="Calibri"/>
              </a:rPr>
              <a:t>r</a:t>
            </a:r>
            <a:r>
              <a:rPr sz="2200" spc="-5" dirty="0" err="1">
                <a:latin typeface="Calibri"/>
                <a:cs typeface="Calibri"/>
              </a:rPr>
              <a:t>a</a:t>
            </a:r>
            <a:r>
              <a:rPr sz="2200" spc="-35" dirty="0" err="1">
                <a:latin typeface="Calibri"/>
                <a:cs typeface="Calibri"/>
              </a:rPr>
              <a:t>n</a:t>
            </a:r>
            <a:r>
              <a:rPr sz="2200" spc="-5" dirty="0" err="1">
                <a:latin typeface="Calibri"/>
                <a:cs typeface="Calibri"/>
              </a:rPr>
              <a:t>t</a:t>
            </a:r>
            <a:r>
              <a:rPr lang="fr-CA" sz="2200" dirty="0">
                <a:latin typeface="Calibri"/>
                <a:cs typeface="Calibri"/>
              </a:rPr>
              <a:t> </a:t>
            </a:r>
            <a:r>
              <a:rPr sz="2200" spc="-10" dirty="0" err="1">
                <a:latin typeface="Calibri"/>
                <a:cs typeface="Calibri"/>
              </a:rPr>
              <a:t>c</a:t>
            </a:r>
            <a:r>
              <a:rPr sz="2200" spc="-5" dirty="0" err="1">
                <a:latin typeface="Calibri"/>
                <a:cs typeface="Calibri"/>
              </a:rPr>
              <a:t>e</a:t>
            </a:r>
            <a:r>
              <a:rPr sz="2200" dirty="0">
                <a:latin typeface="Calibri"/>
                <a:cs typeface="Calibri"/>
              </a:rPr>
              <a:t>	</a:t>
            </a:r>
            <a:r>
              <a:rPr sz="2200" spc="-10" dirty="0">
                <a:latin typeface="Calibri"/>
                <a:cs typeface="Calibri"/>
              </a:rPr>
              <a:t>qu</a:t>
            </a:r>
            <a:r>
              <a:rPr sz="2200" spc="-5" dirty="0">
                <a:latin typeface="Calibri"/>
                <a:cs typeface="Calibri"/>
              </a:rPr>
              <a:t>i</a:t>
            </a:r>
            <a:r>
              <a:rPr lang="fr-CA" sz="2200" dirty="0">
                <a:latin typeface="Calibri"/>
                <a:cs typeface="Calibri"/>
              </a:rPr>
              <a:t> </a:t>
            </a:r>
            <a:r>
              <a:rPr sz="2200" spc="-10" dirty="0" err="1">
                <a:latin typeface="Calibri"/>
                <a:cs typeface="Calibri"/>
              </a:rPr>
              <a:t>p</a:t>
            </a:r>
            <a:r>
              <a:rPr sz="2200" spc="-30" dirty="0" err="1">
                <a:latin typeface="Calibri"/>
                <a:cs typeface="Calibri"/>
              </a:rPr>
              <a:t>r</a:t>
            </a:r>
            <a:r>
              <a:rPr sz="2200" spc="-5" dirty="0" err="1">
                <a:latin typeface="Calibri"/>
                <a:cs typeface="Calibri"/>
              </a:rPr>
              <a:t>é</a:t>
            </a:r>
            <a:r>
              <a:rPr sz="2200" spc="-15" dirty="0" err="1">
                <a:latin typeface="Calibri"/>
                <a:cs typeface="Calibri"/>
              </a:rPr>
              <a:t>c</a:t>
            </a:r>
            <a:r>
              <a:rPr sz="2200" spc="-10" dirty="0" err="1">
                <a:latin typeface="Calibri"/>
                <a:cs typeface="Calibri"/>
              </a:rPr>
              <a:t>è</a:t>
            </a:r>
            <a:r>
              <a:rPr sz="2200" dirty="0" err="1">
                <a:latin typeface="Calibri"/>
                <a:cs typeface="Calibri"/>
              </a:rPr>
              <a:t>d</a:t>
            </a:r>
            <a:r>
              <a:rPr sz="2200" spc="-5" dirty="0" err="1">
                <a:latin typeface="Calibri"/>
                <a:cs typeface="Calibri"/>
              </a:rPr>
              <a:t>e</a:t>
            </a:r>
            <a:r>
              <a:rPr lang="fr-FR" sz="2200" spc="-5" dirty="0">
                <a:latin typeface="Calibri"/>
                <a:cs typeface="Calibri"/>
              </a:rPr>
              <a:t>,</a:t>
            </a:r>
            <a:r>
              <a:rPr lang="fr-FR" sz="2200" dirty="0">
                <a:latin typeface="Calibri"/>
                <a:cs typeface="Calibri"/>
              </a:rPr>
              <a:t> </a:t>
            </a:r>
            <a:r>
              <a:rPr sz="2200" spc="-10" dirty="0">
                <a:latin typeface="Calibri"/>
                <a:cs typeface="Calibri"/>
              </a:rPr>
              <a:t>l</a:t>
            </a:r>
            <a:r>
              <a:rPr sz="2200" spc="-290" dirty="0">
                <a:latin typeface="Calibri"/>
                <a:cs typeface="Calibri"/>
              </a:rPr>
              <a:t>’</a:t>
            </a:r>
            <a:r>
              <a:rPr lang="fr-CA" sz="2200" spc="-290" dirty="0">
                <a:latin typeface="Calibri"/>
                <a:cs typeface="Calibri"/>
              </a:rPr>
              <a:t> </a:t>
            </a:r>
            <a:r>
              <a:rPr sz="2200" spc="-20" dirty="0">
                <a:latin typeface="Calibri"/>
                <a:cs typeface="Calibri"/>
              </a:rPr>
              <a:t>A</a:t>
            </a:r>
            <a:r>
              <a:rPr sz="2200" dirty="0">
                <a:latin typeface="Calibri"/>
                <a:cs typeface="Calibri"/>
              </a:rPr>
              <a:t>C</a:t>
            </a:r>
            <a:r>
              <a:rPr sz="2200" spc="-5" dirty="0">
                <a:latin typeface="Calibri"/>
                <a:cs typeface="Calibri"/>
              </a:rPr>
              <a:t>IG</a:t>
            </a:r>
            <a:r>
              <a:rPr lang="fr-CA" sz="2200" spc="-5" dirty="0">
                <a:latin typeface="Calibri"/>
                <a:cs typeface="Calibri"/>
              </a:rPr>
              <a:t> </a:t>
            </a:r>
            <a:r>
              <a:rPr sz="2200" spc="-10" dirty="0" err="1">
                <a:latin typeface="Calibri"/>
                <a:cs typeface="Calibri"/>
              </a:rPr>
              <a:t>recommande</a:t>
            </a:r>
            <a:r>
              <a:rPr sz="2200" spc="10" dirty="0">
                <a:latin typeface="Calibri"/>
                <a:cs typeface="Calibri"/>
              </a:rPr>
              <a:t> </a:t>
            </a:r>
            <a:r>
              <a:rPr sz="2200" spc="-5" dirty="0">
                <a:latin typeface="Calibri"/>
                <a:cs typeface="Calibri"/>
              </a:rPr>
              <a:t>à</a:t>
            </a:r>
            <a:r>
              <a:rPr sz="2200" spc="10" dirty="0">
                <a:latin typeface="Calibri"/>
                <a:cs typeface="Calibri"/>
              </a:rPr>
              <a:t> </a:t>
            </a:r>
            <a:r>
              <a:rPr sz="2200" spc="-5" dirty="0">
                <a:latin typeface="Calibri"/>
                <a:cs typeface="Calibri"/>
              </a:rPr>
              <a:t>la</a:t>
            </a:r>
            <a:r>
              <a:rPr sz="2200" spc="-15" dirty="0">
                <a:latin typeface="Calibri"/>
                <a:cs typeface="Calibri"/>
              </a:rPr>
              <a:t> Régie</a:t>
            </a:r>
            <a:r>
              <a:rPr sz="2200" spc="30" dirty="0">
                <a:latin typeface="Calibri"/>
                <a:cs typeface="Calibri"/>
              </a:rPr>
              <a:t> </a:t>
            </a:r>
            <a:r>
              <a:rPr sz="2200" spc="-5" dirty="0">
                <a:latin typeface="Calibri"/>
                <a:cs typeface="Calibri"/>
              </a:rPr>
              <a:t>:</a:t>
            </a:r>
            <a:endParaRPr lang="fr-FR" sz="2200" spc="-5" dirty="0">
              <a:latin typeface="Calibri"/>
              <a:cs typeface="Calibri"/>
            </a:endParaRPr>
          </a:p>
          <a:p>
            <a:pPr marL="812165" marR="5080" lvl="1" indent="-342900">
              <a:lnSpc>
                <a:spcPts val="2380"/>
              </a:lnSpc>
              <a:spcBef>
                <a:spcPts val="1200"/>
              </a:spcBef>
              <a:spcAft>
                <a:spcPts val="1200"/>
              </a:spcAft>
              <a:buFont typeface="Wingdings"/>
              <a:buChar char=""/>
              <a:tabLst>
                <a:tab pos="354965" algn="l"/>
                <a:tab pos="355600" algn="l"/>
              </a:tabLst>
            </a:pPr>
            <a:r>
              <a:rPr lang="fr-FR" sz="2200" b="1" spc="-25" dirty="0">
                <a:latin typeface="Calibri"/>
                <a:cs typeface="Calibri"/>
              </a:rPr>
              <a:t>D’approuver le plan d’approvisionnement tel que proposé par </a:t>
            </a:r>
            <a:r>
              <a:rPr lang="fr-FR" sz="2200" b="1" spc="-25" dirty="0" err="1" smtClean="0">
                <a:latin typeface="Calibri"/>
                <a:cs typeface="Calibri"/>
              </a:rPr>
              <a:t>Énergir</a:t>
            </a:r>
            <a:r>
              <a:rPr lang="fr-FR" sz="2200" b="1" spc="-25" dirty="0" smtClean="0">
                <a:latin typeface="Calibri"/>
                <a:cs typeface="Calibri"/>
              </a:rPr>
              <a:t>, sujet à la limitation de deux ans quant au recours au contrat de service de pointe</a:t>
            </a:r>
            <a:r>
              <a:rPr lang="fr-FR" sz="2200" b="1" spc="-5" dirty="0" smtClean="0">
                <a:latin typeface="Calibri"/>
                <a:cs typeface="Calibri"/>
              </a:rPr>
              <a:t>.</a:t>
            </a:r>
            <a:endParaRPr sz="2200" b="1"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7115" y="908050"/>
            <a:ext cx="10495915" cy="452120"/>
          </a:xfrm>
          <a:prstGeom prst="rect">
            <a:avLst/>
          </a:prstGeom>
        </p:spPr>
        <p:txBody>
          <a:bodyPr vert="horz" wrap="square" lIns="0" tIns="12065" rIns="0" bIns="0" rtlCol="0">
            <a:spAutoFit/>
          </a:bodyPr>
          <a:lstStyle/>
          <a:p>
            <a:pPr marL="12700">
              <a:lnSpc>
                <a:spcPct val="100000"/>
              </a:lnSpc>
              <a:spcBef>
                <a:spcPts val="95"/>
              </a:spcBef>
            </a:pPr>
            <a:r>
              <a:rPr spc="-10" dirty="0" err="1"/>
              <a:t>Sujet</a:t>
            </a:r>
            <a:r>
              <a:rPr spc="20" dirty="0"/>
              <a:t> </a:t>
            </a:r>
            <a:r>
              <a:rPr spc="-5" dirty="0"/>
              <a:t>1</a:t>
            </a:r>
            <a:r>
              <a:rPr lang="fr-CA" spc="-5" dirty="0"/>
              <a:t> </a:t>
            </a:r>
            <a:r>
              <a:rPr spc="-5" dirty="0"/>
              <a:t>:</a:t>
            </a:r>
            <a:r>
              <a:rPr spc="20" dirty="0"/>
              <a:t> </a:t>
            </a:r>
            <a:r>
              <a:rPr lang="fr-CA" spc="20" dirty="0"/>
              <a:t>P</a:t>
            </a:r>
            <a:r>
              <a:rPr lang="fr-FR" sz="2800" dirty="0" err="1"/>
              <a:t>lan</a:t>
            </a:r>
            <a:r>
              <a:rPr lang="fr-FR" sz="2800" dirty="0"/>
              <a:t> d’approvisionnement pour l’année tarifaire 2021-2022</a:t>
            </a:r>
            <a:endParaRPr spc="-5" dirty="0">
              <a:solidFill>
                <a:srgbClr val="00B050"/>
              </a:solidFill>
            </a:endParaRP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5</a:t>
            </a:fld>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89919" y="1822450"/>
            <a:ext cx="11056620" cy="3459922"/>
          </a:xfrm>
          <a:prstGeom prst="rect">
            <a:avLst/>
          </a:prstGeom>
        </p:spPr>
        <p:txBody>
          <a:bodyPr vert="horz" wrap="square" lIns="0" tIns="12700" rIns="0" bIns="0" rtlCol="0">
            <a:spAutoFit/>
          </a:bodyPr>
          <a:lstStyle/>
          <a:p>
            <a:pPr marL="12700">
              <a:lnSpc>
                <a:spcPct val="100000"/>
              </a:lnSpc>
              <a:spcBef>
                <a:spcPts val="1200"/>
              </a:spcBef>
              <a:spcAft>
                <a:spcPts val="1200"/>
              </a:spcAft>
            </a:pPr>
            <a:r>
              <a:rPr sz="2400" b="1" i="1" spc="-5" dirty="0">
                <a:solidFill>
                  <a:srgbClr val="4471C4"/>
                </a:solidFill>
                <a:latin typeface="Calibri"/>
                <a:cs typeface="Calibri"/>
              </a:rPr>
              <a:t>2-1</a:t>
            </a:r>
            <a:r>
              <a:rPr sz="2400" b="1" i="1" spc="-40" dirty="0">
                <a:solidFill>
                  <a:srgbClr val="4471C4"/>
                </a:solidFill>
                <a:latin typeface="Calibri"/>
                <a:cs typeface="Calibri"/>
              </a:rPr>
              <a:t> </a:t>
            </a:r>
            <a:r>
              <a:rPr sz="2400" b="1" i="1" spc="-10" dirty="0">
                <a:solidFill>
                  <a:srgbClr val="4471C4"/>
                </a:solidFill>
                <a:latin typeface="Calibri"/>
                <a:cs typeface="Calibri"/>
              </a:rPr>
              <a:t>Position </a:t>
            </a:r>
            <a:r>
              <a:rPr sz="2400" b="1" i="1" dirty="0">
                <a:solidFill>
                  <a:srgbClr val="4471C4"/>
                </a:solidFill>
                <a:latin typeface="Calibri"/>
                <a:cs typeface="Calibri"/>
              </a:rPr>
              <a:t>de</a:t>
            </a:r>
            <a:r>
              <a:rPr sz="2400" b="1" i="1" spc="-40" dirty="0">
                <a:solidFill>
                  <a:srgbClr val="4471C4"/>
                </a:solidFill>
                <a:latin typeface="Calibri"/>
                <a:cs typeface="Calibri"/>
              </a:rPr>
              <a:t> </a:t>
            </a:r>
            <a:r>
              <a:rPr sz="2400" b="1" i="1" spc="-50" dirty="0">
                <a:solidFill>
                  <a:srgbClr val="4471C4"/>
                </a:solidFill>
                <a:latin typeface="Calibri"/>
                <a:cs typeface="Calibri"/>
              </a:rPr>
              <a:t>l’ACIG</a:t>
            </a:r>
            <a:endParaRPr sz="2400" dirty="0">
              <a:latin typeface="Calibri"/>
              <a:cs typeface="Calibri"/>
            </a:endParaRPr>
          </a:p>
          <a:p>
            <a:pPr marL="354965" marR="5080" indent="-342900" algn="just">
              <a:lnSpc>
                <a:spcPts val="2380"/>
              </a:lnSpc>
              <a:spcBef>
                <a:spcPts val="1200"/>
              </a:spcBef>
              <a:spcAft>
                <a:spcPts val="1200"/>
              </a:spcAft>
              <a:buFont typeface="Wingdings"/>
              <a:buChar char=""/>
              <a:tabLst>
                <a:tab pos="355600" algn="l"/>
              </a:tabLst>
            </a:pPr>
            <a:r>
              <a:rPr sz="2200" spc="-80" dirty="0">
                <a:latin typeface="Calibri"/>
                <a:cs typeface="Calibri"/>
              </a:rPr>
              <a:t>L’</a:t>
            </a:r>
            <a:r>
              <a:rPr lang="fr-CA" sz="2200" spc="-80" dirty="0">
                <a:latin typeface="Calibri"/>
                <a:cs typeface="Calibri"/>
              </a:rPr>
              <a:t> </a:t>
            </a:r>
            <a:r>
              <a:rPr sz="2200" spc="-80" dirty="0">
                <a:latin typeface="Calibri"/>
                <a:cs typeface="Calibri"/>
              </a:rPr>
              <a:t>ACIG </a:t>
            </a:r>
            <a:r>
              <a:rPr sz="2200" spc="-10" dirty="0" err="1">
                <a:latin typeface="Calibri"/>
                <a:cs typeface="Calibri"/>
              </a:rPr>
              <a:t>est</a:t>
            </a:r>
            <a:r>
              <a:rPr sz="2200" spc="-10" dirty="0">
                <a:latin typeface="Calibri"/>
                <a:cs typeface="Calibri"/>
              </a:rPr>
              <a:t> </a:t>
            </a:r>
            <a:r>
              <a:rPr sz="2200" spc="-30" dirty="0" err="1">
                <a:latin typeface="Calibri"/>
                <a:cs typeface="Calibri"/>
              </a:rPr>
              <a:t>d’avis</a:t>
            </a:r>
            <a:r>
              <a:rPr lang="fr-CA" sz="2200" spc="-30" dirty="0">
                <a:latin typeface="Calibri"/>
                <a:cs typeface="Calibri"/>
              </a:rPr>
              <a:t> que les augmentations tarifaires constatées s’apparentent plus à un choc tarifaire  qu’à une simple augmentation dans les tarifs</a:t>
            </a:r>
            <a:r>
              <a:rPr sz="2200" spc="-5" dirty="0">
                <a:latin typeface="Calibri"/>
                <a:cs typeface="Calibri"/>
              </a:rPr>
              <a:t>;</a:t>
            </a:r>
            <a:endParaRPr lang="fr-CA" sz="2200" spc="-5" dirty="0">
              <a:latin typeface="Calibri"/>
              <a:cs typeface="Calibri"/>
            </a:endParaRPr>
          </a:p>
          <a:p>
            <a:pPr marL="354965" marR="5080" indent="-342900" algn="just">
              <a:lnSpc>
                <a:spcPts val="2380"/>
              </a:lnSpc>
              <a:spcBef>
                <a:spcPts val="1200"/>
              </a:spcBef>
              <a:spcAft>
                <a:spcPts val="1200"/>
              </a:spcAft>
              <a:buFont typeface="Wingdings"/>
              <a:buChar char=""/>
              <a:tabLst>
                <a:tab pos="355600" algn="l"/>
              </a:tabLst>
            </a:pPr>
            <a:r>
              <a:rPr lang="fr-CA" sz="2200" spc="-5" dirty="0">
                <a:latin typeface="Calibri"/>
                <a:cs typeface="Calibri"/>
              </a:rPr>
              <a:t>L’ ACIG regrette que les clients d’Énergir se retrouvent devant une situation de </a:t>
            </a:r>
            <a:r>
              <a:rPr lang="fr-CA" sz="2200" i="1" spc="-5" dirty="0">
                <a:latin typeface="Calibri"/>
                <a:cs typeface="Calibri"/>
              </a:rPr>
              <a:t>fait accompli </a:t>
            </a:r>
            <a:r>
              <a:rPr lang="fr-CA" sz="2200" spc="-5" dirty="0">
                <a:latin typeface="Calibri"/>
                <a:cs typeface="Calibri"/>
              </a:rPr>
              <a:t>et qu’il n’y a que très peu de marge de manœuvre pour réduire l’impact tarifaire sur les clients;  </a:t>
            </a:r>
            <a:endParaRPr sz="2200" dirty="0">
              <a:latin typeface="Calibri"/>
              <a:cs typeface="Calibri"/>
            </a:endParaRPr>
          </a:p>
          <a:p>
            <a:pPr marL="354965" marR="5080" indent="-342900" algn="just">
              <a:lnSpc>
                <a:spcPts val="2380"/>
              </a:lnSpc>
              <a:spcBef>
                <a:spcPts val="1200"/>
              </a:spcBef>
              <a:spcAft>
                <a:spcPts val="1200"/>
              </a:spcAft>
              <a:buFont typeface="Wingdings"/>
              <a:buChar char=""/>
              <a:tabLst>
                <a:tab pos="355600" algn="l"/>
              </a:tabLst>
            </a:pPr>
            <a:r>
              <a:rPr lang="fr-CA" sz="2200" spc="-80" dirty="0">
                <a:latin typeface="Calibri"/>
                <a:cs typeface="Calibri"/>
              </a:rPr>
              <a:t>Considérant le niveau des hausses tarifaires constatées et considérant la situation dans laquelle les clients industriels d’Énergir se trouvent, l’ACIG est d’avis </a:t>
            </a:r>
            <a:r>
              <a:rPr sz="2200" spc="-10" dirty="0">
                <a:latin typeface="Calibri"/>
                <a:cs typeface="Calibri"/>
              </a:rPr>
              <a:t>que</a:t>
            </a:r>
            <a:r>
              <a:rPr sz="2200" spc="-5" dirty="0">
                <a:latin typeface="Calibri"/>
                <a:cs typeface="Calibri"/>
              </a:rPr>
              <a:t> </a:t>
            </a:r>
            <a:r>
              <a:rPr sz="2200" spc="-15" dirty="0" err="1">
                <a:latin typeface="Calibri"/>
                <a:cs typeface="Calibri"/>
              </a:rPr>
              <a:t>toute</a:t>
            </a:r>
            <a:r>
              <a:rPr lang="fr-CA" sz="2200" spc="-15" dirty="0">
                <a:latin typeface="Calibri"/>
                <a:cs typeface="Calibri"/>
              </a:rPr>
              <a:t>s initiatives visant à réduire l’impact de ces hausses tarifaires sont les bienvenues </a:t>
            </a:r>
            <a:r>
              <a:rPr sz="2200" spc="-30" dirty="0">
                <a:latin typeface="Calibri"/>
                <a:cs typeface="Calibri"/>
              </a:rPr>
              <a:t>.</a:t>
            </a:r>
            <a:endParaRPr sz="22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799" y="527050"/>
            <a:ext cx="11060739" cy="873957"/>
          </a:xfrm>
          <a:prstGeom prst="rect">
            <a:avLst/>
          </a:prstGeom>
        </p:spPr>
        <p:txBody>
          <a:bodyPr vert="horz" wrap="square" lIns="0" tIns="12065" rIns="0" bIns="0" rtlCol="0">
            <a:spAutoFit/>
          </a:bodyPr>
          <a:lstStyle/>
          <a:p>
            <a:pPr marL="12700">
              <a:lnSpc>
                <a:spcPct val="100000"/>
              </a:lnSpc>
              <a:spcBef>
                <a:spcPts val="95"/>
              </a:spcBef>
            </a:pPr>
            <a:r>
              <a:rPr spc="-10" dirty="0"/>
              <a:t>Sujet</a:t>
            </a:r>
            <a:r>
              <a:rPr spc="10" dirty="0"/>
              <a:t> </a:t>
            </a:r>
            <a:r>
              <a:rPr spc="-5" dirty="0"/>
              <a:t>2</a:t>
            </a:r>
            <a:r>
              <a:rPr spc="5" dirty="0"/>
              <a:t> </a:t>
            </a:r>
            <a:r>
              <a:rPr spc="-5" dirty="0"/>
              <a:t>:</a:t>
            </a:r>
            <a:r>
              <a:rPr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6</a:t>
            </a:fld>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212850"/>
            <a:ext cx="11055985" cy="6135013"/>
          </a:xfrm>
          <a:prstGeom prst="rect">
            <a:avLst/>
          </a:prstGeom>
        </p:spPr>
        <p:txBody>
          <a:bodyPr vert="horz" wrap="square" lIns="0" tIns="12700" rIns="0" bIns="0" rtlCol="0">
            <a:spAutoFit/>
          </a:bodyPr>
          <a:lstStyle/>
          <a:p>
            <a:pPr marL="12700">
              <a:lnSpc>
                <a:spcPct val="100000"/>
              </a:lnSpc>
              <a:spcBef>
                <a:spcPts val="600"/>
              </a:spcBef>
              <a:spcAft>
                <a:spcPts val="600"/>
              </a:spcAft>
            </a:pPr>
            <a:r>
              <a:rPr lang="fr-FR" sz="2400" b="1" i="1" spc="-5" dirty="0">
                <a:solidFill>
                  <a:srgbClr val="4471C4"/>
                </a:solidFill>
                <a:latin typeface="Calibri"/>
                <a:cs typeface="Calibri"/>
              </a:rPr>
              <a:t>2</a:t>
            </a:r>
            <a:r>
              <a:rPr sz="2400" b="1" i="1" spc="-5" dirty="0">
                <a:solidFill>
                  <a:srgbClr val="4471C4"/>
                </a:solidFill>
                <a:latin typeface="Calibri"/>
                <a:cs typeface="Calibri"/>
              </a:rPr>
              <a:t>-2</a:t>
            </a:r>
            <a:r>
              <a:rPr sz="2400" b="1" i="1" spc="-15" dirty="0">
                <a:solidFill>
                  <a:srgbClr val="4471C4"/>
                </a:solidFill>
                <a:latin typeface="Calibri"/>
                <a:cs typeface="Calibri"/>
              </a:rPr>
              <a:t> </a:t>
            </a:r>
            <a:r>
              <a:rPr lang="fr-FR" sz="2400" b="1" i="1" spc="-10" dirty="0">
                <a:solidFill>
                  <a:srgbClr val="4471C4"/>
                </a:solidFill>
                <a:latin typeface="Calibri"/>
                <a:cs typeface="Calibri"/>
              </a:rPr>
              <a:t>Analyse et commentaires de l’ACIG </a:t>
            </a:r>
          </a:p>
          <a:p>
            <a:pPr marL="12700">
              <a:lnSpc>
                <a:spcPct val="100000"/>
              </a:lnSpc>
              <a:spcBef>
                <a:spcPts val="600"/>
              </a:spcBef>
              <a:spcAft>
                <a:spcPts val="600"/>
              </a:spcAft>
            </a:pPr>
            <a:r>
              <a:rPr lang="fr-FR" sz="2200" b="1" i="1" spc="-10" dirty="0">
                <a:solidFill>
                  <a:srgbClr val="4471C4"/>
                </a:solidFill>
                <a:latin typeface="Calibri"/>
                <a:cs typeface="Calibri"/>
              </a:rPr>
              <a:t>Hausses tarifaires constatées : </a:t>
            </a:r>
          </a:p>
          <a:p>
            <a:pPr marL="355600" indent="-342900">
              <a:lnSpc>
                <a:spcPct val="100000"/>
              </a:lnSpc>
              <a:spcBef>
                <a:spcPts val="600"/>
              </a:spcBef>
              <a:spcAft>
                <a:spcPts val="600"/>
              </a:spcAft>
              <a:buFont typeface="Wingdings" panose="05000000000000000000" pitchFamily="2" charset="2"/>
              <a:buChar char="§"/>
            </a:pPr>
            <a:r>
              <a:rPr lang="fr-CA" sz="2200" dirty="0"/>
              <a:t>Distribution : + 118 M$, soit une augmentation de + 20,80 %; </a:t>
            </a:r>
          </a:p>
          <a:p>
            <a:pPr marL="355600" indent="-342900">
              <a:lnSpc>
                <a:spcPct val="100000"/>
              </a:lnSpc>
              <a:spcBef>
                <a:spcPts val="600"/>
              </a:spcBef>
              <a:spcAft>
                <a:spcPts val="600"/>
              </a:spcAft>
              <a:buFont typeface="Wingdings" panose="05000000000000000000" pitchFamily="2" charset="2"/>
              <a:buChar char="§"/>
            </a:pPr>
            <a:r>
              <a:rPr lang="fr-CA" sz="2200" dirty="0"/>
              <a:t>Transport : + 70,5 M$, soit une augmentation de + 48,81 %; </a:t>
            </a:r>
          </a:p>
          <a:p>
            <a:pPr marL="355600" indent="-342900">
              <a:lnSpc>
                <a:spcPct val="100000"/>
              </a:lnSpc>
              <a:spcBef>
                <a:spcPts val="600"/>
              </a:spcBef>
              <a:spcAft>
                <a:spcPts val="600"/>
              </a:spcAft>
              <a:buFont typeface="Wingdings" panose="05000000000000000000" pitchFamily="2" charset="2"/>
              <a:buChar char="§"/>
            </a:pPr>
            <a:r>
              <a:rPr lang="fr-CA" sz="2200" dirty="0"/>
              <a:t>Équilibrage : + 8,6 M$, soit une augmentation de + 6,54 %.</a:t>
            </a:r>
          </a:p>
          <a:p>
            <a:pPr marL="12700">
              <a:lnSpc>
                <a:spcPct val="100000"/>
              </a:lnSpc>
              <a:spcBef>
                <a:spcPts val="600"/>
              </a:spcBef>
              <a:spcAft>
                <a:spcPts val="600"/>
              </a:spcAft>
            </a:pPr>
            <a:r>
              <a:rPr lang="fr-CA" sz="2200" b="1" i="1" spc="-10" dirty="0">
                <a:solidFill>
                  <a:srgbClr val="4471C4"/>
                </a:solidFill>
                <a:latin typeface="Calibri"/>
                <a:cs typeface="Calibri"/>
              </a:rPr>
              <a:t>Justification des hausses : </a:t>
            </a:r>
          </a:p>
          <a:p>
            <a:pPr marL="355600" indent="-342900">
              <a:lnSpc>
                <a:spcPct val="100000"/>
              </a:lnSpc>
              <a:spcBef>
                <a:spcPts val="600"/>
              </a:spcBef>
              <a:spcAft>
                <a:spcPts val="600"/>
              </a:spcAft>
              <a:buFont typeface="Wingdings" panose="05000000000000000000" pitchFamily="2" charset="2"/>
              <a:buChar char="§"/>
            </a:pPr>
            <a:r>
              <a:rPr lang="fr-CA" sz="2200" spc="-10" dirty="0">
                <a:latin typeface="Calibri"/>
                <a:cs typeface="Calibri"/>
              </a:rPr>
              <a:t>Énergir estime que ces augmentations sont liées à l’augmentation coïncidente de plusieurs CFR et que ces augmentations n’étaient pas prévisibles : </a:t>
            </a:r>
          </a:p>
          <a:p>
            <a:pPr marL="358775">
              <a:lnSpc>
                <a:spcPct val="100000"/>
              </a:lnSpc>
              <a:spcBef>
                <a:spcPts val="600"/>
              </a:spcBef>
              <a:spcAft>
                <a:spcPts val="600"/>
              </a:spcAft>
            </a:pPr>
            <a:r>
              <a:rPr lang="fr-CA" spc="-10" dirty="0">
                <a:latin typeface="Calibri"/>
                <a:cs typeface="Calibri"/>
              </a:rPr>
              <a:t>« </a:t>
            </a:r>
            <a:r>
              <a:rPr lang="fr-CA" i="1" dirty="0"/>
              <a:t>Ces hausses sont causées par un contexte particulier à l’année tarifaire 2021-2022 en raison d’un concours de circonstances entourant le traitement des comptes de frais reportés (CFR)</a:t>
            </a:r>
            <a:r>
              <a:rPr lang="fr-CA" i="1" spc="-10" dirty="0">
                <a:latin typeface="Calibri"/>
                <a:cs typeface="Calibri"/>
              </a:rPr>
              <a:t> </a:t>
            </a:r>
            <a:r>
              <a:rPr lang="fr-CA" spc="-10" dirty="0">
                <a:latin typeface="Calibri"/>
                <a:cs typeface="Calibri"/>
              </a:rPr>
              <a:t>[…].</a:t>
            </a:r>
            <a:r>
              <a:rPr lang="fr-CA" i="1" dirty="0"/>
              <a:t> Il est à noter qu’un tel contexte demeure imprévisible, puisqu’il dépend de plusieurs éléments qui sont indépendants les uns des autres. </a:t>
            </a:r>
            <a:r>
              <a:rPr lang="fr-CA" dirty="0"/>
              <a:t>» </a:t>
            </a:r>
            <a:br>
              <a:rPr lang="fr-CA" dirty="0"/>
            </a:br>
            <a:r>
              <a:rPr lang="fr-CA" sz="1000" b="1" spc="-10" dirty="0">
                <a:solidFill>
                  <a:schemeClr val="bg1">
                    <a:lumMod val="50000"/>
                  </a:schemeClr>
                </a:solidFill>
                <a:latin typeface="Calibri"/>
                <a:cs typeface="Calibri"/>
              </a:rPr>
              <a:t>(Source : B-0040, page 3, ligne 6 à ligne 11)</a:t>
            </a:r>
            <a:endParaRPr lang="fr-FR" sz="1000" b="1" spc="-10" dirty="0">
              <a:solidFill>
                <a:schemeClr val="bg1">
                  <a:lumMod val="50000"/>
                </a:schemeClr>
              </a:solidFill>
              <a:latin typeface="Calibri"/>
              <a:cs typeface="Calibri"/>
            </a:endParaRPr>
          </a:p>
          <a:p>
            <a:pPr marL="12700">
              <a:lnSpc>
                <a:spcPct val="100000"/>
              </a:lnSpc>
              <a:spcBef>
                <a:spcPts val="100"/>
              </a:spcBef>
            </a:pPr>
            <a:endParaRPr lang="fr-FR" sz="2200" b="1" i="1" spc="-10" dirty="0">
              <a:solidFill>
                <a:srgbClr val="4471C4"/>
              </a:solidFill>
              <a:latin typeface="Calibri"/>
              <a:cs typeface="Calibri"/>
            </a:endParaRPr>
          </a:p>
          <a:p>
            <a:pPr>
              <a:lnSpc>
                <a:spcPct val="100000"/>
              </a:lnSpc>
            </a:pPr>
            <a:endParaRPr lang="fr-FR" sz="2400" dirty="0">
              <a:latin typeface="Calibri"/>
              <a:cs typeface="Calibri"/>
            </a:endParaRPr>
          </a:p>
          <a:p>
            <a:pPr>
              <a:lnSpc>
                <a:spcPct val="100000"/>
              </a:lnSpc>
            </a:pPr>
            <a:endParaRPr sz="2400" dirty="0">
              <a:latin typeface="Calibri"/>
              <a:cs typeface="Calibri"/>
            </a:endParaRPr>
          </a:p>
        </p:txBody>
      </p:sp>
      <p:pic>
        <p:nvPicPr>
          <p:cNvPr id="3" name="object 3"/>
          <p:cNvPicPr/>
          <p:nvPr/>
        </p:nvPicPr>
        <p:blipFill>
          <a:blip r:embed="rId2" cstate="print"/>
          <a:stretch>
            <a:fillRect/>
          </a:stretch>
        </p:blipFill>
        <p:spPr>
          <a:xfrm>
            <a:off x="207263" y="6013450"/>
            <a:ext cx="2161032" cy="675386"/>
          </a:xfrm>
          <a:prstGeom prst="rect">
            <a:avLst/>
          </a:prstGeom>
        </p:spPr>
      </p:pic>
      <p:sp>
        <p:nvSpPr>
          <p:cNvPr id="4" name="object 4"/>
          <p:cNvSpPr txBox="1">
            <a:spLocks noGrp="1"/>
          </p:cNvSpPr>
          <p:nvPr>
            <p:ph type="title"/>
          </p:nvPr>
        </p:nvSpPr>
        <p:spPr>
          <a:xfrm>
            <a:off x="706394" y="224814"/>
            <a:ext cx="10876005" cy="873957"/>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2</a:t>
            </a:r>
            <a:r>
              <a:rPr lang="fr-CA" spc="5" dirty="0"/>
              <a:t> </a:t>
            </a:r>
            <a:r>
              <a:rPr lang="fr-CA" spc="-5" dirty="0"/>
              <a:t>:</a:t>
            </a:r>
            <a:r>
              <a:rPr lang="fr-CA"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7</a:t>
            </a:fld>
            <a:endParaRPr dirty="0"/>
          </a:p>
        </p:txBody>
      </p:sp>
    </p:spTree>
    <p:extLst>
      <p:ext uri="{BB962C8B-B14F-4D97-AF65-F5344CB8AC3E}">
        <p14:creationId xmlns:p14="http://schemas.microsoft.com/office/powerpoint/2010/main" val="1148696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098771"/>
            <a:ext cx="11055985" cy="4937249"/>
          </a:xfrm>
          <a:prstGeom prst="rect">
            <a:avLst/>
          </a:prstGeom>
        </p:spPr>
        <p:txBody>
          <a:bodyPr vert="horz" wrap="square" lIns="0" tIns="12700" rIns="0" bIns="0" rtlCol="0">
            <a:spAutoFit/>
          </a:bodyPr>
          <a:lstStyle/>
          <a:p>
            <a:pPr marL="12700">
              <a:lnSpc>
                <a:spcPct val="100000"/>
              </a:lnSpc>
              <a:spcBef>
                <a:spcPts val="100"/>
              </a:spcBef>
            </a:pPr>
            <a:endParaRPr lang="fr-FR" sz="2400" b="1" i="1" spc="-5" dirty="0">
              <a:solidFill>
                <a:srgbClr val="4471C4"/>
              </a:solidFill>
              <a:latin typeface="Calibri"/>
              <a:cs typeface="Calibri"/>
            </a:endParaRPr>
          </a:p>
          <a:p>
            <a:pPr marL="12700">
              <a:lnSpc>
                <a:spcPct val="100000"/>
              </a:lnSpc>
              <a:spcBef>
                <a:spcPts val="1200"/>
              </a:spcBef>
              <a:spcAft>
                <a:spcPts val="1200"/>
              </a:spcAft>
            </a:pPr>
            <a:r>
              <a:rPr lang="fr-FR" sz="2400" b="1" i="1" spc="-5" dirty="0">
                <a:solidFill>
                  <a:srgbClr val="4471C4"/>
                </a:solidFill>
                <a:latin typeface="Calibri"/>
                <a:cs typeface="Calibri"/>
              </a:rPr>
              <a:t>2</a:t>
            </a:r>
            <a:r>
              <a:rPr sz="2400" b="1" i="1" spc="-5" dirty="0">
                <a:solidFill>
                  <a:srgbClr val="4471C4"/>
                </a:solidFill>
                <a:latin typeface="Calibri"/>
                <a:cs typeface="Calibri"/>
              </a:rPr>
              <a:t>-2</a:t>
            </a:r>
            <a:r>
              <a:rPr sz="2400" b="1" i="1" spc="-15" dirty="0">
                <a:solidFill>
                  <a:srgbClr val="4471C4"/>
                </a:solidFill>
                <a:latin typeface="Calibri"/>
                <a:cs typeface="Calibri"/>
              </a:rPr>
              <a:t> </a:t>
            </a:r>
            <a:r>
              <a:rPr lang="fr-FR" sz="2400" b="1" i="1" spc="-10" dirty="0">
                <a:solidFill>
                  <a:srgbClr val="4471C4"/>
                </a:solidFill>
                <a:latin typeface="Calibri"/>
                <a:cs typeface="Calibri"/>
              </a:rPr>
              <a:t>Analyse et commentaires de l’ACIG </a:t>
            </a:r>
          </a:p>
          <a:p>
            <a:pPr>
              <a:lnSpc>
                <a:spcPct val="100000"/>
              </a:lnSpc>
              <a:spcBef>
                <a:spcPts val="1200"/>
              </a:spcBef>
              <a:spcAft>
                <a:spcPts val="1200"/>
              </a:spcAft>
            </a:pPr>
            <a:r>
              <a:rPr lang="fr-FR" sz="2400" b="1" i="1" spc="-10" dirty="0">
                <a:solidFill>
                  <a:srgbClr val="4471C4"/>
                </a:solidFill>
                <a:latin typeface="Calibri"/>
                <a:cs typeface="Calibri"/>
              </a:rPr>
              <a:t>Impact sur les clients Industriels : </a:t>
            </a:r>
          </a:p>
          <a:p>
            <a:pPr marL="342900" indent="-342900">
              <a:lnSpc>
                <a:spcPct val="100000"/>
              </a:lnSpc>
              <a:spcBef>
                <a:spcPts val="1200"/>
              </a:spcBef>
              <a:spcAft>
                <a:spcPts val="1200"/>
              </a:spcAft>
              <a:buFont typeface="Wingdings" panose="05000000000000000000" pitchFamily="2" charset="2"/>
              <a:buChar char="§"/>
            </a:pPr>
            <a:r>
              <a:rPr lang="fr-FR" sz="2400" spc="-10" dirty="0">
                <a:latin typeface="Calibri"/>
                <a:cs typeface="Calibri"/>
              </a:rPr>
              <a:t>Les augmentations tarifaires vont grandement impacter les clients industriels d’Énergir avec des hausses de tarifs s’approchant de 17 % pour certains clients; </a:t>
            </a:r>
          </a:p>
          <a:p>
            <a:pPr marL="342900" indent="-342900">
              <a:lnSpc>
                <a:spcPct val="100000"/>
              </a:lnSpc>
              <a:spcBef>
                <a:spcPts val="1200"/>
              </a:spcBef>
              <a:spcAft>
                <a:spcPts val="1200"/>
              </a:spcAft>
              <a:buFont typeface="Wingdings" panose="05000000000000000000" pitchFamily="2" charset="2"/>
              <a:buChar char="§"/>
            </a:pPr>
            <a:r>
              <a:rPr lang="fr-FR" sz="2400" spc="-10" dirty="0">
                <a:latin typeface="Calibri"/>
                <a:cs typeface="Calibri"/>
              </a:rPr>
              <a:t>Les clients industriels ont été grandement mis à mal par la pandémie et doivent aujourd’hui faire face à un choc tarifaire pour le gaz naturel ce qui va réduire leur compétitivité vis-à-vis de leurs concurrents.</a:t>
            </a:r>
          </a:p>
          <a:p>
            <a:pPr>
              <a:lnSpc>
                <a:spcPct val="100000"/>
              </a:lnSpc>
            </a:pPr>
            <a:r>
              <a:rPr lang="fr-FR" sz="2400" b="1" i="1" spc="-10" dirty="0">
                <a:solidFill>
                  <a:srgbClr val="4471C4"/>
                </a:solidFill>
                <a:latin typeface="Calibri"/>
                <a:cs typeface="Calibri"/>
              </a:rPr>
              <a:t>  </a:t>
            </a:r>
          </a:p>
          <a:p>
            <a:pPr>
              <a:lnSpc>
                <a:spcPct val="100000"/>
              </a:lnSpc>
            </a:pPr>
            <a:endParaRPr sz="24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800" y="527050"/>
            <a:ext cx="10812162" cy="873957"/>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2</a:t>
            </a:r>
            <a:r>
              <a:rPr lang="fr-CA" spc="5" dirty="0"/>
              <a:t> </a:t>
            </a:r>
            <a:r>
              <a:rPr lang="fr-CA" spc="-5" dirty="0"/>
              <a:t>:</a:t>
            </a:r>
            <a:r>
              <a:rPr lang="fr-CA"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8</a:t>
            </a:fld>
            <a:endParaRPr dirty="0"/>
          </a:p>
        </p:txBody>
      </p:sp>
    </p:spTree>
    <p:extLst>
      <p:ext uri="{BB962C8B-B14F-4D97-AF65-F5344CB8AC3E}">
        <p14:creationId xmlns:p14="http://schemas.microsoft.com/office/powerpoint/2010/main" val="235276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1212850"/>
            <a:ext cx="11055985" cy="5999078"/>
          </a:xfrm>
          <a:prstGeom prst="rect">
            <a:avLst/>
          </a:prstGeom>
        </p:spPr>
        <p:txBody>
          <a:bodyPr vert="horz" wrap="square" lIns="0" tIns="12700" rIns="0" bIns="0" rtlCol="0">
            <a:spAutoFit/>
          </a:bodyPr>
          <a:lstStyle/>
          <a:p>
            <a:pPr marL="12700">
              <a:lnSpc>
                <a:spcPct val="100000"/>
              </a:lnSpc>
              <a:spcBef>
                <a:spcPts val="600"/>
              </a:spcBef>
              <a:spcAft>
                <a:spcPts val="600"/>
              </a:spcAft>
            </a:pPr>
            <a:r>
              <a:rPr lang="fr-FR" sz="2400" b="1" i="1" spc="-5" dirty="0">
                <a:solidFill>
                  <a:srgbClr val="4471C4"/>
                </a:solidFill>
                <a:latin typeface="Calibri"/>
                <a:cs typeface="Calibri"/>
              </a:rPr>
              <a:t>2</a:t>
            </a:r>
            <a:r>
              <a:rPr sz="2400" b="1" i="1" spc="-5" dirty="0">
                <a:solidFill>
                  <a:srgbClr val="4471C4"/>
                </a:solidFill>
                <a:latin typeface="Calibri"/>
                <a:cs typeface="Calibri"/>
              </a:rPr>
              <a:t>-2</a:t>
            </a:r>
            <a:r>
              <a:rPr sz="2400" b="1" i="1" spc="-15" dirty="0">
                <a:solidFill>
                  <a:srgbClr val="4471C4"/>
                </a:solidFill>
                <a:latin typeface="Calibri"/>
                <a:cs typeface="Calibri"/>
              </a:rPr>
              <a:t> </a:t>
            </a:r>
            <a:r>
              <a:rPr lang="fr-FR" sz="2400" b="1" i="1" spc="-10" dirty="0">
                <a:solidFill>
                  <a:srgbClr val="4471C4"/>
                </a:solidFill>
                <a:latin typeface="Calibri"/>
                <a:cs typeface="Calibri"/>
              </a:rPr>
              <a:t>Analyse et commentaires de l’ACIG </a:t>
            </a:r>
          </a:p>
          <a:p>
            <a:pPr>
              <a:lnSpc>
                <a:spcPct val="100000"/>
              </a:lnSpc>
              <a:spcBef>
                <a:spcPts val="600"/>
              </a:spcBef>
              <a:spcAft>
                <a:spcPts val="600"/>
              </a:spcAft>
            </a:pPr>
            <a:r>
              <a:rPr lang="fr-FR" sz="2400" b="1" i="1" spc="-10" dirty="0">
                <a:solidFill>
                  <a:srgbClr val="4471C4"/>
                </a:solidFill>
                <a:latin typeface="Calibri"/>
                <a:cs typeface="Calibri"/>
              </a:rPr>
              <a:t>Stratégie d’Énergir pour réduire les augmentations : </a:t>
            </a:r>
          </a:p>
          <a:p>
            <a:pPr marL="342900" indent="-342900">
              <a:lnSpc>
                <a:spcPct val="100000"/>
              </a:lnSpc>
              <a:spcBef>
                <a:spcPts val="600"/>
              </a:spcBef>
              <a:spcAft>
                <a:spcPts val="600"/>
              </a:spcAft>
              <a:buFont typeface="Wingdings" panose="05000000000000000000" pitchFamily="2" charset="2"/>
              <a:buChar char="§"/>
            </a:pPr>
            <a:r>
              <a:rPr lang="fr-FR" sz="2400" spc="-10" dirty="0">
                <a:latin typeface="Calibri"/>
                <a:cs typeface="Calibri"/>
              </a:rPr>
              <a:t>Énergir propose de modifier les périodes d’amortissement de certains CFR pour ramener les augmentations tarifaires de 23,35 % à 17,69 %; </a:t>
            </a:r>
          </a:p>
          <a:p>
            <a:pPr marL="342900" indent="-342900">
              <a:lnSpc>
                <a:spcPct val="100000"/>
              </a:lnSpc>
              <a:spcBef>
                <a:spcPts val="600"/>
              </a:spcBef>
              <a:spcAft>
                <a:spcPts val="600"/>
              </a:spcAft>
              <a:buFont typeface="Wingdings" panose="05000000000000000000" pitchFamily="2" charset="2"/>
              <a:buChar char="§"/>
            </a:pPr>
            <a:r>
              <a:rPr lang="fr-FR" sz="2400" spc="-10" dirty="0">
                <a:latin typeface="Calibri"/>
                <a:cs typeface="Calibri"/>
              </a:rPr>
              <a:t>Les CFR concernés sont : </a:t>
            </a:r>
          </a:p>
          <a:p>
            <a:pPr marL="715963" lvl="1" indent="-357188" algn="just">
              <a:spcBef>
                <a:spcPts val="600"/>
              </a:spcBef>
              <a:spcAft>
                <a:spcPts val="600"/>
              </a:spcAft>
              <a:buFont typeface="Wingdings" panose="05000000000000000000" pitchFamily="2" charset="2"/>
              <a:buChar char="§"/>
            </a:pPr>
            <a:r>
              <a:rPr lang="fr-CA" sz="2200" dirty="0"/>
              <a:t>le prolongement, d’un an à trois ans, de la période d’amortissement du CFR relatif à l’écart budgétaire lié aux ASF; </a:t>
            </a:r>
          </a:p>
          <a:p>
            <a:pPr marL="715963" lvl="1" indent="-357188" algn="just">
              <a:spcBef>
                <a:spcPts val="600"/>
              </a:spcBef>
              <a:spcAft>
                <a:spcPts val="600"/>
              </a:spcAft>
              <a:buFont typeface="Wingdings" panose="05000000000000000000" pitchFamily="2" charset="2"/>
              <a:buChar char="§"/>
            </a:pPr>
            <a:r>
              <a:rPr lang="fr-CA" sz="2200" dirty="0"/>
              <a:t>le prolongement, d’un an à trois ans, de la période d’amortissement du CFR lié aux trop-perçus/manques à gagner du service de transport;</a:t>
            </a:r>
          </a:p>
          <a:p>
            <a:pPr marL="715963" lvl="1" indent="-357188" algn="just">
              <a:spcBef>
                <a:spcPts val="600"/>
              </a:spcBef>
              <a:spcAft>
                <a:spcPts val="600"/>
              </a:spcAft>
              <a:buFont typeface="Wingdings" panose="05000000000000000000" pitchFamily="2" charset="2"/>
              <a:buChar char="§"/>
            </a:pPr>
            <a:r>
              <a:rPr lang="fr-CA" sz="2200" dirty="0"/>
              <a:t>l’amortissement de la totalité du solde résiduel à remettre aux clients du CFR lié aux cotisations d’impôts.</a:t>
            </a:r>
            <a:endParaRPr lang="fr-FR" sz="2200" spc="-10" dirty="0">
              <a:latin typeface="Calibri"/>
              <a:cs typeface="Calibri"/>
            </a:endParaRPr>
          </a:p>
          <a:p>
            <a:pPr marL="342900" indent="-342900">
              <a:lnSpc>
                <a:spcPct val="100000"/>
              </a:lnSpc>
              <a:buFont typeface="Arial" panose="020B0604020202020204" pitchFamily="34" charset="0"/>
              <a:buChar char="•"/>
            </a:pPr>
            <a:endParaRPr lang="fr-FR" sz="2400" spc="-10" dirty="0">
              <a:latin typeface="Calibri"/>
              <a:cs typeface="Calibri"/>
            </a:endParaRPr>
          </a:p>
          <a:p>
            <a:pPr>
              <a:lnSpc>
                <a:spcPct val="100000"/>
              </a:lnSpc>
            </a:pPr>
            <a:r>
              <a:rPr lang="fr-FR" sz="2400" b="1" i="1" spc="-10" dirty="0">
                <a:solidFill>
                  <a:srgbClr val="4471C4"/>
                </a:solidFill>
                <a:latin typeface="Calibri"/>
                <a:cs typeface="Calibri"/>
              </a:rPr>
              <a:t>  </a:t>
            </a:r>
          </a:p>
          <a:p>
            <a:pPr>
              <a:lnSpc>
                <a:spcPct val="100000"/>
              </a:lnSpc>
            </a:pPr>
            <a:endParaRPr sz="2400" dirty="0">
              <a:latin typeface="Calibri"/>
              <a:cs typeface="Calibri"/>
            </a:endParaRPr>
          </a:p>
        </p:txBody>
      </p:sp>
      <p:pic>
        <p:nvPicPr>
          <p:cNvPr id="3" name="object 3"/>
          <p:cNvPicPr/>
          <p:nvPr/>
        </p:nvPicPr>
        <p:blipFill>
          <a:blip r:embed="rId2" cstate="print"/>
          <a:stretch>
            <a:fillRect/>
          </a:stretch>
        </p:blipFill>
        <p:spPr>
          <a:xfrm>
            <a:off x="207263" y="6004814"/>
            <a:ext cx="2161032" cy="684022"/>
          </a:xfrm>
          <a:prstGeom prst="rect">
            <a:avLst/>
          </a:prstGeom>
        </p:spPr>
      </p:pic>
      <p:sp>
        <p:nvSpPr>
          <p:cNvPr id="4" name="object 4"/>
          <p:cNvSpPr txBox="1">
            <a:spLocks noGrp="1"/>
          </p:cNvSpPr>
          <p:nvPr>
            <p:ph type="title"/>
          </p:nvPr>
        </p:nvSpPr>
        <p:spPr>
          <a:xfrm>
            <a:off x="685800" y="259653"/>
            <a:ext cx="10820400" cy="873957"/>
          </a:xfrm>
          <a:prstGeom prst="rect">
            <a:avLst/>
          </a:prstGeom>
        </p:spPr>
        <p:txBody>
          <a:bodyPr vert="horz" wrap="square" lIns="0" tIns="12065" rIns="0" bIns="0" rtlCol="0">
            <a:spAutoFit/>
          </a:bodyPr>
          <a:lstStyle/>
          <a:p>
            <a:pPr marL="12700">
              <a:lnSpc>
                <a:spcPct val="100000"/>
              </a:lnSpc>
              <a:spcBef>
                <a:spcPts val="95"/>
              </a:spcBef>
            </a:pPr>
            <a:r>
              <a:rPr lang="fr-CA" spc="-10" dirty="0"/>
              <a:t>Sujet</a:t>
            </a:r>
            <a:r>
              <a:rPr lang="fr-CA" spc="10" dirty="0"/>
              <a:t> </a:t>
            </a:r>
            <a:r>
              <a:rPr lang="fr-CA" spc="-5" dirty="0"/>
              <a:t>2</a:t>
            </a:r>
            <a:r>
              <a:rPr lang="fr-CA" spc="5" dirty="0"/>
              <a:t> </a:t>
            </a:r>
            <a:r>
              <a:rPr lang="fr-CA" spc="-5" dirty="0"/>
              <a:t>:</a:t>
            </a:r>
            <a:r>
              <a:rPr lang="fr-CA" spc="5" dirty="0"/>
              <a:t> </a:t>
            </a:r>
            <a:r>
              <a:rPr lang="fr-CA" spc="-10" dirty="0"/>
              <a:t>Augmentations tarifaires et stratégie de réduction de l’impact tarifaire sur les clients</a:t>
            </a:r>
            <a:endParaRPr spc="-5" dirty="0"/>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9</a:t>
            </a:fld>
            <a:endParaRPr dirty="0"/>
          </a:p>
        </p:txBody>
      </p:sp>
    </p:spTree>
    <p:extLst>
      <p:ext uri="{BB962C8B-B14F-4D97-AF65-F5344CB8AC3E}">
        <p14:creationId xmlns:p14="http://schemas.microsoft.com/office/powerpoint/2010/main" val="1592772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l'ACIG</Sujet>
    <Confidentiel xmlns="a091097b-8ae3-4832-a2b2-51f9a78aeacd">3</Confidentiel>
    <Projet xmlns="a091097b-8ae3-4832-a2b2-51f9a78aeacd">508</Projet>
    <Provenance xmlns="a091097b-8ae3-4832-a2b2-51f9a78aeacd">2</Provenance>
    <Hidden_UploadedAt xmlns="a091097b-8ae3-4832-a2b2-51f9a78aeacd">2023-01-23T00:58:39+00:00</Hidden_UploadedAt>
    <Accés_x0020_restreint xmlns="a091097b-8ae3-4832-a2b2-51f9a78aeacd">false</Accés_x0020_restreint>
    <Précision_x0020_de_x0020_document xmlns="a091097b-8ae3-4832-a2b2-51f9a78aeacd" xsi:nil="true"/>
    <Déposant xmlns="a091097b-8ae3-4832-a2b2-51f9a78aeacd">6</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295</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2023-01-23T00:58:39+00:00</Hidden_ApprovedAt>
    <Cote_x0020_de_x0020_piéce xmlns="a091097b-8ae3-4832-a2b2-51f9a78aeacd">C-ACIG-0014</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W2HFWTQUJJY6-1539200381-42</_dlc_DocId>
    <_dlc_DocIdUrl xmlns="a84ed267-86d5-4fa1-a3cb-2fed497fe84f">
      <Url>http://s10mtlweb:8081/508/_layouts/15/DocIdRedir.aspx?ID=W2HFWTQUJJY6-1539200381-42</Url>
      <Description>W2HFWTQUJJY6-1539200381-42</Description>
    </_dlc_DocIdUrl>
  </documentManagement>
</p:properties>
</file>

<file path=customXml/item3.xml>��< ? x m l   v e r s i o n = " 1 . 0 "   e n c o d i n g = " u t f - 1 6 " ? > < p r o p e r t i e s   x m l n s = " h t t p : / / w w w . i m a n a g e . c o m / w o r k / x m l s c h e m a " >  
     < d o c u m e n t i d > A C T I V E _ C A ! 4 7 4 0 5 5 7 8 . 1 < / d o c u m e n t i d >  
     < s e n d e r i d > D U B E N < / s e n d e r i d >  
     < s e n d e r e m a i l > N I C O L A S . D U B E @ G O W L I N G W L G . C O M < / s e n d e r e m a i l >  
     < l a s t m o d i f i e d > 2 0 2 1 - 0 9 - 0 7 T 1 7 : 4 9 : 2 9 . 0 0 0 0 0 0 0 - 0 4 : 0 0 < / l a s t m o d i f i e d >  
     < d a t a b a s e > A C T I V E _ C A < / d a t a b a s e >  
 < / 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76E0F9F7D348A14DA1157D7369013BF9" ma:contentTypeVersion="0" ma:contentTypeDescription="" ma:contentTypeScope="" ma:versionID="6552393622782c189894a3845b718635">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9ACE1-9A6F-48FF-8DA9-C114056725C2}"/>
</file>

<file path=customXml/itemProps2.xml><?xml version="1.0" encoding="utf-8"?>
<ds:datastoreItem xmlns:ds="http://schemas.openxmlformats.org/officeDocument/2006/customXml" ds:itemID="{BCE3280B-516C-4F79-B8A4-2E6C85A7C68A}"/>
</file>

<file path=customXml/itemProps3.xml><?xml version="1.0" encoding="utf-8"?>
<ds:datastoreItem xmlns:ds="http://schemas.openxmlformats.org/officeDocument/2006/customXml" ds:itemID="{50972C2C-1CAF-4740-8D71-F50D40B60F5A}"/>
</file>

<file path=customXml/itemProps4.xml><?xml version="1.0" encoding="utf-8"?>
<ds:datastoreItem xmlns:ds="http://schemas.openxmlformats.org/officeDocument/2006/customXml" ds:itemID="{478F5C0F-88B6-487D-8D57-C7E7554E5134}"/>
</file>

<file path=customXml/itemProps5.xml><?xml version="1.0" encoding="utf-8"?>
<ds:datastoreItem xmlns:ds="http://schemas.openxmlformats.org/officeDocument/2006/customXml" ds:itemID="{B5D19F96-C605-4746-B02C-47A92F2EFE33}"/>
</file>

<file path=docProps/app.xml><?xml version="1.0" encoding="utf-8"?>
<Properties xmlns="http://schemas.openxmlformats.org/officeDocument/2006/extended-properties" xmlns:vt="http://schemas.openxmlformats.org/officeDocument/2006/docPropsVTypes">
  <Template/>
  <TotalTime>3339</TotalTime>
  <Words>1695</Words>
  <Application>Microsoft Office PowerPoint</Application>
  <PresentationFormat>Personnalisé</PresentationFormat>
  <Paragraphs>120</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Wingdings</vt:lpstr>
      <vt:lpstr>Office Theme</vt:lpstr>
      <vt:lpstr>Énergir - Demande d’approbation du plan d’approvisionnement et  de modification des Conditions de service et Tarif d’Énergir, s.e.c.,  à compter du 1er octobre 2021</vt:lpstr>
      <vt:lpstr>Introduction</vt:lpstr>
      <vt:lpstr>Sujet 1 : Plan d’approvisionnement pour l’année tarifaire 2021-2022</vt:lpstr>
      <vt:lpstr>Sujet 1 : Plan d’approvisionnement pour l’année tarifaire 2021-2022</vt:lpstr>
      <vt:lpstr>Sujet 1 : Plan d’approvisionnement pour l’année tarifaire 2021-2022</vt:lpstr>
      <vt:lpstr>Sujet 2 : Augmentations tarifaires et stratégie de réduction de l’impact tarifaire sur les clients</vt:lpstr>
      <vt:lpstr>Sujet 2 : Augmentations tarifaires et stratégie de réduction de l’impact tarifaire sur les clients</vt:lpstr>
      <vt:lpstr>Sujet 2 : Augmentations tarifaires et stratégie de réduction de l’impact tarifaire sur les clients</vt:lpstr>
      <vt:lpstr>Sujet 2 : Augmentations tarifaires et stratégie de réduction de l’impact tarifaire sur les clients</vt:lpstr>
      <vt:lpstr>Sujet 2 : Augmentations tarifaires et stratégie de réduction de l’impact tarifaire sur les clients</vt:lpstr>
      <vt:lpstr>Sujet 2 : Augmentations tarifaires et stratégie de réduction de l’impact tarifaire sur les clients</vt:lpstr>
      <vt:lpstr>Sujet 3 : Conditions de service et tarif (CST)  </vt:lpstr>
      <vt:lpstr>Sujet 3 : Conditions de service et tarif (CST)  </vt:lpstr>
      <vt:lpstr>Sujet 3 : Conditions de service et tarif (CST)  </vt:lpstr>
      <vt:lpstr>Sujet 3 : Conditions de service et tarif (CST)  </vt:lpstr>
      <vt:lpstr>Sujet 3 : Conditions de service et tarif (CST) </vt:lpstr>
      <vt:lpstr> 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Échéance de l’obligation de conserver des capacités de transport LH  Suivi de la décision D-2018-049</dc:title>
  <dc:subject>Présentation de l'ACIG</dc:subject>
  <dc:creator>Nazim NS. Sebaa</dc:creator>
  <cp:lastModifiedBy>GWLG</cp:lastModifiedBy>
  <cp:revision>26</cp:revision>
  <dcterms:created xsi:type="dcterms:W3CDTF">2021-09-03T12:53:02Z</dcterms:created>
  <dcterms:modified xsi:type="dcterms:W3CDTF">2021-09-08T12:48:59Z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2020-09-01T00:00:00Z</vt:filetime>
  </property>
  <property fmtid="{D5CDD505-2E9C-101B-9397-08002B2CF9AE}" pid="3" name="Creator">
    <vt:lpwstr>Nuance PDF Create</vt:lpwstr>
  </property>
  <property fmtid="{D5CDD505-2E9C-101B-9397-08002B2CF9AE}" pid="4" name="LastSaved">
    <vt:filetime>2021-09-03T00:00:00Z</vt:filetime>
  </property>
  <property fmtid="{D5CDD505-2E9C-101B-9397-08002B2CF9AE}" pid="5" name="ContentTypeId">
    <vt:lpwstr>0x010100F6681E3BDF397F418586AC591ADC81BB0076E0F9F7D348A14DA1157D7369013BF9</vt:lpwstr>
  </property>
  <property fmtid="{D5CDD505-2E9C-101B-9397-08002B2CF9AE}" pid="7" name="Order">
    <vt:r8>6005800</vt:r8>
  </property>
  <property fmtid="{D5CDD505-2E9C-101B-9397-08002B2CF9AE}" pid="8" name="_dlc_DocIdItemGuid">
    <vt:lpwstr>b2b3e2c0-92aa-48ba-a13b-3a4b735d92c2</vt:lpwstr>
  </property>
</Properties>
</file>