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7" r:id="rId6"/>
    <p:sldId id="270" r:id="rId7"/>
    <p:sldId id="259" r:id="rId8"/>
    <p:sldId id="271" r:id="rId9"/>
    <p:sldId id="273" r:id="rId10"/>
    <p:sldId id="272" r:id="rId11"/>
    <p:sldId id="275" r:id="rId12"/>
    <p:sldId id="260" r:id="rId13"/>
    <p:sldId id="274" r:id="rId14"/>
    <p:sldId id="261" r:id="rId15"/>
    <p:sldId id="262"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Éric David" initials="ÉD" lastIdx="17" clrIdx="0">
    <p:extLst>
      <p:ext uri="{19B8F6BF-5375-455C-9EA6-DF929625EA0E}">
        <p15:presenceInfo xmlns:p15="http://schemas.microsoft.com/office/powerpoint/2012/main" userId="S::edavid@sarrazinplourde.com::0f86c461-624a-43cd-8a47-8fc939be1fd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31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1" autoAdjust="0"/>
    <p:restoredTop sz="94660"/>
  </p:normalViewPr>
  <p:slideViewPr>
    <p:cSldViewPr snapToGrid="0">
      <p:cViewPr varScale="1">
        <p:scale>
          <a:sx n="67" d="100"/>
          <a:sy n="67" d="100"/>
        </p:scale>
        <p:origin x="5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Éric David" userId="0f86c461-624a-43cd-8a47-8fc939be1fdc" providerId="ADAL" clId="{41CE964F-A41E-4255-B03A-A6C6F5B42AE8}"/>
    <pc:docChg chg="modSld">
      <pc:chgData name="Éric David" userId="0f86c461-624a-43cd-8a47-8fc939be1fdc" providerId="ADAL" clId="{41CE964F-A41E-4255-B03A-A6C6F5B42AE8}" dt="2021-09-09T12:18:29.698" v="2" actId="20577"/>
      <pc:docMkLst>
        <pc:docMk/>
      </pc:docMkLst>
      <pc:sldChg chg="modSp mod">
        <pc:chgData name="Éric David" userId="0f86c461-624a-43cd-8a47-8fc939be1fdc" providerId="ADAL" clId="{41CE964F-A41E-4255-B03A-A6C6F5B42AE8}" dt="2021-09-09T12:18:18.818" v="0" actId="20577"/>
        <pc:sldMkLst>
          <pc:docMk/>
          <pc:sldMk cId="1586880535" sldId="259"/>
        </pc:sldMkLst>
        <pc:spChg chg="mod">
          <ac:chgData name="Éric David" userId="0f86c461-624a-43cd-8a47-8fc939be1fdc" providerId="ADAL" clId="{41CE964F-A41E-4255-B03A-A6C6F5B42AE8}" dt="2021-09-09T12:18:18.818" v="0" actId="20577"/>
          <ac:spMkLst>
            <pc:docMk/>
            <pc:sldMk cId="1586880535" sldId="259"/>
            <ac:spMk id="11" creationId="{65FA4A5E-136C-8642-AC0F-2B3785377E9E}"/>
          </ac:spMkLst>
        </pc:spChg>
      </pc:sldChg>
      <pc:sldChg chg="modSp mod">
        <pc:chgData name="Éric David" userId="0f86c461-624a-43cd-8a47-8fc939be1fdc" providerId="ADAL" clId="{41CE964F-A41E-4255-B03A-A6C6F5B42AE8}" dt="2021-09-09T12:18:29.698" v="2" actId="20577"/>
        <pc:sldMkLst>
          <pc:docMk/>
          <pc:sldMk cId="1122951238" sldId="271"/>
        </pc:sldMkLst>
        <pc:spChg chg="mod">
          <ac:chgData name="Éric David" userId="0f86c461-624a-43cd-8a47-8fc939be1fdc" providerId="ADAL" clId="{41CE964F-A41E-4255-B03A-A6C6F5B42AE8}" dt="2021-09-09T12:18:29.698" v="2" actId="20577"/>
          <ac:spMkLst>
            <pc:docMk/>
            <pc:sldMk cId="1122951238" sldId="271"/>
            <ac:spMk id="8" creationId="{EF3542DA-1B69-824A-8717-0F113677D2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9B6664-6019-FB41-A745-211EA4712C38}" type="datetimeFigureOut">
              <a:rPr lang="fr-FR" smtClean="0"/>
              <a:t>09/09/2021</a:t>
            </a:fld>
            <a:endParaRPr lang="fr-FR"/>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2360E-3399-F940-A453-0905BB463313}" type="slidenum">
              <a:rPr lang="fr-FR" smtClean="0"/>
              <a:t>‹#›</a:t>
            </a:fld>
            <a:endParaRPr lang="fr-FR"/>
          </a:p>
        </p:txBody>
      </p:sp>
    </p:spTree>
    <p:extLst>
      <p:ext uri="{BB962C8B-B14F-4D97-AF65-F5344CB8AC3E}">
        <p14:creationId xmlns:p14="http://schemas.microsoft.com/office/powerpoint/2010/main" val="3395282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rgbClr val="F5313D"/>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E58BD-5EB2-4D9D-933E-8490BFC94A6B}"/>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fr-FR" dirty="0"/>
              <a:t>Modifiez le style du titre</a:t>
            </a:r>
            <a:endParaRPr lang="fr-CA" dirty="0"/>
          </a:p>
        </p:txBody>
      </p:sp>
      <p:sp>
        <p:nvSpPr>
          <p:cNvPr id="3" name="Sous-titre 2">
            <a:extLst>
              <a:ext uri="{FF2B5EF4-FFF2-40B4-BE49-F238E27FC236}">
                <a16:creationId xmlns:a16="http://schemas.microsoft.com/office/drawing/2014/main" id="{6265FE7B-63B6-466C-B245-86FFEA3B1CC1}"/>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fr-CA" dirty="0"/>
          </a:p>
        </p:txBody>
      </p:sp>
      <p:sp>
        <p:nvSpPr>
          <p:cNvPr id="4" name="Espace réservé de la date 3">
            <a:extLst>
              <a:ext uri="{FF2B5EF4-FFF2-40B4-BE49-F238E27FC236}">
                <a16:creationId xmlns:a16="http://schemas.microsoft.com/office/drawing/2014/main" id="{06DF7F1E-F1C9-4D55-8409-14889D93BBAC}"/>
              </a:ext>
            </a:extLst>
          </p:cNvPr>
          <p:cNvSpPr>
            <a:spLocks noGrp="1"/>
          </p:cNvSpPr>
          <p:nvPr>
            <p:ph type="dt" sz="half" idx="10"/>
          </p:nvPr>
        </p:nvSpPr>
        <p:spPr/>
        <p:txBody>
          <a:bodyPr/>
          <a:lstStyle/>
          <a:p>
            <a:fld id="{BD543A9C-B0E9-0541-A200-49F81B9583EC}" type="datetime1">
              <a:rPr lang="fr-CA" smtClean="0"/>
              <a:t>2021-09-09</a:t>
            </a:fld>
            <a:endParaRPr lang="fr-CA"/>
          </a:p>
        </p:txBody>
      </p:sp>
      <p:sp>
        <p:nvSpPr>
          <p:cNvPr id="5" name="Espace réservé du pied de page 4">
            <a:extLst>
              <a:ext uri="{FF2B5EF4-FFF2-40B4-BE49-F238E27FC236}">
                <a16:creationId xmlns:a16="http://schemas.microsoft.com/office/drawing/2014/main" id="{18654422-D714-4C3A-AC63-8487C91C07A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52F468C-70C3-4F8B-940D-76074B9BA5B2}"/>
              </a:ext>
            </a:extLst>
          </p:cNvPr>
          <p:cNvSpPr>
            <a:spLocks noGrp="1"/>
          </p:cNvSpPr>
          <p:nvPr>
            <p:ph type="sldNum" sz="quarter" idx="12"/>
          </p:nvPr>
        </p:nvSpPr>
        <p:spPr/>
        <p:txBody>
          <a:bodyPr/>
          <a:lstStyle/>
          <a:p>
            <a:fld id="{D55871D5-8296-438B-81F5-2219CA6EE1C4}" type="slidenum">
              <a:rPr lang="fr-CA" smtClean="0"/>
              <a:t>‹#›</a:t>
            </a:fld>
            <a:endParaRPr lang="fr-CA"/>
          </a:p>
        </p:txBody>
      </p:sp>
      <p:pic>
        <p:nvPicPr>
          <p:cNvPr id="7" name="Image 6">
            <a:extLst>
              <a:ext uri="{FF2B5EF4-FFF2-40B4-BE49-F238E27FC236}">
                <a16:creationId xmlns:a16="http://schemas.microsoft.com/office/drawing/2014/main" id="{56763420-1B24-4119-8296-3559D177D1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10114" y="5918033"/>
            <a:ext cx="3581886" cy="1052873"/>
          </a:xfrm>
          <a:prstGeom prst="rect">
            <a:avLst/>
          </a:prstGeom>
        </p:spPr>
      </p:pic>
    </p:spTree>
    <p:extLst>
      <p:ext uri="{BB962C8B-B14F-4D97-AF65-F5344CB8AC3E}">
        <p14:creationId xmlns:p14="http://schemas.microsoft.com/office/powerpoint/2010/main" val="284261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3F3775-459F-4E2D-8E2A-6F5CB35EA80C}"/>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DD0A27CA-1D26-4721-82A0-0995A44D309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7DF94F7-2AD3-4C9A-A3D1-23112913883D}"/>
              </a:ext>
            </a:extLst>
          </p:cNvPr>
          <p:cNvSpPr>
            <a:spLocks noGrp="1"/>
          </p:cNvSpPr>
          <p:nvPr>
            <p:ph type="dt" sz="half" idx="10"/>
          </p:nvPr>
        </p:nvSpPr>
        <p:spPr/>
        <p:txBody>
          <a:bodyPr/>
          <a:lstStyle/>
          <a:p>
            <a:fld id="{6E3635E3-19BC-0F4E-B236-C1695C1C66B7}" type="datetime1">
              <a:rPr lang="fr-CA" smtClean="0"/>
              <a:t>2021-09-09</a:t>
            </a:fld>
            <a:endParaRPr lang="fr-CA"/>
          </a:p>
        </p:txBody>
      </p:sp>
      <p:sp>
        <p:nvSpPr>
          <p:cNvPr id="5" name="Espace réservé du pied de page 4">
            <a:extLst>
              <a:ext uri="{FF2B5EF4-FFF2-40B4-BE49-F238E27FC236}">
                <a16:creationId xmlns:a16="http://schemas.microsoft.com/office/drawing/2014/main" id="{9C019AA8-B70A-448D-AB28-8D2C4CA960D6}"/>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14E90D8-EEAB-4BCF-8E12-318FBD0669D5}"/>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78192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2A41F1E-25BE-4FC1-96BD-066E17ADF5FB}"/>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3A7CA86-6CE0-4843-9FC2-CFA7CA01455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FE3874C8-9A0E-49C7-949F-DBEDD04D9982}"/>
              </a:ext>
            </a:extLst>
          </p:cNvPr>
          <p:cNvSpPr>
            <a:spLocks noGrp="1"/>
          </p:cNvSpPr>
          <p:nvPr>
            <p:ph type="dt" sz="half" idx="10"/>
          </p:nvPr>
        </p:nvSpPr>
        <p:spPr/>
        <p:txBody>
          <a:bodyPr/>
          <a:lstStyle/>
          <a:p>
            <a:fld id="{B1C8FA32-FD7F-DE46-9E8F-C4273FB351D6}" type="datetime1">
              <a:rPr lang="fr-CA" smtClean="0"/>
              <a:t>2021-09-09</a:t>
            </a:fld>
            <a:endParaRPr lang="fr-CA"/>
          </a:p>
        </p:txBody>
      </p:sp>
      <p:sp>
        <p:nvSpPr>
          <p:cNvPr id="5" name="Espace réservé du pied de page 4">
            <a:extLst>
              <a:ext uri="{FF2B5EF4-FFF2-40B4-BE49-F238E27FC236}">
                <a16:creationId xmlns:a16="http://schemas.microsoft.com/office/drawing/2014/main" id="{0E83B78F-0887-46F1-81D8-1D893E1B0D5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694B3E7-E49B-4045-BCC0-90AAFE572C83}"/>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3250005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D391BB-3C70-43B7-8BA8-F544221FECBC}"/>
              </a:ext>
            </a:extLst>
          </p:cNvPr>
          <p:cNvSpPr>
            <a:spLocks noGrp="1"/>
          </p:cNvSpPr>
          <p:nvPr>
            <p:ph type="title"/>
          </p:nvPr>
        </p:nvSpPr>
        <p:spPr>
          <a:solidFill>
            <a:srgbClr val="F5313D"/>
          </a:solidFill>
        </p:spPr>
        <p:txBody>
          <a:bodyPr/>
          <a:lstStyle>
            <a:lvl1pPr>
              <a:defRPr>
                <a:solidFill>
                  <a:schemeClr val="bg1"/>
                </a:solidFill>
              </a:defRPr>
            </a:lvl1pPr>
          </a:lstStyle>
          <a:p>
            <a:r>
              <a:rPr lang="fr-FR" dirty="0"/>
              <a:t>Modifiez le style du titre</a:t>
            </a:r>
            <a:endParaRPr lang="fr-CA" dirty="0"/>
          </a:p>
        </p:txBody>
      </p:sp>
      <p:sp>
        <p:nvSpPr>
          <p:cNvPr id="3" name="Espace réservé du contenu 2">
            <a:extLst>
              <a:ext uri="{FF2B5EF4-FFF2-40B4-BE49-F238E27FC236}">
                <a16:creationId xmlns:a16="http://schemas.microsoft.com/office/drawing/2014/main" id="{B65F555A-A57F-4FA4-9902-01EF318E48E6}"/>
              </a:ext>
            </a:extLst>
          </p:cNvPr>
          <p:cNvSpPr>
            <a:spLocks noGrp="1"/>
          </p:cNvSpPr>
          <p:nvPr>
            <p:ph idx="1"/>
          </p:nvPr>
        </p:nvSpPr>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CA" dirty="0"/>
          </a:p>
        </p:txBody>
      </p:sp>
      <p:sp>
        <p:nvSpPr>
          <p:cNvPr id="4" name="Espace réservé de la date 3">
            <a:extLst>
              <a:ext uri="{FF2B5EF4-FFF2-40B4-BE49-F238E27FC236}">
                <a16:creationId xmlns:a16="http://schemas.microsoft.com/office/drawing/2014/main" id="{FB029954-2200-4079-B7AE-DC7D23494CB5}"/>
              </a:ext>
            </a:extLst>
          </p:cNvPr>
          <p:cNvSpPr>
            <a:spLocks noGrp="1"/>
          </p:cNvSpPr>
          <p:nvPr>
            <p:ph type="dt" sz="half" idx="10"/>
          </p:nvPr>
        </p:nvSpPr>
        <p:spPr/>
        <p:txBody>
          <a:bodyPr/>
          <a:lstStyle/>
          <a:p>
            <a:fld id="{23F505F8-9136-7D48-8663-F761CA2CF8F2}" type="datetime1">
              <a:rPr lang="fr-CA" smtClean="0"/>
              <a:t>2021-09-09</a:t>
            </a:fld>
            <a:endParaRPr lang="fr-CA"/>
          </a:p>
        </p:txBody>
      </p:sp>
      <p:sp>
        <p:nvSpPr>
          <p:cNvPr id="5" name="Espace réservé du pied de page 4">
            <a:extLst>
              <a:ext uri="{FF2B5EF4-FFF2-40B4-BE49-F238E27FC236}">
                <a16:creationId xmlns:a16="http://schemas.microsoft.com/office/drawing/2014/main" id="{8DC2A143-202F-4335-A136-399CAF3D744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94D55B6-210D-4C91-A5B7-EA03BFC59A20}"/>
              </a:ext>
            </a:extLst>
          </p:cNvPr>
          <p:cNvSpPr>
            <a:spLocks noGrp="1"/>
          </p:cNvSpPr>
          <p:nvPr>
            <p:ph type="sldNum" sz="quarter" idx="12"/>
          </p:nvPr>
        </p:nvSpPr>
        <p:spPr/>
        <p:txBody>
          <a:bodyPr/>
          <a:lstStyle/>
          <a:p>
            <a:fld id="{D55871D5-8296-438B-81F5-2219CA6EE1C4}" type="slidenum">
              <a:rPr lang="fr-CA" smtClean="0"/>
              <a:t>‹#›</a:t>
            </a:fld>
            <a:endParaRPr lang="fr-CA"/>
          </a:p>
        </p:txBody>
      </p:sp>
      <p:pic>
        <p:nvPicPr>
          <p:cNvPr id="7" name="Image 6">
            <a:extLst>
              <a:ext uri="{FF2B5EF4-FFF2-40B4-BE49-F238E27FC236}">
                <a16:creationId xmlns:a16="http://schemas.microsoft.com/office/drawing/2014/main" id="{31F26AB3-5913-4218-A9C8-45EC2F0D03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071697" y="5760367"/>
            <a:ext cx="953311" cy="953311"/>
          </a:xfrm>
          <a:prstGeom prst="rect">
            <a:avLst/>
          </a:prstGeom>
        </p:spPr>
      </p:pic>
    </p:spTree>
    <p:extLst>
      <p:ext uri="{BB962C8B-B14F-4D97-AF65-F5344CB8AC3E}">
        <p14:creationId xmlns:p14="http://schemas.microsoft.com/office/powerpoint/2010/main" val="614595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651FE7-85E5-4519-911D-D6F53F53352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AF670FAA-DC9A-4678-BB18-E6E3D6681B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01840A7-5FB7-48D6-818C-0DC620FD3844}"/>
              </a:ext>
            </a:extLst>
          </p:cNvPr>
          <p:cNvSpPr>
            <a:spLocks noGrp="1"/>
          </p:cNvSpPr>
          <p:nvPr>
            <p:ph type="dt" sz="half" idx="10"/>
          </p:nvPr>
        </p:nvSpPr>
        <p:spPr/>
        <p:txBody>
          <a:bodyPr/>
          <a:lstStyle/>
          <a:p>
            <a:fld id="{EAF7BBB3-55B9-944A-A6D0-A426DA9D234A}" type="datetime1">
              <a:rPr lang="fr-CA" smtClean="0"/>
              <a:t>2021-09-09</a:t>
            </a:fld>
            <a:endParaRPr lang="fr-CA"/>
          </a:p>
        </p:txBody>
      </p:sp>
      <p:sp>
        <p:nvSpPr>
          <p:cNvPr id="5" name="Espace réservé du pied de page 4">
            <a:extLst>
              <a:ext uri="{FF2B5EF4-FFF2-40B4-BE49-F238E27FC236}">
                <a16:creationId xmlns:a16="http://schemas.microsoft.com/office/drawing/2014/main" id="{2EFF5830-93C7-4F26-9BF3-F81668A7CCA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C6E9259-2AB4-4605-858F-53A56290DD7E}"/>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16474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5C3C2-2DB5-4723-B94C-D43B5E72E43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E443C3DA-3AC5-4421-A577-A06ECB1D986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ABF313F1-1F95-40E2-96A3-75689736AC7E}"/>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04D0717B-F651-404D-88F7-C156866BF8A5}"/>
              </a:ext>
            </a:extLst>
          </p:cNvPr>
          <p:cNvSpPr>
            <a:spLocks noGrp="1"/>
          </p:cNvSpPr>
          <p:nvPr>
            <p:ph type="dt" sz="half" idx="10"/>
          </p:nvPr>
        </p:nvSpPr>
        <p:spPr/>
        <p:txBody>
          <a:bodyPr/>
          <a:lstStyle/>
          <a:p>
            <a:fld id="{F4CBE45F-9943-0F4F-B182-EA144DF4394C}" type="datetime1">
              <a:rPr lang="fr-CA" smtClean="0"/>
              <a:t>2021-09-09</a:t>
            </a:fld>
            <a:endParaRPr lang="fr-CA"/>
          </a:p>
        </p:txBody>
      </p:sp>
      <p:sp>
        <p:nvSpPr>
          <p:cNvPr id="6" name="Espace réservé du pied de page 5">
            <a:extLst>
              <a:ext uri="{FF2B5EF4-FFF2-40B4-BE49-F238E27FC236}">
                <a16:creationId xmlns:a16="http://schemas.microsoft.com/office/drawing/2014/main" id="{62F43B4D-DC7F-4182-BD75-8C806FCD99EF}"/>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FBDE06E-92C9-4ED5-8AED-2D3590A81171}"/>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59578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00A8EF-D0E5-4A34-AEC3-A1CC65CAF404}"/>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7C06B76C-E2F1-4C73-945C-0ED71E0AB2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5DFA70D-4977-4E54-957E-C763CB8DE5CD}"/>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6B64F08D-01D2-491B-9E30-FBFB712D98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9632FC48-6477-4EDD-B266-4E697522F343}"/>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EE756E45-41F1-437D-9AD2-AB36FA43245F}"/>
              </a:ext>
            </a:extLst>
          </p:cNvPr>
          <p:cNvSpPr>
            <a:spLocks noGrp="1"/>
          </p:cNvSpPr>
          <p:nvPr>
            <p:ph type="dt" sz="half" idx="10"/>
          </p:nvPr>
        </p:nvSpPr>
        <p:spPr/>
        <p:txBody>
          <a:bodyPr/>
          <a:lstStyle/>
          <a:p>
            <a:fld id="{5B365E47-78B7-7044-9316-30E4836EA95D}" type="datetime1">
              <a:rPr lang="fr-CA" smtClean="0"/>
              <a:t>2021-09-09</a:t>
            </a:fld>
            <a:endParaRPr lang="fr-CA"/>
          </a:p>
        </p:txBody>
      </p:sp>
      <p:sp>
        <p:nvSpPr>
          <p:cNvPr id="8" name="Espace réservé du pied de page 7">
            <a:extLst>
              <a:ext uri="{FF2B5EF4-FFF2-40B4-BE49-F238E27FC236}">
                <a16:creationId xmlns:a16="http://schemas.microsoft.com/office/drawing/2014/main" id="{C761FAC1-2354-4890-9143-C4D29B6713A3}"/>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5A2E7267-919D-4632-AD1C-9D73A3442B4E}"/>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375293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E4434D-1448-4551-BEE6-A40EC013E37D}"/>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A400A088-62E0-4851-9169-97F549A1345F}"/>
              </a:ext>
            </a:extLst>
          </p:cNvPr>
          <p:cNvSpPr>
            <a:spLocks noGrp="1"/>
          </p:cNvSpPr>
          <p:nvPr>
            <p:ph type="dt" sz="half" idx="10"/>
          </p:nvPr>
        </p:nvSpPr>
        <p:spPr/>
        <p:txBody>
          <a:bodyPr/>
          <a:lstStyle/>
          <a:p>
            <a:fld id="{B10DE73B-18FF-264C-A1E5-E4ACBBF34AA1}" type="datetime1">
              <a:rPr lang="fr-CA" smtClean="0"/>
              <a:t>2021-09-09</a:t>
            </a:fld>
            <a:endParaRPr lang="fr-CA"/>
          </a:p>
        </p:txBody>
      </p:sp>
      <p:sp>
        <p:nvSpPr>
          <p:cNvPr id="4" name="Espace réservé du pied de page 3">
            <a:extLst>
              <a:ext uri="{FF2B5EF4-FFF2-40B4-BE49-F238E27FC236}">
                <a16:creationId xmlns:a16="http://schemas.microsoft.com/office/drawing/2014/main" id="{65B34047-7B36-440A-95B7-43EFAE32A66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3A9DDE96-3EC0-480E-8EE4-81C7695E6ECE}"/>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49709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A1DFE1-302E-4980-8CDC-406078F3BD33}"/>
              </a:ext>
            </a:extLst>
          </p:cNvPr>
          <p:cNvSpPr>
            <a:spLocks noGrp="1"/>
          </p:cNvSpPr>
          <p:nvPr>
            <p:ph type="dt" sz="half" idx="10"/>
          </p:nvPr>
        </p:nvSpPr>
        <p:spPr/>
        <p:txBody>
          <a:bodyPr/>
          <a:lstStyle/>
          <a:p>
            <a:fld id="{E2259B67-6E8F-994D-82AB-884A5DBA2A22}" type="datetime1">
              <a:rPr lang="fr-CA" smtClean="0"/>
              <a:t>2021-09-09</a:t>
            </a:fld>
            <a:endParaRPr lang="fr-CA"/>
          </a:p>
        </p:txBody>
      </p:sp>
      <p:sp>
        <p:nvSpPr>
          <p:cNvPr id="3" name="Espace réservé du pied de page 2">
            <a:extLst>
              <a:ext uri="{FF2B5EF4-FFF2-40B4-BE49-F238E27FC236}">
                <a16:creationId xmlns:a16="http://schemas.microsoft.com/office/drawing/2014/main" id="{DAF459D5-F206-436A-8F0E-127A5CD81ECF}"/>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40A64B05-3085-4F4C-B7A1-FF280CA314D2}"/>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344865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7E0E2E-210C-4CDB-9E04-C825B62843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1B2B45CB-B071-4492-8E4D-2B94C72981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68BD87E9-0DDC-4FF5-98C6-06AB2A079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785BCD8-B91B-448B-8755-0E91A972A49E}"/>
              </a:ext>
            </a:extLst>
          </p:cNvPr>
          <p:cNvSpPr>
            <a:spLocks noGrp="1"/>
          </p:cNvSpPr>
          <p:nvPr>
            <p:ph type="dt" sz="half" idx="10"/>
          </p:nvPr>
        </p:nvSpPr>
        <p:spPr/>
        <p:txBody>
          <a:bodyPr/>
          <a:lstStyle/>
          <a:p>
            <a:fld id="{20EE1F0D-A25C-B44A-A459-9E82228F9622}" type="datetime1">
              <a:rPr lang="fr-CA" smtClean="0"/>
              <a:t>2021-09-09</a:t>
            </a:fld>
            <a:endParaRPr lang="fr-CA"/>
          </a:p>
        </p:txBody>
      </p:sp>
      <p:sp>
        <p:nvSpPr>
          <p:cNvPr id="6" name="Espace réservé du pied de page 5">
            <a:extLst>
              <a:ext uri="{FF2B5EF4-FFF2-40B4-BE49-F238E27FC236}">
                <a16:creationId xmlns:a16="http://schemas.microsoft.com/office/drawing/2014/main" id="{CB1C60B7-76A8-4481-9C62-494A5FA9DCB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20DB2CF-F817-4924-9088-6943011A2ED8}"/>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834997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D59DC3-FB04-4CD0-80B4-6BB525DC5FF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63FB8C18-7170-407A-8AC4-70D368894A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8126BBFB-C158-4AD3-995B-BA2CB8CAF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BB67021-34D9-453F-8146-C639729F22A8}"/>
              </a:ext>
            </a:extLst>
          </p:cNvPr>
          <p:cNvSpPr>
            <a:spLocks noGrp="1"/>
          </p:cNvSpPr>
          <p:nvPr>
            <p:ph type="dt" sz="half" idx="10"/>
          </p:nvPr>
        </p:nvSpPr>
        <p:spPr/>
        <p:txBody>
          <a:bodyPr/>
          <a:lstStyle/>
          <a:p>
            <a:fld id="{C5612B01-AED5-8C41-9FB2-C86AB9209A7A}" type="datetime1">
              <a:rPr lang="fr-CA" smtClean="0"/>
              <a:t>2021-09-09</a:t>
            </a:fld>
            <a:endParaRPr lang="fr-CA"/>
          </a:p>
        </p:txBody>
      </p:sp>
      <p:sp>
        <p:nvSpPr>
          <p:cNvPr id="6" name="Espace réservé du pied de page 5">
            <a:extLst>
              <a:ext uri="{FF2B5EF4-FFF2-40B4-BE49-F238E27FC236}">
                <a16:creationId xmlns:a16="http://schemas.microsoft.com/office/drawing/2014/main" id="{38C63A65-12E0-472C-953D-F3F825D634A9}"/>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6CE1082-0CA4-4869-B1EC-0BE806E6E7DF}"/>
              </a:ext>
            </a:extLst>
          </p:cNvPr>
          <p:cNvSpPr>
            <a:spLocks noGrp="1"/>
          </p:cNvSpPr>
          <p:nvPr>
            <p:ph type="sldNum" sz="quarter" idx="12"/>
          </p:nvPr>
        </p:nvSpPr>
        <p:spPr/>
        <p:txBody>
          <a:bodyPr/>
          <a:lstStyle/>
          <a:p>
            <a:fld id="{D55871D5-8296-438B-81F5-2219CA6EE1C4}" type="slidenum">
              <a:rPr lang="fr-CA" smtClean="0"/>
              <a:t>‹#›</a:t>
            </a:fld>
            <a:endParaRPr lang="fr-CA"/>
          </a:p>
        </p:txBody>
      </p:sp>
    </p:spTree>
    <p:extLst>
      <p:ext uri="{BB962C8B-B14F-4D97-AF65-F5344CB8AC3E}">
        <p14:creationId xmlns:p14="http://schemas.microsoft.com/office/powerpoint/2010/main" val="2754005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3D2F9F1-4013-4AFD-844D-5B397FE529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8B7EFB79-F199-4193-AFFC-6C3199BDD6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B5FB9AE-F1F6-4719-882D-E7E28D2464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0518A-415C-6D4E-AC86-EDCE20B7FA09}" type="datetime1">
              <a:rPr lang="fr-CA" smtClean="0"/>
              <a:t>2021-09-09</a:t>
            </a:fld>
            <a:endParaRPr lang="fr-CA"/>
          </a:p>
        </p:txBody>
      </p:sp>
      <p:sp>
        <p:nvSpPr>
          <p:cNvPr id="5" name="Espace réservé du pied de page 4">
            <a:extLst>
              <a:ext uri="{FF2B5EF4-FFF2-40B4-BE49-F238E27FC236}">
                <a16:creationId xmlns:a16="http://schemas.microsoft.com/office/drawing/2014/main" id="{3DF3220B-8E18-49CC-ABDD-4C6A0767FF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92CAA296-936D-4E1D-99FD-20A4EB0A5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871D5-8296-438B-81F5-2219CA6EE1C4}" type="slidenum">
              <a:rPr lang="fr-CA" smtClean="0"/>
              <a:t>‹#›</a:t>
            </a:fld>
            <a:endParaRPr lang="fr-CA"/>
          </a:p>
        </p:txBody>
      </p:sp>
    </p:spTree>
    <p:extLst>
      <p:ext uri="{BB962C8B-B14F-4D97-AF65-F5344CB8AC3E}">
        <p14:creationId xmlns:p14="http://schemas.microsoft.com/office/powerpoint/2010/main" val="2823983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54B2B-7689-4785-90ED-99CBD50B13D6}"/>
              </a:ext>
            </a:extLst>
          </p:cNvPr>
          <p:cNvSpPr>
            <a:spLocks noGrp="1"/>
          </p:cNvSpPr>
          <p:nvPr>
            <p:ph type="ctrTitle"/>
          </p:nvPr>
        </p:nvSpPr>
        <p:spPr/>
        <p:txBody>
          <a:bodyPr>
            <a:normAutofit fontScale="90000"/>
          </a:bodyPr>
          <a:lstStyle/>
          <a:p>
            <a:r>
              <a:rPr lang="fr-CA" dirty="0"/>
              <a:t>Présentation de la preuve d’Option consommateurs à l’audience du 9 septembre 2021 </a:t>
            </a:r>
          </a:p>
        </p:txBody>
      </p:sp>
      <p:sp>
        <p:nvSpPr>
          <p:cNvPr id="3" name="Sous-titre 2">
            <a:extLst>
              <a:ext uri="{FF2B5EF4-FFF2-40B4-BE49-F238E27FC236}">
                <a16:creationId xmlns:a16="http://schemas.microsoft.com/office/drawing/2014/main" id="{B0F8E120-E223-4612-96AA-2AD80024C8DC}"/>
              </a:ext>
            </a:extLst>
          </p:cNvPr>
          <p:cNvSpPr>
            <a:spLocks noGrp="1"/>
          </p:cNvSpPr>
          <p:nvPr>
            <p:ph type="subTitle" idx="1"/>
          </p:nvPr>
        </p:nvSpPr>
        <p:spPr/>
        <p:txBody>
          <a:bodyPr>
            <a:normAutofit/>
          </a:bodyPr>
          <a:lstStyle/>
          <a:p>
            <a:r>
              <a:rPr lang="fr-CA" sz="2600" dirty="0"/>
              <a:t>R-4151-2021 (Demande d’approbation du plan d’approvisionnement et de modification des Conditions de service et Tarif d’</a:t>
            </a:r>
            <a:r>
              <a:rPr lang="fr-CA" sz="2600" dirty="0" err="1"/>
              <a:t>Énergir</a:t>
            </a:r>
            <a:r>
              <a:rPr lang="fr-CA" sz="2600" dirty="0"/>
              <a:t>, </a:t>
            </a:r>
            <a:r>
              <a:rPr lang="fr-CA" sz="2600" dirty="0" err="1"/>
              <a:t>s.e.c</a:t>
            </a:r>
            <a:r>
              <a:rPr lang="fr-CA" sz="2600" dirty="0"/>
              <a:t>., à compter du 1</a:t>
            </a:r>
            <a:r>
              <a:rPr lang="fr-CA" sz="2600" baseline="30000" dirty="0"/>
              <a:t>er</a:t>
            </a:r>
            <a:r>
              <a:rPr lang="fr-CA" sz="2600" dirty="0"/>
              <a:t> octobre 2021)</a:t>
            </a:r>
          </a:p>
        </p:txBody>
      </p:sp>
      <p:sp>
        <p:nvSpPr>
          <p:cNvPr id="4" name="Espace réservé du pied de page 3">
            <a:extLst>
              <a:ext uri="{FF2B5EF4-FFF2-40B4-BE49-F238E27FC236}">
                <a16:creationId xmlns:a16="http://schemas.microsoft.com/office/drawing/2014/main" id="{04874A72-DB5C-F642-8D9F-3560B887F98A}"/>
              </a:ext>
            </a:extLst>
          </p:cNvPr>
          <p:cNvSpPr>
            <a:spLocks noGrp="1"/>
          </p:cNvSpPr>
          <p:nvPr>
            <p:ph type="ftr" sz="quarter" idx="11"/>
          </p:nvPr>
        </p:nvSpPr>
        <p:spPr/>
        <p:txBody>
          <a:bodyPr/>
          <a:lstStyle/>
          <a:p>
            <a:r>
              <a:rPr lang="fr-CA" dirty="0"/>
              <a:t>1</a:t>
            </a:r>
          </a:p>
        </p:txBody>
      </p:sp>
    </p:spTree>
    <p:extLst>
      <p:ext uri="{BB962C8B-B14F-4D97-AF65-F5344CB8AC3E}">
        <p14:creationId xmlns:p14="http://schemas.microsoft.com/office/powerpoint/2010/main" val="2842218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75A52-0CC5-4B85-8070-8699F0164349}"/>
              </a:ext>
            </a:extLst>
          </p:cNvPr>
          <p:cNvSpPr>
            <a:spLocks noGrp="1"/>
          </p:cNvSpPr>
          <p:nvPr>
            <p:ph type="title"/>
          </p:nvPr>
        </p:nvSpPr>
        <p:spPr/>
        <p:txBody>
          <a:bodyPr/>
          <a:lstStyle/>
          <a:p>
            <a:r>
              <a:rPr lang="fr-CA" dirty="0"/>
              <a:t>Stratégie tarifaire</a:t>
            </a:r>
            <a:br>
              <a:rPr lang="fr-CA" dirty="0"/>
            </a:br>
            <a:r>
              <a:rPr lang="fr-CA" sz="3000" dirty="0"/>
              <a:t>Proposition de refonte tarifaire en 2023</a:t>
            </a:r>
          </a:p>
        </p:txBody>
      </p:sp>
      <p:pic>
        <p:nvPicPr>
          <p:cNvPr id="8" name="Image 7">
            <a:extLst>
              <a:ext uri="{FF2B5EF4-FFF2-40B4-BE49-F238E27FC236}">
                <a16:creationId xmlns:a16="http://schemas.microsoft.com/office/drawing/2014/main" id="{EAB21C49-25ED-0344-81BE-B0C3D888AF1C}"/>
              </a:ext>
            </a:extLst>
          </p:cNvPr>
          <p:cNvPicPr>
            <a:picLocks noChangeAspect="1"/>
          </p:cNvPicPr>
          <p:nvPr/>
        </p:nvPicPr>
        <p:blipFill>
          <a:blip r:embed="rId2"/>
          <a:stretch>
            <a:fillRect/>
          </a:stretch>
        </p:blipFill>
        <p:spPr>
          <a:xfrm>
            <a:off x="6185647" y="3327732"/>
            <a:ext cx="4823012" cy="2904466"/>
          </a:xfrm>
          <a:prstGeom prst="rect">
            <a:avLst/>
          </a:prstGeom>
        </p:spPr>
      </p:pic>
      <p:pic>
        <p:nvPicPr>
          <p:cNvPr id="11" name="Espace réservé du contenu 10">
            <a:extLst>
              <a:ext uri="{FF2B5EF4-FFF2-40B4-BE49-F238E27FC236}">
                <a16:creationId xmlns:a16="http://schemas.microsoft.com/office/drawing/2014/main" id="{8F7C002D-5976-3341-B2C1-C048D9DFD4E9}"/>
              </a:ext>
            </a:extLst>
          </p:cNvPr>
          <p:cNvPicPr>
            <a:picLocks noGrp="1" noChangeAspect="1"/>
          </p:cNvPicPr>
          <p:nvPr>
            <p:ph idx="1"/>
          </p:nvPr>
        </p:nvPicPr>
        <p:blipFill>
          <a:blip r:embed="rId3"/>
          <a:stretch>
            <a:fillRect/>
          </a:stretch>
        </p:blipFill>
        <p:spPr>
          <a:xfrm>
            <a:off x="838200" y="1726255"/>
            <a:ext cx="5257800" cy="3405490"/>
          </a:xfrm>
          <a:prstGeom prst="rect">
            <a:avLst/>
          </a:prstGeom>
        </p:spPr>
      </p:pic>
      <p:sp>
        <p:nvSpPr>
          <p:cNvPr id="12" name="Espace réservé du pied de page 11">
            <a:extLst>
              <a:ext uri="{FF2B5EF4-FFF2-40B4-BE49-F238E27FC236}">
                <a16:creationId xmlns:a16="http://schemas.microsoft.com/office/drawing/2014/main" id="{180C5DAD-C96C-E14D-8F5B-676E77473550}"/>
              </a:ext>
            </a:extLst>
          </p:cNvPr>
          <p:cNvSpPr>
            <a:spLocks noGrp="1"/>
          </p:cNvSpPr>
          <p:nvPr>
            <p:ph type="ftr" sz="quarter" idx="11"/>
          </p:nvPr>
        </p:nvSpPr>
        <p:spPr/>
        <p:txBody>
          <a:bodyPr/>
          <a:lstStyle/>
          <a:p>
            <a:r>
              <a:rPr lang="fr-CA" dirty="0"/>
              <a:t>10</a:t>
            </a:r>
          </a:p>
        </p:txBody>
      </p:sp>
      <p:sp>
        <p:nvSpPr>
          <p:cNvPr id="14" name="ZoneTexte 13">
            <a:extLst>
              <a:ext uri="{FF2B5EF4-FFF2-40B4-BE49-F238E27FC236}">
                <a16:creationId xmlns:a16="http://schemas.microsoft.com/office/drawing/2014/main" id="{1884DCFF-AA3A-154C-AE2C-F9B47711806C}"/>
              </a:ext>
            </a:extLst>
          </p:cNvPr>
          <p:cNvSpPr txBox="1"/>
          <p:nvPr/>
        </p:nvSpPr>
        <p:spPr>
          <a:xfrm>
            <a:off x="6185647" y="1726253"/>
            <a:ext cx="5168153" cy="1477328"/>
          </a:xfrm>
          <a:prstGeom prst="rect">
            <a:avLst/>
          </a:prstGeom>
          <a:noFill/>
        </p:spPr>
        <p:txBody>
          <a:bodyPr wrap="square" rtlCol="0">
            <a:spAutoFit/>
          </a:bodyPr>
          <a:lstStyle/>
          <a:p>
            <a:pPr marL="285750" indent="-285750">
              <a:buFont typeface="Arial" panose="020B0604020202020204" pitchFamily="34" charset="0"/>
              <a:buChar char="•"/>
            </a:pPr>
            <a:r>
              <a:rPr lang="fr-FR" dirty="0"/>
              <a:t>Lors des audiences, les représentants d’</a:t>
            </a:r>
            <a:r>
              <a:rPr lang="fr-FR" dirty="0" err="1"/>
              <a:t>Énergir</a:t>
            </a:r>
            <a:r>
              <a:rPr lang="fr-FR" dirty="0"/>
              <a:t> ont mentionné vouloir procéder à une  refonte du mode de détermination tarifaire en 2023.</a:t>
            </a:r>
          </a:p>
          <a:p>
            <a:pPr marL="285750" indent="-285750">
              <a:buFont typeface="Arial" panose="020B0604020202020204" pitchFamily="34" charset="0"/>
              <a:buChar char="•"/>
            </a:pPr>
            <a:r>
              <a:rPr lang="fr-FR" dirty="0"/>
              <a:t>Ils ont mentionné vouloir viser des hausses tarifaires similaires au taux l’inflation.</a:t>
            </a:r>
          </a:p>
        </p:txBody>
      </p:sp>
      <p:sp>
        <p:nvSpPr>
          <p:cNvPr id="15" name="ZoneTexte 14">
            <a:extLst>
              <a:ext uri="{FF2B5EF4-FFF2-40B4-BE49-F238E27FC236}">
                <a16:creationId xmlns:a16="http://schemas.microsoft.com/office/drawing/2014/main" id="{E72A2748-10E1-C44E-954F-A9EBC7588155}"/>
              </a:ext>
            </a:extLst>
          </p:cNvPr>
          <p:cNvSpPr txBox="1"/>
          <p:nvPr/>
        </p:nvSpPr>
        <p:spPr>
          <a:xfrm>
            <a:off x="648150" y="5167312"/>
            <a:ext cx="5257800" cy="1600438"/>
          </a:xfrm>
          <a:prstGeom prst="rect">
            <a:avLst/>
          </a:prstGeom>
          <a:noFill/>
        </p:spPr>
        <p:txBody>
          <a:bodyPr wrap="square" rtlCol="0">
            <a:spAutoFit/>
          </a:bodyPr>
          <a:lstStyle/>
          <a:p>
            <a:pPr marL="285750" indent="-285750">
              <a:buFont typeface="Arial" panose="020B0604020202020204" pitchFamily="34" charset="0"/>
              <a:buChar char="•"/>
            </a:pPr>
            <a:r>
              <a:rPr lang="fr-FR" sz="1400" dirty="0"/>
              <a:t>L’évolution passée des tarifs approuvés par la Régie, pour la période 2014-2020) ne révèle aucune corrélation avec l’évolution de l’IPC du Québec (indice utilisé par Hydro-Québec pour fixer ses tarifs). </a:t>
            </a:r>
          </a:p>
          <a:p>
            <a:pPr marL="285750" indent="-285750">
              <a:buFont typeface="Arial" panose="020B0604020202020204" pitchFamily="34" charset="0"/>
              <a:buChar char="•"/>
            </a:pPr>
            <a:r>
              <a:rPr lang="fr-FR" sz="1400" dirty="0"/>
              <a:t>OC est d’avis que la fixation des tarifs de distribution d’</a:t>
            </a:r>
            <a:r>
              <a:rPr lang="fr-FR" sz="1400" dirty="0" err="1"/>
              <a:t>Énergir</a:t>
            </a:r>
            <a:r>
              <a:rPr lang="fr-FR" sz="1400" dirty="0"/>
              <a:t> ne devrait pas être liée à l’évolution de l’inflation, mais bien liée aux coûts de service spécifique à </a:t>
            </a:r>
            <a:r>
              <a:rPr lang="fr-FR" sz="1400" dirty="0" err="1"/>
              <a:t>Énergir</a:t>
            </a:r>
            <a:r>
              <a:rPr lang="fr-FR" sz="1400" dirty="0"/>
              <a:t>. </a:t>
            </a:r>
          </a:p>
        </p:txBody>
      </p:sp>
    </p:spTree>
    <p:extLst>
      <p:ext uri="{BB962C8B-B14F-4D97-AF65-F5344CB8AC3E}">
        <p14:creationId xmlns:p14="http://schemas.microsoft.com/office/powerpoint/2010/main" val="1859095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80D156-B19B-43F4-8195-98F8FBA9A97C}"/>
              </a:ext>
            </a:extLst>
          </p:cNvPr>
          <p:cNvSpPr>
            <a:spLocks noGrp="1"/>
          </p:cNvSpPr>
          <p:nvPr>
            <p:ph type="title"/>
          </p:nvPr>
        </p:nvSpPr>
        <p:spPr/>
        <p:txBody>
          <a:bodyPr>
            <a:normAutofit/>
          </a:bodyPr>
          <a:lstStyle/>
          <a:p>
            <a:r>
              <a:rPr lang="fr-CA" dirty="0"/>
              <a:t>Mesures de soutien à la clientèle pour faire face à la hausse tarifaire</a:t>
            </a:r>
          </a:p>
        </p:txBody>
      </p:sp>
      <p:sp>
        <p:nvSpPr>
          <p:cNvPr id="3" name="Espace réservé du contenu 2">
            <a:extLst>
              <a:ext uri="{FF2B5EF4-FFF2-40B4-BE49-F238E27FC236}">
                <a16:creationId xmlns:a16="http://schemas.microsoft.com/office/drawing/2014/main" id="{1A6BC98F-B850-4564-B9AB-1BA26C877C9A}"/>
              </a:ext>
            </a:extLst>
          </p:cNvPr>
          <p:cNvSpPr>
            <a:spLocks noGrp="1"/>
          </p:cNvSpPr>
          <p:nvPr>
            <p:ph idx="1"/>
          </p:nvPr>
        </p:nvSpPr>
        <p:spPr/>
        <p:txBody>
          <a:bodyPr>
            <a:normAutofit fontScale="92500" lnSpcReduction="10000"/>
          </a:bodyPr>
          <a:lstStyle/>
          <a:p>
            <a:r>
              <a:rPr lang="fr-CA" dirty="0"/>
              <a:t>Un contexte hors du commun</a:t>
            </a:r>
            <a:br>
              <a:rPr lang="fr-CA" dirty="0"/>
            </a:br>
            <a:endParaRPr lang="fr-CA" dirty="0"/>
          </a:p>
          <a:p>
            <a:r>
              <a:rPr lang="fr-CA" dirty="0"/>
              <a:t>La hausse aura un impact important sur le budget des ménages à faibles revenus et à revenus modestes.</a:t>
            </a:r>
            <a:br>
              <a:rPr lang="fr-CA" dirty="0"/>
            </a:br>
            <a:endParaRPr lang="fr-CA" dirty="0"/>
          </a:p>
          <a:p>
            <a:r>
              <a:rPr lang="fr-CA" dirty="0" err="1"/>
              <a:t>Énergir</a:t>
            </a:r>
            <a:r>
              <a:rPr lang="fr-CA" dirty="0"/>
              <a:t> devrait faire preuve de souplesse envers les clients qui éprouveront des difficultés de paiement (i.e. souplesse dans les ententes de paiement)</a:t>
            </a:r>
            <a:br>
              <a:rPr lang="fr-CA" dirty="0"/>
            </a:br>
            <a:endParaRPr lang="fr-CA" dirty="0"/>
          </a:p>
          <a:p>
            <a:r>
              <a:rPr lang="fr-CA" dirty="0"/>
              <a:t>Élargir l'admissibilité des programmes conçus pour les MFR afin de les rendre disponibles aux ménages à revenus modestes (CASS, efficacité énergétique)</a:t>
            </a:r>
            <a:br>
              <a:rPr lang="fr-CA" dirty="0"/>
            </a:br>
            <a:endParaRPr lang="fr-CA" dirty="0"/>
          </a:p>
          <a:p>
            <a:pPr marL="0" indent="0">
              <a:buNone/>
            </a:pPr>
            <a:endParaRPr lang="fr-CA" dirty="0"/>
          </a:p>
        </p:txBody>
      </p:sp>
      <p:sp>
        <p:nvSpPr>
          <p:cNvPr id="4" name="Espace réservé du pied de page 3">
            <a:extLst>
              <a:ext uri="{FF2B5EF4-FFF2-40B4-BE49-F238E27FC236}">
                <a16:creationId xmlns:a16="http://schemas.microsoft.com/office/drawing/2014/main" id="{C14414AC-7594-6349-BF65-82F27128F7D9}"/>
              </a:ext>
            </a:extLst>
          </p:cNvPr>
          <p:cNvSpPr>
            <a:spLocks noGrp="1"/>
          </p:cNvSpPr>
          <p:nvPr>
            <p:ph type="ftr" sz="quarter" idx="11"/>
          </p:nvPr>
        </p:nvSpPr>
        <p:spPr/>
        <p:txBody>
          <a:bodyPr/>
          <a:lstStyle/>
          <a:p>
            <a:r>
              <a:rPr lang="fr-CA" dirty="0"/>
              <a:t>11</a:t>
            </a:r>
          </a:p>
        </p:txBody>
      </p:sp>
    </p:spTree>
    <p:extLst>
      <p:ext uri="{BB962C8B-B14F-4D97-AF65-F5344CB8AC3E}">
        <p14:creationId xmlns:p14="http://schemas.microsoft.com/office/powerpoint/2010/main" val="1927693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DE712-7BE1-4824-AA0B-8405254BCDF3}"/>
              </a:ext>
            </a:extLst>
          </p:cNvPr>
          <p:cNvSpPr>
            <a:spLocks noGrp="1"/>
          </p:cNvSpPr>
          <p:nvPr>
            <p:ph type="title"/>
          </p:nvPr>
        </p:nvSpPr>
        <p:spPr/>
        <p:txBody>
          <a:bodyPr/>
          <a:lstStyle/>
          <a:p>
            <a:r>
              <a:rPr lang="fr-CA" dirty="0"/>
              <a:t>Autres enjeux traités dans notre preuve:</a:t>
            </a:r>
          </a:p>
        </p:txBody>
      </p:sp>
      <p:sp>
        <p:nvSpPr>
          <p:cNvPr id="3" name="Espace réservé du contenu 2">
            <a:extLst>
              <a:ext uri="{FF2B5EF4-FFF2-40B4-BE49-F238E27FC236}">
                <a16:creationId xmlns:a16="http://schemas.microsoft.com/office/drawing/2014/main" id="{71BED33B-1439-49FF-8F00-0FA047B26CB7}"/>
              </a:ext>
            </a:extLst>
          </p:cNvPr>
          <p:cNvSpPr>
            <a:spLocks noGrp="1"/>
          </p:cNvSpPr>
          <p:nvPr>
            <p:ph idx="1"/>
          </p:nvPr>
        </p:nvSpPr>
        <p:spPr/>
        <p:txBody>
          <a:bodyPr/>
          <a:lstStyle/>
          <a:p>
            <a:pPr marL="457200" lvl="1" indent="0">
              <a:buNone/>
            </a:pPr>
            <a:r>
              <a:rPr lang="fr-CA" sz="3000" u="sng" dirty="0"/>
              <a:t>Processus de consultation réglementaire</a:t>
            </a:r>
          </a:p>
          <a:p>
            <a:pPr lvl="1"/>
            <a:r>
              <a:rPr lang="fr-CA" sz="3000" dirty="0"/>
              <a:t>OC apprécie les échanges qu’offre ce processus.</a:t>
            </a:r>
          </a:p>
          <a:p>
            <a:pPr lvl="1"/>
            <a:r>
              <a:rPr lang="fr-CA" sz="3000" dirty="0"/>
              <a:t>OC recommande de reconduire de manière permanente le processus de consultation réglementaire.</a:t>
            </a:r>
          </a:p>
          <a:p>
            <a:pPr marL="457200" lvl="1" indent="0">
              <a:buNone/>
            </a:pPr>
            <a:r>
              <a:rPr lang="fr-CA" sz="3000" u="sng" dirty="0"/>
              <a:t>Contrats types</a:t>
            </a:r>
          </a:p>
          <a:p>
            <a:pPr lvl="1"/>
            <a:r>
              <a:rPr lang="fr-CA" sz="3000" dirty="0"/>
              <a:t>OC recommande d’approuver au préalable les contrats types entre sociétés apparentées par la Régie</a:t>
            </a:r>
          </a:p>
          <a:p>
            <a:pPr marL="0" indent="0">
              <a:buNone/>
            </a:pPr>
            <a:endParaRPr lang="fr-CA" dirty="0"/>
          </a:p>
        </p:txBody>
      </p:sp>
      <p:sp>
        <p:nvSpPr>
          <p:cNvPr id="4" name="Espace réservé du pied de page 3">
            <a:extLst>
              <a:ext uri="{FF2B5EF4-FFF2-40B4-BE49-F238E27FC236}">
                <a16:creationId xmlns:a16="http://schemas.microsoft.com/office/drawing/2014/main" id="{C2ADE223-083E-2E44-B451-3EC07A1AF01C}"/>
              </a:ext>
            </a:extLst>
          </p:cNvPr>
          <p:cNvSpPr>
            <a:spLocks noGrp="1"/>
          </p:cNvSpPr>
          <p:nvPr>
            <p:ph type="ftr" sz="quarter" idx="11"/>
          </p:nvPr>
        </p:nvSpPr>
        <p:spPr/>
        <p:txBody>
          <a:bodyPr/>
          <a:lstStyle/>
          <a:p>
            <a:r>
              <a:rPr lang="fr-CA" dirty="0"/>
              <a:t>12</a:t>
            </a:r>
          </a:p>
        </p:txBody>
      </p:sp>
    </p:spTree>
    <p:extLst>
      <p:ext uri="{BB962C8B-B14F-4D97-AF65-F5344CB8AC3E}">
        <p14:creationId xmlns:p14="http://schemas.microsoft.com/office/powerpoint/2010/main" val="380119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7AECE6-EEE0-40ED-A644-672A8AC7D48B}"/>
              </a:ext>
            </a:extLst>
          </p:cNvPr>
          <p:cNvSpPr>
            <a:spLocks noGrp="1"/>
          </p:cNvSpPr>
          <p:nvPr>
            <p:ph type="title"/>
          </p:nvPr>
        </p:nvSpPr>
        <p:spPr/>
        <p:txBody>
          <a:bodyPr/>
          <a:lstStyle/>
          <a:p>
            <a:r>
              <a:rPr lang="fr-CA" dirty="0"/>
              <a:t>Plan de la présentation</a:t>
            </a:r>
          </a:p>
        </p:txBody>
      </p:sp>
      <p:sp>
        <p:nvSpPr>
          <p:cNvPr id="3" name="Espace réservé du contenu 2">
            <a:extLst>
              <a:ext uri="{FF2B5EF4-FFF2-40B4-BE49-F238E27FC236}">
                <a16:creationId xmlns:a16="http://schemas.microsoft.com/office/drawing/2014/main" id="{3A07D3FF-5C71-47AA-B93A-EFD52E9D5E96}"/>
              </a:ext>
            </a:extLst>
          </p:cNvPr>
          <p:cNvSpPr>
            <a:spLocks noGrp="1"/>
          </p:cNvSpPr>
          <p:nvPr>
            <p:ph idx="1"/>
          </p:nvPr>
        </p:nvSpPr>
        <p:spPr/>
        <p:txBody>
          <a:bodyPr>
            <a:normAutofit/>
          </a:bodyPr>
          <a:lstStyle/>
          <a:p>
            <a:r>
              <a:rPr lang="fr-CA" sz="3000" dirty="0"/>
              <a:t>Introduction</a:t>
            </a:r>
          </a:p>
          <a:p>
            <a:r>
              <a:rPr lang="fr-CA" sz="3000" dirty="0"/>
              <a:t>Plan d’approvisionnement</a:t>
            </a:r>
          </a:p>
          <a:p>
            <a:r>
              <a:rPr lang="fr-CA" sz="3000" dirty="0"/>
              <a:t>Stratégie tarifaire</a:t>
            </a:r>
          </a:p>
          <a:p>
            <a:r>
              <a:rPr lang="fr-CA" sz="3000" dirty="0"/>
              <a:t>Mesures de soutien à la clientèle pour faire face à la hausse tarifaire</a:t>
            </a:r>
          </a:p>
          <a:p>
            <a:r>
              <a:rPr lang="fr-CA" sz="3000" dirty="0"/>
              <a:t>Autres enjeux traités dans notre preuve:</a:t>
            </a:r>
          </a:p>
          <a:p>
            <a:pPr lvl="1"/>
            <a:r>
              <a:rPr lang="fr-CA" sz="3000" dirty="0"/>
              <a:t>Processus de consultation réglementaire</a:t>
            </a:r>
          </a:p>
          <a:p>
            <a:pPr lvl="1"/>
            <a:r>
              <a:rPr lang="fr-CA" sz="3000" dirty="0"/>
              <a:t>Contrats types</a:t>
            </a:r>
          </a:p>
        </p:txBody>
      </p:sp>
      <p:sp>
        <p:nvSpPr>
          <p:cNvPr id="4" name="Espace réservé du pied de page 3">
            <a:extLst>
              <a:ext uri="{FF2B5EF4-FFF2-40B4-BE49-F238E27FC236}">
                <a16:creationId xmlns:a16="http://schemas.microsoft.com/office/drawing/2014/main" id="{01A6B2FC-FF04-F74E-A62E-81909DBD7733}"/>
              </a:ext>
            </a:extLst>
          </p:cNvPr>
          <p:cNvSpPr>
            <a:spLocks noGrp="1"/>
          </p:cNvSpPr>
          <p:nvPr>
            <p:ph type="ftr" sz="quarter" idx="11"/>
          </p:nvPr>
        </p:nvSpPr>
        <p:spPr/>
        <p:txBody>
          <a:bodyPr/>
          <a:lstStyle/>
          <a:p>
            <a:r>
              <a:rPr lang="fr-CA" dirty="0"/>
              <a:t>2</a:t>
            </a:r>
          </a:p>
        </p:txBody>
      </p:sp>
    </p:spTree>
    <p:extLst>
      <p:ext uri="{BB962C8B-B14F-4D97-AF65-F5344CB8AC3E}">
        <p14:creationId xmlns:p14="http://schemas.microsoft.com/office/powerpoint/2010/main" val="406402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B3F7B-A724-40B5-91AE-8DD3CC9EF5A4}"/>
              </a:ext>
            </a:extLst>
          </p:cNvPr>
          <p:cNvSpPr>
            <a:spLocks noGrp="1"/>
          </p:cNvSpPr>
          <p:nvPr>
            <p:ph type="title"/>
          </p:nvPr>
        </p:nvSpPr>
        <p:spPr/>
        <p:txBody>
          <a:bodyPr>
            <a:normAutofit/>
          </a:bodyPr>
          <a:lstStyle/>
          <a:p>
            <a:r>
              <a:rPr lang="fr-CA" dirty="0"/>
              <a:t>Remarques introductives</a:t>
            </a:r>
          </a:p>
        </p:txBody>
      </p:sp>
      <p:sp>
        <p:nvSpPr>
          <p:cNvPr id="5" name="Espace réservé du contenu 4">
            <a:extLst>
              <a:ext uri="{FF2B5EF4-FFF2-40B4-BE49-F238E27FC236}">
                <a16:creationId xmlns:a16="http://schemas.microsoft.com/office/drawing/2014/main" id="{D53504EE-1BD2-BE42-9B98-CDA3C3C43120}"/>
              </a:ext>
            </a:extLst>
          </p:cNvPr>
          <p:cNvSpPr>
            <a:spLocks noGrp="1"/>
          </p:cNvSpPr>
          <p:nvPr>
            <p:ph idx="1"/>
          </p:nvPr>
        </p:nvSpPr>
        <p:spPr/>
        <p:txBody>
          <a:bodyPr/>
          <a:lstStyle/>
          <a:p>
            <a:r>
              <a:rPr lang="fr-FR" dirty="0"/>
              <a:t>Option consommateur (OC) est un organisme voué a la protection et à la représentation des consommateurs notamment les clients résidentiels d’</a:t>
            </a:r>
            <a:r>
              <a:rPr lang="fr-FR" dirty="0" err="1"/>
              <a:t>Énergir</a:t>
            </a:r>
            <a:endParaRPr lang="fr-FR" dirty="0"/>
          </a:p>
          <a:p>
            <a:pPr lvl="0"/>
            <a:r>
              <a:rPr lang="fr-FR" dirty="0"/>
              <a:t>OC se préoccupent du respect des grands principes tarifaires, dont:</a:t>
            </a:r>
          </a:p>
          <a:p>
            <a:pPr lvl="1"/>
            <a:r>
              <a:rPr lang="fr-FR" dirty="0"/>
              <a:t>Tarification aux coûts de service</a:t>
            </a:r>
          </a:p>
          <a:p>
            <a:pPr lvl="1"/>
            <a:r>
              <a:rPr lang="fr-FR" dirty="0"/>
              <a:t>Causalité des coûts</a:t>
            </a:r>
          </a:p>
          <a:p>
            <a:pPr lvl="1"/>
            <a:r>
              <a:rPr lang="fr-FR" dirty="0"/>
              <a:t>Équité intergénérationnelle</a:t>
            </a:r>
          </a:p>
          <a:p>
            <a:pPr lvl="1"/>
            <a:r>
              <a:rPr lang="fr-FR" dirty="0"/>
              <a:t>Transparence </a:t>
            </a:r>
            <a:endParaRPr lang="en-US" dirty="0"/>
          </a:p>
          <a:p>
            <a:r>
              <a:rPr lang="en-US" dirty="0"/>
              <a:t>Le respect de </a:t>
            </a:r>
            <a:r>
              <a:rPr lang="en-US" dirty="0" err="1"/>
              <a:t>ces</a:t>
            </a:r>
            <a:r>
              <a:rPr lang="en-US" dirty="0"/>
              <a:t> </a:t>
            </a:r>
            <a:r>
              <a:rPr lang="en-US" dirty="0" err="1"/>
              <a:t>principes</a:t>
            </a:r>
            <a:r>
              <a:rPr lang="en-US" dirty="0"/>
              <a:t> guide OC dans son intervention au </a:t>
            </a:r>
            <a:r>
              <a:rPr lang="en-US" dirty="0" err="1"/>
              <a:t>présent</a:t>
            </a:r>
            <a:r>
              <a:rPr lang="en-US" dirty="0"/>
              <a:t> dossier</a:t>
            </a:r>
          </a:p>
          <a:p>
            <a:endParaRPr lang="fr-FR" dirty="0"/>
          </a:p>
        </p:txBody>
      </p:sp>
      <p:sp>
        <p:nvSpPr>
          <p:cNvPr id="6" name="Espace réservé du pied de page 5">
            <a:extLst>
              <a:ext uri="{FF2B5EF4-FFF2-40B4-BE49-F238E27FC236}">
                <a16:creationId xmlns:a16="http://schemas.microsoft.com/office/drawing/2014/main" id="{468AAB5A-D3A2-904E-89E1-A26F45440D8F}"/>
              </a:ext>
            </a:extLst>
          </p:cNvPr>
          <p:cNvSpPr>
            <a:spLocks noGrp="1"/>
          </p:cNvSpPr>
          <p:nvPr>
            <p:ph type="ftr" sz="quarter" idx="11"/>
          </p:nvPr>
        </p:nvSpPr>
        <p:spPr/>
        <p:txBody>
          <a:bodyPr/>
          <a:lstStyle/>
          <a:p>
            <a:r>
              <a:rPr lang="fr-CA" dirty="0"/>
              <a:t>3</a:t>
            </a:r>
          </a:p>
        </p:txBody>
      </p:sp>
    </p:spTree>
    <p:extLst>
      <p:ext uri="{BB962C8B-B14F-4D97-AF65-F5344CB8AC3E}">
        <p14:creationId xmlns:p14="http://schemas.microsoft.com/office/powerpoint/2010/main" val="3489909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B3F7B-A724-40B5-91AE-8DD3CC9EF5A4}"/>
              </a:ext>
            </a:extLst>
          </p:cNvPr>
          <p:cNvSpPr>
            <a:spLocks noGrp="1"/>
          </p:cNvSpPr>
          <p:nvPr>
            <p:ph type="title"/>
          </p:nvPr>
        </p:nvSpPr>
        <p:spPr/>
        <p:txBody>
          <a:bodyPr>
            <a:normAutofit/>
          </a:bodyPr>
          <a:lstStyle/>
          <a:p>
            <a:r>
              <a:rPr lang="fr-CA" dirty="0"/>
              <a:t>Plan d’approvisionnement</a:t>
            </a:r>
            <a:br>
              <a:rPr lang="fr-CA" dirty="0"/>
            </a:br>
            <a:r>
              <a:rPr lang="fr-CA" sz="3800" dirty="0"/>
              <a:t>prévision de la demande</a:t>
            </a:r>
          </a:p>
        </p:txBody>
      </p:sp>
      <p:sp>
        <p:nvSpPr>
          <p:cNvPr id="8" name="Espace réservé du pied de page 7">
            <a:extLst>
              <a:ext uri="{FF2B5EF4-FFF2-40B4-BE49-F238E27FC236}">
                <a16:creationId xmlns:a16="http://schemas.microsoft.com/office/drawing/2014/main" id="{D91F7CDB-2850-C04C-A06F-7B0604208970}"/>
              </a:ext>
            </a:extLst>
          </p:cNvPr>
          <p:cNvSpPr>
            <a:spLocks noGrp="1"/>
          </p:cNvSpPr>
          <p:nvPr>
            <p:ph type="ftr" sz="quarter" idx="11"/>
          </p:nvPr>
        </p:nvSpPr>
        <p:spPr/>
        <p:txBody>
          <a:bodyPr/>
          <a:lstStyle/>
          <a:p>
            <a:r>
              <a:rPr lang="fr-CA" dirty="0"/>
              <a:t>4</a:t>
            </a:r>
          </a:p>
        </p:txBody>
      </p:sp>
      <p:sp>
        <p:nvSpPr>
          <p:cNvPr id="11" name="ZoneTexte 10">
            <a:extLst>
              <a:ext uri="{FF2B5EF4-FFF2-40B4-BE49-F238E27FC236}">
                <a16:creationId xmlns:a16="http://schemas.microsoft.com/office/drawing/2014/main" id="{65FA4A5E-136C-8642-AC0F-2B3785377E9E}"/>
              </a:ext>
            </a:extLst>
          </p:cNvPr>
          <p:cNvSpPr txBox="1"/>
          <p:nvPr/>
        </p:nvSpPr>
        <p:spPr>
          <a:xfrm>
            <a:off x="7239000" y="1893345"/>
            <a:ext cx="4114800" cy="4493538"/>
          </a:xfrm>
          <a:prstGeom prst="rect">
            <a:avLst/>
          </a:prstGeom>
          <a:noFill/>
        </p:spPr>
        <p:txBody>
          <a:bodyPr wrap="square" rtlCol="0">
            <a:spAutoFit/>
          </a:bodyPr>
          <a:lstStyle/>
          <a:p>
            <a:pPr marL="285750" indent="-285750">
              <a:buFont typeface="Arial" panose="020B0604020202020204" pitchFamily="34" charset="0"/>
              <a:buChar char="•"/>
            </a:pPr>
            <a:r>
              <a:rPr lang="fr-FR" sz="1700" dirty="0"/>
              <a:t>OC note que les ventes réelles au 30 septembre 2020 ont été inférieures de 340 10</a:t>
            </a:r>
            <a:r>
              <a:rPr lang="fr-FR" sz="1700" baseline="30000" dirty="0"/>
              <a:t>6</a:t>
            </a:r>
            <a:r>
              <a:rPr lang="fr-FR" sz="1700" dirty="0"/>
              <a:t> M</a:t>
            </a:r>
            <a:r>
              <a:rPr lang="fr-FR" sz="1700" baseline="30000" dirty="0"/>
              <a:t>3 </a:t>
            </a:r>
            <a:r>
              <a:rPr lang="fr-FR" sz="1700" dirty="0"/>
              <a:t>au scénario de base proposé lors du dernier dossier tarifaire. </a:t>
            </a:r>
          </a:p>
          <a:p>
            <a:pPr marL="285750" indent="-285750">
              <a:buFont typeface="Arial" panose="020B0604020202020204" pitchFamily="34" charset="0"/>
              <a:buChar char="•"/>
            </a:pPr>
            <a:r>
              <a:rPr lang="fr-FR" sz="1700" dirty="0"/>
              <a:t>Sans toutefois fournir de chiffre précis, </a:t>
            </a:r>
            <a:r>
              <a:rPr lang="fr-FR" sz="1700" dirty="0" err="1"/>
              <a:t>Énergir</a:t>
            </a:r>
            <a:r>
              <a:rPr lang="fr-FR" sz="1700" dirty="0"/>
              <a:t> estime que la prévision du volume de vente au 30 septembre 2021 est en ligne avec le scénario défavorable exigée par la Régie. </a:t>
            </a:r>
          </a:p>
          <a:p>
            <a:pPr marL="285750" indent="-285750">
              <a:buFont typeface="Arial" panose="020B0604020202020204" pitchFamily="34" charset="0"/>
              <a:buChar char="•"/>
            </a:pPr>
            <a:r>
              <a:rPr lang="fr-FR" sz="1700" dirty="0"/>
              <a:t>Avec une croissance économique réelle moins vigoureuse que prévue et une recrudescence de la pandémie, nous sommes d’avis que le scénario de base prévue pourrait s’avérer trop optimiste.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baseline="30000" dirty="0"/>
          </a:p>
          <a:p>
            <a:pPr marL="285750" indent="-285750">
              <a:buFont typeface="Arial" panose="020B0604020202020204" pitchFamily="34" charset="0"/>
              <a:buChar char="•"/>
            </a:pPr>
            <a:endParaRPr lang="fr-FR" dirty="0"/>
          </a:p>
        </p:txBody>
      </p:sp>
      <p:sp>
        <p:nvSpPr>
          <p:cNvPr id="9" name="Espace réservé du contenu 8">
            <a:extLst>
              <a:ext uri="{FF2B5EF4-FFF2-40B4-BE49-F238E27FC236}">
                <a16:creationId xmlns:a16="http://schemas.microsoft.com/office/drawing/2014/main" id="{9DA86D17-1814-0B4E-9800-913F227B3822}"/>
              </a:ext>
            </a:extLst>
          </p:cNvPr>
          <p:cNvSpPr>
            <a:spLocks noGrp="1"/>
          </p:cNvSpPr>
          <p:nvPr>
            <p:ph idx="1"/>
          </p:nvPr>
        </p:nvSpPr>
        <p:spPr>
          <a:xfrm>
            <a:off x="838200" y="1825625"/>
            <a:ext cx="6400800" cy="4121270"/>
          </a:xfrm>
        </p:spPr>
        <p:txBody>
          <a:bodyPr/>
          <a:lstStyle/>
          <a:p>
            <a:endParaRPr lang="fr-FR" dirty="0"/>
          </a:p>
        </p:txBody>
      </p:sp>
      <p:pic>
        <p:nvPicPr>
          <p:cNvPr id="10" name="Image 9">
            <a:extLst>
              <a:ext uri="{FF2B5EF4-FFF2-40B4-BE49-F238E27FC236}">
                <a16:creationId xmlns:a16="http://schemas.microsoft.com/office/drawing/2014/main" id="{49203075-D4C1-BC45-9831-54DEAFB59D8C}"/>
              </a:ext>
            </a:extLst>
          </p:cNvPr>
          <p:cNvPicPr>
            <a:picLocks noChangeAspect="1"/>
          </p:cNvPicPr>
          <p:nvPr/>
        </p:nvPicPr>
        <p:blipFill>
          <a:blip r:embed="rId2"/>
          <a:stretch>
            <a:fillRect/>
          </a:stretch>
        </p:blipFill>
        <p:spPr>
          <a:xfrm>
            <a:off x="838200" y="1825625"/>
            <a:ext cx="6400800" cy="4121270"/>
          </a:xfrm>
          <a:prstGeom prst="rect">
            <a:avLst/>
          </a:prstGeom>
        </p:spPr>
      </p:pic>
    </p:spTree>
    <p:extLst>
      <p:ext uri="{BB962C8B-B14F-4D97-AF65-F5344CB8AC3E}">
        <p14:creationId xmlns:p14="http://schemas.microsoft.com/office/powerpoint/2010/main" val="158688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B3F7B-A724-40B5-91AE-8DD3CC9EF5A4}"/>
              </a:ext>
            </a:extLst>
          </p:cNvPr>
          <p:cNvSpPr>
            <a:spLocks noGrp="1"/>
          </p:cNvSpPr>
          <p:nvPr>
            <p:ph type="title"/>
          </p:nvPr>
        </p:nvSpPr>
        <p:spPr/>
        <p:txBody>
          <a:bodyPr>
            <a:normAutofit/>
          </a:bodyPr>
          <a:lstStyle/>
          <a:p>
            <a:r>
              <a:rPr lang="fr-CA" dirty="0"/>
              <a:t>Plan d’approvisionnement</a:t>
            </a:r>
            <a:br>
              <a:rPr lang="fr-CA" dirty="0"/>
            </a:br>
            <a:r>
              <a:rPr lang="fr-CA" sz="3800" dirty="0"/>
              <a:t>Prévision de la demande</a:t>
            </a:r>
          </a:p>
        </p:txBody>
      </p:sp>
      <p:pic>
        <p:nvPicPr>
          <p:cNvPr id="6" name="Espace réservé du contenu 5">
            <a:extLst>
              <a:ext uri="{FF2B5EF4-FFF2-40B4-BE49-F238E27FC236}">
                <a16:creationId xmlns:a16="http://schemas.microsoft.com/office/drawing/2014/main" id="{8DD4F687-D0E5-2341-B927-856E7A064709}"/>
              </a:ext>
            </a:extLst>
          </p:cNvPr>
          <p:cNvPicPr>
            <a:picLocks noGrp="1" noChangeAspect="1"/>
          </p:cNvPicPr>
          <p:nvPr>
            <p:ph idx="1"/>
          </p:nvPr>
        </p:nvPicPr>
        <p:blipFill>
          <a:blip r:embed="rId2"/>
          <a:stretch>
            <a:fillRect/>
          </a:stretch>
        </p:blipFill>
        <p:spPr>
          <a:xfrm>
            <a:off x="914559" y="1890171"/>
            <a:ext cx="4984058" cy="4351338"/>
          </a:xfrm>
          <a:prstGeom prst="rect">
            <a:avLst/>
          </a:prstGeom>
        </p:spPr>
      </p:pic>
      <p:sp>
        <p:nvSpPr>
          <p:cNvPr id="7" name="Espace réservé du pied de page 6">
            <a:extLst>
              <a:ext uri="{FF2B5EF4-FFF2-40B4-BE49-F238E27FC236}">
                <a16:creationId xmlns:a16="http://schemas.microsoft.com/office/drawing/2014/main" id="{2BA37BE8-B8E7-3D4C-976A-4A4B655D124B}"/>
              </a:ext>
            </a:extLst>
          </p:cNvPr>
          <p:cNvSpPr>
            <a:spLocks noGrp="1"/>
          </p:cNvSpPr>
          <p:nvPr>
            <p:ph type="ftr" sz="quarter" idx="11"/>
          </p:nvPr>
        </p:nvSpPr>
        <p:spPr/>
        <p:txBody>
          <a:bodyPr/>
          <a:lstStyle/>
          <a:p>
            <a:r>
              <a:rPr lang="fr-CA" dirty="0"/>
              <a:t>5</a:t>
            </a:r>
          </a:p>
        </p:txBody>
      </p:sp>
      <p:sp>
        <p:nvSpPr>
          <p:cNvPr id="8" name="ZoneTexte 7">
            <a:extLst>
              <a:ext uri="{FF2B5EF4-FFF2-40B4-BE49-F238E27FC236}">
                <a16:creationId xmlns:a16="http://schemas.microsoft.com/office/drawing/2014/main" id="{EF3542DA-1B69-824A-8717-0F113677D2A9}"/>
              </a:ext>
            </a:extLst>
          </p:cNvPr>
          <p:cNvSpPr txBox="1"/>
          <p:nvPr/>
        </p:nvSpPr>
        <p:spPr>
          <a:xfrm>
            <a:off x="6217921" y="1890171"/>
            <a:ext cx="4770119" cy="4801314"/>
          </a:xfrm>
          <a:prstGeom prst="rect">
            <a:avLst/>
          </a:prstGeom>
          <a:noFill/>
        </p:spPr>
        <p:txBody>
          <a:bodyPr wrap="square" rtlCol="0">
            <a:spAutoFit/>
          </a:bodyPr>
          <a:lstStyle/>
          <a:p>
            <a:pPr marL="285750" indent="-285750">
              <a:buFont typeface="Arial" panose="020B0604020202020204" pitchFamily="34" charset="0"/>
              <a:buChar char="•"/>
            </a:pPr>
            <a:r>
              <a:rPr lang="fr-FR" dirty="0"/>
              <a:t>Hausse significative du prix du pétrole et du gaz naturel</a:t>
            </a:r>
          </a:p>
          <a:p>
            <a:pPr marL="285750" indent="-285750">
              <a:buFont typeface="Arial" panose="020B0604020202020204" pitchFamily="34" charset="0"/>
              <a:buChar char="•"/>
            </a:pPr>
            <a:r>
              <a:rPr lang="fr-FR" dirty="0"/>
              <a:t>Hausse plus importante du prix du gaz que du prix du pétrole</a:t>
            </a:r>
          </a:p>
          <a:p>
            <a:pPr marL="285750" indent="-285750">
              <a:buFont typeface="Arial" panose="020B0604020202020204" pitchFamily="34" charset="0"/>
              <a:buChar char="•"/>
            </a:pPr>
            <a:r>
              <a:rPr lang="fr-FR" dirty="0"/>
              <a:t>Détérioration de la position concurrentielle du gaz naturel par rapport aux produits pétroliers</a:t>
            </a:r>
          </a:p>
          <a:p>
            <a:pPr marL="285750" indent="-285750">
              <a:buFont typeface="Arial" panose="020B0604020202020204" pitchFamily="34" charset="0"/>
              <a:buChar char="•"/>
            </a:pPr>
            <a:r>
              <a:rPr lang="fr-FR" dirty="0"/>
              <a:t>Toute chose étant égale par ailleurs, cela aura un effet probable à la baisse sur la demande de gaz naturel au Québec</a:t>
            </a:r>
          </a:p>
          <a:p>
            <a:pPr marL="285750" indent="-285750">
              <a:buFont typeface="Arial" panose="020B0604020202020204" pitchFamily="34" charset="0"/>
              <a:buChar char="•"/>
            </a:pPr>
            <a:r>
              <a:rPr lang="fr-FR" dirty="0"/>
              <a:t>Comme confirmé par un représentant d’</a:t>
            </a:r>
            <a:r>
              <a:rPr lang="fr-FR" dirty="0" err="1"/>
              <a:t>Énergir</a:t>
            </a:r>
            <a:r>
              <a:rPr lang="fr-FR" dirty="0"/>
              <a:t>, le prix du gaz naturel à Henry Hub est positivement corrélé avec le prix du gaz naturel sur les marchés canadiens (Dawn et </a:t>
            </a:r>
            <a:r>
              <a:rPr lang="fr-FR" dirty="0" err="1"/>
              <a:t>Empress</a:t>
            </a:r>
            <a:r>
              <a:rPr lang="fr-FR" dirty="0"/>
              <a:t>).</a:t>
            </a:r>
          </a:p>
          <a:p>
            <a:endParaRPr lang="fr-FR"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112295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B3F7B-A724-40B5-91AE-8DD3CC9EF5A4}"/>
              </a:ext>
            </a:extLst>
          </p:cNvPr>
          <p:cNvSpPr>
            <a:spLocks noGrp="1"/>
          </p:cNvSpPr>
          <p:nvPr>
            <p:ph type="title"/>
          </p:nvPr>
        </p:nvSpPr>
        <p:spPr/>
        <p:txBody>
          <a:bodyPr>
            <a:normAutofit/>
          </a:bodyPr>
          <a:lstStyle/>
          <a:p>
            <a:r>
              <a:rPr lang="fr-CA" dirty="0"/>
              <a:t>Plan d’approvisionnement</a:t>
            </a:r>
            <a:br>
              <a:rPr lang="fr-CA" dirty="0"/>
            </a:br>
            <a:r>
              <a:rPr lang="fr-CA" sz="3800" dirty="0"/>
              <a:t>prévision de la demande</a:t>
            </a:r>
          </a:p>
        </p:txBody>
      </p:sp>
      <p:pic>
        <p:nvPicPr>
          <p:cNvPr id="5" name="Espace réservé du contenu 4">
            <a:extLst>
              <a:ext uri="{FF2B5EF4-FFF2-40B4-BE49-F238E27FC236}">
                <a16:creationId xmlns:a16="http://schemas.microsoft.com/office/drawing/2014/main" id="{115CE35C-9F1E-0D48-9322-3E3157DEDB1A}"/>
              </a:ext>
            </a:extLst>
          </p:cNvPr>
          <p:cNvPicPr>
            <a:picLocks noGrp="1" noChangeAspect="1"/>
          </p:cNvPicPr>
          <p:nvPr>
            <p:ph idx="1"/>
          </p:nvPr>
        </p:nvPicPr>
        <p:blipFill>
          <a:blip r:embed="rId2"/>
          <a:stretch>
            <a:fillRect/>
          </a:stretch>
        </p:blipFill>
        <p:spPr>
          <a:xfrm>
            <a:off x="838200" y="2108499"/>
            <a:ext cx="6108440" cy="1527110"/>
          </a:xfrm>
          <a:prstGeom prst="rect">
            <a:avLst/>
          </a:prstGeom>
        </p:spPr>
      </p:pic>
      <p:sp>
        <p:nvSpPr>
          <p:cNvPr id="7" name="Espace réservé du pied de page 6">
            <a:extLst>
              <a:ext uri="{FF2B5EF4-FFF2-40B4-BE49-F238E27FC236}">
                <a16:creationId xmlns:a16="http://schemas.microsoft.com/office/drawing/2014/main" id="{D73598BC-3A4C-2848-B352-9CDE0E2CBFBA}"/>
              </a:ext>
            </a:extLst>
          </p:cNvPr>
          <p:cNvSpPr>
            <a:spLocks noGrp="1"/>
          </p:cNvSpPr>
          <p:nvPr>
            <p:ph type="ftr" sz="quarter" idx="11"/>
          </p:nvPr>
        </p:nvSpPr>
        <p:spPr/>
        <p:txBody>
          <a:bodyPr/>
          <a:lstStyle/>
          <a:p>
            <a:r>
              <a:rPr lang="fr-CA" dirty="0"/>
              <a:t>6</a:t>
            </a:r>
          </a:p>
        </p:txBody>
      </p:sp>
      <p:sp>
        <p:nvSpPr>
          <p:cNvPr id="8" name="ZoneTexte 7">
            <a:extLst>
              <a:ext uri="{FF2B5EF4-FFF2-40B4-BE49-F238E27FC236}">
                <a16:creationId xmlns:a16="http://schemas.microsoft.com/office/drawing/2014/main" id="{2C9FA033-F523-8743-8C36-BB63DEA600F6}"/>
              </a:ext>
            </a:extLst>
          </p:cNvPr>
          <p:cNvSpPr txBox="1"/>
          <p:nvPr/>
        </p:nvSpPr>
        <p:spPr>
          <a:xfrm>
            <a:off x="838200" y="3635609"/>
            <a:ext cx="10267278" cy="2954655"/>
          </a:xfrm>
          <a:prstGeom prst="rect">
            <a:avLst/>
          </a:prstGeom>
          <a:noFill/>
        </p:spPr>
        <p:txBody>
          <a:bodyPr wrap="square" rtlCol="0">
            <a:spAutoFit/>
          </a:bodyPr>
          <a:lstStyle/>
          <a:p>
            <a:pPr marL="285750" indent="-285750">
              <a:buFont typeface="Arial" panose="020B0604020202020204" pitchFamily="34" charset="0"/>
              <a:buChar char="•"/>
            </a:pPr>
            <a:r>
              <a:rPr lang="fr-FR" sz="2400" dirty="0"/>
              <a:t>En réponse à l’engagement # 4, </a:t>
            </a:r>
            <a:r>
              <a:rPr lang="fr-FR" sz="2400" dirty="0" err="1"/>
              <a:t>Énergir</a:t>
            </a:r>
            <a:r>
              <a:rPr lang="fr-FR" sz="2400" dirty="0"/>
              <a:t> confirme la hausse de la valeur des contrats à terme (Futures) pour les marchés canadiens où s’approvisionne </a:t>
            </a:r>
            <a:r>
              <a:rPr lang="fr-FR" sz="2400" dirty="0" err="1"/>
              <a:t>Énergir</a:t>
            </a:r>
            <a:r>
              <a:rPr lang="fr-FR" sz="2400" dirty="0"/>
              <a:t>.</a:t>
            </a:r>
          </a:p>
          <a:p>
            <a:pPr marL="285750" indent="-285750">
              <a:buFont typeface="Arial" panose="020B0604020202020204" pitchFamily="34" charset="0"/>
              <a:buChar char="•"/>
            </a:pPr>
            <a:r>
              <a:rPr lang="fr-FR" sz="2400" dirty="0"/>
              <a:t>Les prix du service de fourniture du gaz naturel a augmenté de 43%. </a:t>
            </a:r>
          </a:p>
          <a:p>
            <a:pPr marL="285750" indent="-285750">
              <a:buFont typeface="Arial" panose="020B0604020202020204" pitchFamily="34" charset="0"/>
              <a:buChar char="•"/>
            </a:pPr>
            <a:r>
              <a:rPr lang="fr-FR" sz="2400" dirty="0"/>
              <a:t>Puisque le service de fourniture pour un client type résidentiel est de l’ordre de 20%, une hausse de 43% de ce service représenterait une hausse de 9% de la facture d’un tel client. </a:t>
            </a:r>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07694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B3F7B-A724-40B5-91AE-8DD3CC9EF5A4}"/>
              </a:ext>
            </a:extLst>
          </p:cNvPr>
          <p:cNvSpPr>
            <a:spLocks noGrp="1"/>
          </p:cNvSpPr>
          <p:nvPr>
            <p:ph type="title"/>
          </p:nvPr>
        </p:nvSpPr>
        <p:spPr/>
        <p:txBody>
          <a:bodyPr>
            <a:normAutofit/>
          </a:bodyPr>
          <a:lstStyle/>
          <a:p>
            <a:r>
              <a:rPr lang="fr-CA" dirty="0"/>
              <a:t>Plan d’approvisionnement</a:t>
            </a:r>
            <a:br>
              <a:rPr lang="fr-CA" dirty="0"/>
            </a:br>
            <a:r>
              <a:rPr lang="fr-CA" dirty="0"/>
              <a:t>prévision de la demande</a:t>
            </a:r>
          </a:p>
        </p:txBody>
      </p:sp>
      <p:sp>
        <p:nvSpPr>
          <p:cNvPr id="4" name="Espace réservé du contenu 3">
            <a:extLst>
              <a:ext uri="{FF2B5EF4-FFF2-40B4-BE49-F238E27FC236}">
                <a16:creationId xmlns:a16="http://schemas.microsoft.com/office/drawing/2014/main" id="{EDD1621C-7485-9541-B806-594C9A0BA1C6}"/>
              </a:ext>
            </a:extLst>
          </p:cNvPr>
          <p:cNvSpPr>
            <a:spLocks noGrp="1"/>
          </p:cNvSpPr>
          <p:nvPr>
            <p:ph idx="1"/>
          </p:nvPr>
        </p:nvSpPr>
        <p:spPr>
          <a:xfrm>
            <a:off x="7089289" y="1982466"/>
            <a:ext cx="4264511" cy="3546634"/>
          </a:xfrm>
        </p:spPr>
        <p:txBody>
          <a:bodyPr>
            <a:noAutofit/>
          </a:bodyPr>
          <a:lstStyle/>
          <a:p>
            <a:r>
              <a:rPr lang="fr-FR" sz="2100" dirty="0"/>
              <a:t>Aussi bien la valeur des contrats à termes que la prévision du EIA sont supérieures à la prévision d’</a:t>
            </a:r>
            <a:r>
              <a:rPr lang="fr-FR" sz="2100" dirty="0" err="1"/>
              <a:t>Énergir</a:t>
            </a:r>
            <a:r>
              <a:rPr lang="fr-FR" sz="2100" dirty="0"/>
              <a:t>.</a:t>
            </a:r>
          </a:p>
          <a:p>
            <a:r>
              <a:rPr lang="fr-FR" sz="2100" dirty="0"/>
              <a:t>Les marchés anticipent une hausse du prix du gaz naturel à court terme (hiver 2021-2022) suivie d’une baisse par la suite.</a:t>
            </a:r>
          </a:p>
          <a:p>
            <a:r>
              <a:rPr lang="fr-FR" sz="2100" dirty="0"/>
              <a:t>Cette fluctuation est en grande partie de nature conjoncturelle. </a:t>
            </a:r>
          </a:p>
          <a:p>
            <a:r>
              <a:rPr lang="fr-FR" sz="2100" dirty="0"/>
              <a:t>Toute chose étant égale par ailleurs, la hausse du prix du gaz aura un effet à la baisse sur les ventes d’</a:t>
            </a:r>
            <a:r>
              <a:rPr lang="fr-FR" sz="2100" dirty="0" err="1"/>
              <a:t>Énergir</a:t>
            </a:r>
            <a:r>
              <a:rPr lang="fr-FR" sz="2100" dirty="0"/>
              <a:t>. </a:t>
            </a:r>
          </a:p>
        </p:txBody>
      </p:sp>
      <p:sp>
        <p:nvSpPr>
          <p:cNvPr id="8" name="Espace réservé du pied de page 7">
            <a:extLst>
              <a:ext uri="{FF2B5EF4-FFF2-40B4-BE49-F238E27FC236}">
                <a16:creationId xmlns:a16="http://schemas.microsoft.com/office/drawing/2014/main" id="{E77BBF26-1848-C946-B8A8-A9DA6027C197}"/>
              </a:ext>
            </a:extLst>
          </p:cNvPr>
          <p:cNvSpPr>
            <a:spLocks noGrp="1"/>
          </p:cNvSpPr>
          <p:nvPr>
            <p:ph type="ftr" sz="quarter" idx="11"/>
          </p:nvPr>
        </p:nvSpPr>
        <p:spPr/>
        <p:txBody>
          <a:bodyPr/>
          <a:lstStyle/>
          <a:p>
            <a:r>
              <a:rPr lang="fr-CA" dirty="0"/>
              <a:t>7</a:t>
            </a:r>
          </a:p>
        </p:txBody>
      </p:sp>
      <p:pic>
        <p:nvPicPr>
          <p:cNvPr id="3" name="Image 2">
            <a:extLst>
              <a:ext uri="{FF2B5EF4-FFF2-40B4-BE49-F238E27FC236}">
                <a16:creationId xmlns:a16="http://schemas.microsoft.com/office/drawing/2014/main" id="{FA9C344B-D5BC-4B4A-8F1D-93A2B30A0AF8}"/>
              </a:ext>
            </a:extLst>
          </p:cNvPr>
          <p:cNvPicPr>
            <a:picLocks noChangeAspect="1"/>
          </p:cNvPicPr>
          <p:nvPr/>
        </p:nvPicPr>
        <p:blipFill>
          <a:blip r:embed="rId2"/>
          <a:stretch>
            <a:fillRect/>
          </a:stretch>
        </p:blipFill>
        <p:spPr>
          <a:xfrm>
            <a:off x="838200" y="1786325"/>
            <a:ext cx="6068458" cy="4474388"/>
          </a:xfrm>
          <a:prstGeom prst="rect">
            <a:avLst/>
          </a:prstGeom>
        </p:spPr>
      </p:pic>
    </p:spTree>
    <p:extLst>
      <p:ext uri="{BB962C8B-B14F-4D97-AF65-F5344CB8AC3E}">
        <p14:creationId xmlns:p14="http://schemas.microsoft.com/office/powerpoint/2010/main" val="110023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2B3F7B-A724-40B5-91AE-8DD3CC9EF5A4}"/>
              </a:ext>
            </a:extLst>
          </p:cNvPr>
          <p:cNvSpPr>
            <a:spLocks noGrp="1"/>
          </p:cNvSpPr>
          <p:nvPr>
            <p:ph type="title"/>
          </p:nvPr>
        </p:nvSpPr>
        <p:spPr/>
        <p:txBody>
          <a:bodyPr>
            <a:normAutofit/>
          </a:bodyPr>
          <a:lstStyle/>
          <a:p>
            <a:r>
              <a:rPr lang="fr-CA" dirty="0"/>
              <a:t>Stratégie tarifaire</a:t>
            </a:r>
            <a:br>
              <a:rPr lang="fr-CA" dirty="0"/>
            </a:br>
            <a:r>
              <a:rPr lang="fr-CA" dirty="0"/>
              <a:t>Inflation</a:t>
            </a:r>
          </a:p>
        </p:txBody>
      </p:sp>
      <p:sp>
        <p:nvSpPr>
          <p:cNvPr id="4" name="Espace réservé du contenu 3">
            <a:extLst>
              <a:ext uri="{FF2B5EF4-FFF2-40B4-BE49-F238E27FC236}">
                <a16:creationId xmlns:a16="http://schemas.microsoft.com/office/drawing/2014/main" id="{EDD1621C-7485-9541-B806-594C9A0BA1C6}"/>
              </a:ext>
            </a:extLst>
          </p:cNvPr>
          <p:cNvSpPr>
            <a:spLocks noGrp="1"/>
          </p:cNvSpPr>
          <p:nvPr>
            <p:ph idx="1"/>
          </p:nvPr>
        </p:nvSpPr>
        <p:spPr>
          <a:xfrm>
            <a:off x="7527873" y="1847850"/>
            <a:ext cx="3825927" cy="3681250"/>
          </a:xfrm>
        </p:spPr>
        <p:txBody>
          <a:bodyPr>
            <a:noAutofit/>
          </a:bodyPr>
          <a:lstStyle/>
          <a:p>
            <a:r>
              <a:rPr lang="fr-FR" sz="1700" dirty="0"/>
              <a:t>La poussée inflationniste mentionnée dans notre preuve s’est poursuivie .</a:t>
            </a:r>
          </a:p>
          <a:p>
            <a:r>
              <a:rPr lang="fr-FR" sz="1700" dirty="0"/>
              <a:t>La hausse de l’IPC combiné à celle du prix de la fourniture affecte directement les clients résidentiels.</a:t>
            </a:r>
          </a:p>
          <a:p>
            <a:r>
              <a:rPr lang="fr-FR" sz="1700" dirty="0"/>
              <a:t>La hausse des prix à la consommation et celle du gaz naturel pour les clients résidentiels doivent être considérées par la Régie quand elle décidera de la hausse tarifaire pour l’année 2021-2022.</a:t>
            </a:r>
          </a:p>
          <a:p>
            <a:r>
              <a:rPr lang="fr-FR" sz="1700" dirty="0"/>
              <a:t>Avec le taux directeur à un niveau planché jumelé à un indice d’inflation à la hausse, il est probable que les taux d’intérêt augmenteront .</a:t>
            </a:r>
          </a:p>
        </p:txBody>
      </p:sp>
      <p:sp>
        <p:nvSpPr>
          <p:cNvPr id="8" name="Espace réservé du pied de page 7">
            <a:extLst>
              <a:ext uri="{FF2B5EF4-FFF2-40B4-BE49-F238E27FC236}">
                <a16:creationId xmlns:a16="http://schemas.microsoft.com/office/drawing/2014/main" id="{E77BBF26-1848-C946-B8A8-A9DA6027C197}"/>
              </a:ext>
            </a:extLst>
          </p:cNvPr>
          <p:cNvSpPr>
            <a:spLocks noGrp="1"/>
          </p:cNvSpPr>
          <p:nvPr>
            <p:ph type="ftr" sz="quarter" idx="11"/>
          </p:nvPr>
        </p:nvSpPr>
        <p:spPr/>
        <p:txBody>
          <a:bodyPr/>
          <a:lstStyle/>
          <a:p>
            <a:r>
              <a:rPr lang="fr-CA" dirty="0"/>
              <a:t>8</a:t>
            </a:r>
          </a:p>
        </p:txBody>
      </p:sp>
      <p:pic>
        <p:nvPicPr>
          <p:cNvPr id="6" name="Espace réservé du contenu 3">
            <a:extLst>
              <a:ext uri="{FF2B5EF4-FFF2-40B4-BE49-F238E27FC236}">
                <a16:creationId xmlns:a16="http://schemas.microsoft.com/office/drawing/2014/main" id="{96C48786-8DFD-C844-B148-E837060BEA8D}"/>
              </a:ext>
            </a:extLst>
          </p:cNvPr>
          <p:cNvPicPr>
            <a:picLocks noChangeAspect="1"/>
          </p:cNvPicPr>
          <p:nvPr/>
        </p:nvPicPr>
        <p:blipFill>
          <a:blip r:embed="rId2"/>
          <a:stretch>
            <a:fillRect/>
          </a:stretch>
        </p:blipFill>
        <p:spPr>
          <a:xfrm>
            <a:off x="838200" y="1847850"/>
            <a:ext cx="6689673" cy="4351338"/>
          </a:xfrm>
          <a:prstGeom prst="rect">
            <a:avLst/>
          </a:prstGeom>
        </p:spPr>
      </p:pic>
    </p:spTree>
    <p:extLst>
      <p:ext uri="{BB962C8B-B14F-4D97-AF65-F5344CB8AC3E}">
        <p14:creationId xmlns:p14="http://schemas.microsoft.com/office/powerpoint/2010/main" val="385867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375A52-0CC5-4B85-8070-8699F0164349}"/>
              </a:ext>
            </a:extLst>
          </p:cNvPr>
          <p:cNvSpPr>
            <a:spLocks noGrp="1"/>
          </p:cNvSpPr>
          <p:nvPr>
            <p:ph type="title"/>
          </p:nvPr>
        </p:nvSpPr>
        <p:spPr/>
        <p:txBody>
          <a:bodyPr/>
          <a:lstStyle/>
          <a:p>
            <a:r>
              <a:rPr lang="fr-CA" dirty="0"/>
              <a:t>Stratégie tarifaire</a:t>
            </a:r>
            <a:br>
              <a:rPr lang="fr-CA" dirty="0"/>
            </a:br>
            <a:r>
              <a:rPr lang="fr-CA" sz="3800" dirty="0"/>
              <a:t>Proposition d’étalement de la hausse tarifaire.</a:t>
            </a:r>
          </a:p>
        </p:txBody>
      </p:sp>
      <p:sp>
        <p:nvSpPr>
          <p:cNvPr id="3" name="Espace réservé du pied de page 2">
            <a:extLst>
              <a:ext uri="{FF2B5EF4-FFF2-40B4-BE49-F238E27FC236}">
                <a16:creationId xmlns:a16="http://schemas.microsoft.com/office/drawing/2014/main" id="{9D10BBA9-5DB5-6141-B52B-65EF69D35A84}"/>
              </a:ext>
            </a:extLst>
          </p:cNvPr>
          <p:cNvSpPr>
            <a:spLocks noGrp="1"/>
          </p:cNvSpPr>
          <p:nvPr>
            <p:ph type="ftr" sz="quarter" idx="11"/>
          </p:nvPr>
        </p:nvSpPr>
        <p:spPr/>
        <p:txBody>
          <a:bodyPr/>
          <a:lstStyle/>
          <a:p>
            <a:r>
              <a:rPr lang="fr-CA" dirty="0"/>
              <a:t>9</a:t>
            </a:r>
          </a:p>
        </p:txBody>
      </p:sp>
      <p:sp>
        <p:nvSpPr>
          <p:cNvPr id="7" name="Espace réservé du contenu 6">
            <a:extLst>
              <a:ext uri="{FF2B5EF4-FFF2-40B4-BE49-F238E27FC236}">
                <a16:creationId xmlns:a16="http://schemas.microsoft.com/office/drawing/2014/main" id="{A4206D45-6979-E345-A38D-48B6B67D5807}"/>
              </a:ext>
            </a:extLst>
          </p:cNvPr>
          <p:cNvSpPr>
            <a:spLocks noGrp="1"/>
          </p:cNvSpPr>
          <p:nvPr>
            <p:ph idx="1"/>
          </p:nvPr>
        </p:nvSpPr>
        <p:spPr/>
        <p:txBody>
          <a:bodyPr>
            <a:normAutofit fontScale="85000" lnSpcReduction="20000"/>
          </a:bodyPr>
          <a:lstStyle/>
          <a:p>
            <a:r>
              <a:rPr lang="fr-FR" dirty="0"/>
              <a:t>La situation exceptionnelle dans laquelle nous nous trouvons milite en faveur de mesures d’étalement de la hausse tarifaire. </a:t>
            </a:r>
          </a:p>
          <a:p>
            <a:r>
              <a:rPr lang="fr-FR" dirty="0"/>
              <a:t>À l’exception du traitement proposé pour le </a:t>
            </a:r>
            <a:r>
              <a:rPr lang="fr-FR" b="1" dirty="0"/>
              <a:t>CFR – ASF écarts  de prévision annuels</a:t>
            </a:r>
            <a:r>
              <a:rPr lang="fr-FR" dirty="0"/>
              <a:t>, OC supporte la proposition d’</a:t>
            </a:r>
            <a:r>
              <a:rPr lang="fr-FR" dirty="0" err="1"/>
              <a:t>Énergir</a:t>
            </a:r>
            <a:r>
              <a:rPr lang="fr-FR" dirty="0"/>
              <a:t>.</a:t>
            </a:r>
          </a:p>
          <a:p>
            <a:r>
              <a:rPr lang="fr-FR" dirty="0"/>
              <a:t>Concernant le </a:t>
            </a:r>
            <a:r>
              <a:rPr lang="fr-FR" b="1" dirty="0"/>
              <a:t>CFR – ASF écarts  de prévision annuels </a:t>
            </a:r>
            <a:r>
              <a:rPr lang="fr-FR" dirty="0"/>
              <a:t>OC propose d’appliquer le scénario proposé par la Régie dans sa DDR-3, Question 6, soit de reporter 100% de cet amortissement au prochain dossier tarifaire.</a:t>
            </a:r>
          </a:p>
          <a:p>
            <a:r>
              <a:rPr lang="fr-FR" dirty="0"/>
              <a:t>OC est consciente des risques que cette solution engendrera, toutefois, la hausse probable des taux d’intérêt et une baisse anticipée du prix du gaz, par rapport aux prix prévus pour l’hiver prochain réduira potentiellement l’impact de cette décision pour les clients lors du prochain dossier tarifaire (2022-2023). </a:t>
            </a:r>
          </a:p>
          <a:p>
            <a:r>
              <a:rPr lang="fr-FR" dirty="0"/>
              <a:t>Finalement, OC </a:t>
            </a:r>
            <a:r>
              <a:rPr lang="fr-FR" u="sng" dirty="0"/>
              <a:t>ne supporte pas </a:t>
            </a:r>
            <a:r>
              <a:rPr lang="fr-FR" dirty="0"/>
              <a:t>l’application provisoire des tarifs le 1</a:t>
            </a:r>
            <a:r>
              <a:rPr lang="fr-FR" baseline="30000" dirty="0"/>
              <a:t>er</a:t>
            </a:r>
            <a:r>
              <a:rPr lang="fr-FR" dirty="0"/>
              <a:t> octobre 2021. Cette mesure constituerait un précédent non souhaitable dans le cadre réglementaire en vigueur. </a:t>
            </a:r>
          </a:p>
          <a:p>
            <a:pPr marL="0" indent="0">
              <a:buNone/>
            </a:pPr>
            <a:endParaRPr lang="fr-FR" dirty="0"/>
          </a:p>
        </p:txBody>
      </p:sp>
    </p:spTree>
    <p:extLst>
      <p:ext uri="{BB962C8B-B14F-4D97-AF65-F5344CB8AC3E}">
        <p14:creationId xmlns:p14="http://schemas.microsoft.com/office/powerpoint/2010/main" val="7299153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76E0F9F7D348A14DA1157D7369013BF9" ma:contentTypeVersion="0" ma:contentTypeDescription="" ma:contentTypeScope="" ma:versionID="6552393622782c189894a3845b718635">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d'OC</Sujet>
    <Confidentiel xmlns="a091097b-8ae3-4832-a2b2-51f9a78aeacd">3</Confidentiel>
    <Projet xmlns="a091097b-8ae3-4832-a2b2-51f9a78aeacd">508</Projet>
    <Provenance xmlns="a091097b-8ae3-4832-a2b2-51f9a78aeacd">2</Provenance>
    <Hidden_UploadedAt xmlns="a091097b-8ae3-4832-a2b2-51f9a78aeacd">2023-01-23T00:59:21+00:00</Hidden_UploadedAt>
    <Accés_x0020_restreint xmlns="a091097b-8ae3-4832-a2b2-51f9a78aeacd">false</Accés_x0020_restreint>
    <Précision_x0020_de_x0020_document xmlns="a091097b-8ae3-4832-a2b2-51f9a78aeacd" xsi:nil="true"/>
    <Déposant xmlns="a091097b-8ae3-4832-a2b2-51f9a78aeacd">104</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307</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2023-01-23T00:59:21+00:00</Hidden_ApprovedAt>
    <Cote_x0020_de_x0020_piéce xmlns="a091097b-8ae3-4832-a2b2-51f9a78aeacd">C-OC-0016</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true</Ne_x0020_pas_x0020_envoyer_x0020_d_x0027_alerte>
    <_dlc_DocId xmlns="a84ed267-86d5-4fa1-a3cb-2fed497fe84f">W2HFWTQUJJY6-1539200381-138</_dlc_DocId>
    <_dlc_DocIdUrl xmlns="a84ed267-86d5-4fa1-a3cb-2fed497fe84f">
      <Url>http://s10mtlweb:8081/508/_layouts/15/DocIdRedir.aspx?ID=W2HFWTQUJJY6-1539200381-138</Url>
      <Description>W2HFWTQUJJY6-1539200381-138</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591521D-882B-4606-81CC-B11C06B79638}"/>
</file>

<file path=customXml/itemProps2.xml><?xml version="1.0" encoding="utf-8"?>
<ds:datastoreItem xmlns:ds="http://schemas.openxmlformats.org/officeDocument/2006/customXml" ds:itemID="{55E2D724-A6CD-48BC-8EE5-EA63EE048C7B}"/>
</file>

<file path=customXml/itemProps3.xml><?xml version="1.0" encoding="utf-8"?>
<ds:datastoreItem xmlns:ds="http://schemas.openxmlformats.org/officeDocument/2006/customXml" ds:itemID="{01E865BF-C950-4DE0-B456-A292147EC728}"/>
</file>

<file path=customXml/itemProps4.xml><?xml version="1.0" encoding="utf-8"?>
<ds:datastoreItem xmlns:ds="http://schemas.openxmlformats.org/officeDocument/2006/customXml" ds:itemID="{2726E8B6-F448-44FC-9AAC-47160C528595}"/>
</file>

<file path=docProps/app.xml><?xml version="1.0" encoding="utf-8"?>
<Properties xmlns="http://schemas.openxmlformats.org/officeDocument/2006/extended-properties" xmlns:vt="http://schemas.openxmlformats.org/officeDocument/2006/docPropsVTypes">
  <TotalTime>1159</TotalTime>
  <Words>1028</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Thème Office</vt:lpstr>
      <vt:lpstr>Présentation de la preuve d’Option consommateurs à l’audience du 9 septembre 2021 </vt:lpstr>
      <vt:lpstr>Plan de la présentation</vt:lpstr>
      <vt:lpstr>Remarques introductives</vt:lpstr>
      <vt:lpstr>Plan d’approvisionnement prévision de la demande</vt:lpstr>
      <vt:lpstr>Plan d’approvisionnement Prévision de la demande</vt:lpstr>
      <vt:lpstr>Plan d’approvisionnement prévision de la demande</vt:lpstr>
      <vt:lpstr>Plan d’approvisionnement prévision de la demande</vt:lpstr>
      <vt:lpstr>Stratégie tarifaire Inflation</vt:lpstr>
      <vt:lpstr>Stratégie tarifaire Proposition d’étalement de la hausse tarifaire.</vt:lpstr>
      <vt:lpstr>Stratégie tarifaire Proposition de refonte tarifaire en 2023</vt:lpstr>
      <vt:lpstr>Mesures de soutien à la clientèle pour faire face à la hausse tarifaire</vt:lpstr>
      <vt:lpstr>Autres enjeux traités dans notre preuve: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Présentation d'OC</dc:subject>
  <dc:creator>Marie-Pier Mondor</dc:creator>
  <cp:lastModifiedBy>Éric David</cp:lastModifiedBy>
  <cp:revision>13</cp:revision>
  <dcterms:created xsi:type="dcterms:W3CDTF">2021-09-07T20:05:41Z</dcterms:created>
  <dcterms:modified xsi:type="dcterms:W3CDTF">2021-09-09T12:18:53Z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0x010100F6681E3BDF397F418586AC591ADC81BB0076E0F9F7D348A14DA1157D7369013BF9</vt:lpwstr>
  </property>
  <property fmtid="{D5CDD505-2E9C-101B-9397-08002B2CF9AE}" pid="4" name="Order">
    <vt:r8>6008700</vt:r8>
  </property>
  <property fmtid="{D5CDD505-2E9C-101B-9397-08002B2CF9AE}" pid="5" name="_dlc_DocIdItemGuid">
    <vt:lpwstr>5c2b534f-4d45-4496-8949-ad81969a496c</vt:lpwstr>
  </property>
</Properties>
</file>