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2"/>
  </p:notesMasterIdLst>
  <p:handoutMasterIdLst>
    <p:handoutMasterId r:id="rId43"/>
  </p:handoutMasterIdLst>
  <p:sldIdLst>
    <p:sldId id="293" r:id="rId2"/>
    <p:sldId id="530" r:id="rId3"/>
    <p:sldId id="518" r:id="rId4"/>
    <p:sldId id="531" r:id="rId5"/>
    <p:sldId id="493" r:id="rId6"/>
    <p:sldId id="523" r:id="rId7"/>
    <p:sldId id="514" r:id="rId8"/>
    <p:sldId id="515" r:id="rId9"/>
    <p:sldId id="516" r:id="rId10"/>
    <p:sldId id="527" r:id="rId11"/>
    <p:sldId id="517" r:id="rId12"/>
    <p:sldId id="528" r:id="rId13"/>
    <p:sldId id="496" r:id="rId14"/>
    <p:sldId id="495" r:id="rId15"/>
    <p:sldId id="497" r:id="rId16"/>
    <p:sldId id="525" r:id="rId17"/>
    <p:sldId id="526" r:id="rId18"/>
    <p:sldId id="532" r:id="rId19"/>
    <p:sldId id="533" r:id="rId20"/>
    <p:sldId id="536" r:id="rId21"/>
    <p:sldId id="529" r:id="rId22"/>
    <p:sldId id="502" r:id="rId23"/>
    <p:sldId id="501" r:id="rId24"/>
    <p:sldId id="503" r:id="rId25"/>
    <p:sldId id="538" r:id="rId26"/>
    <p:sldId id="519" r:id="rId27"/>
    <p:sldId id="491" r:id="rId28"/>
    <p:sldId id="413" r:id="rId29"/>
    <p:sldId id="492" r:id="rId30"/>
    <p:sldId id="494" r:id="rId31"/>
    <p:sldId id="521" r:id="rId32"/>
    <p:sldId id="504" r:id="rId33"/>
    <p:sldId id="505" r:id="rId34"/>
    <p:sldId id="506" r:id="rId35"/>
    <p:sldId id="507" r:id="rId36"/>
    <p:sldId id="508" r:id="rId37"/>
    <p:sldId id="509" r:id="rId38"/>
    <p:sldId id="510" r:id="rId39"/>
    <p:sldId id="511" r:id="rId40"/>
    <p:sldId id="522" r:id="rId41"/>
  </p:sldIdLst>
  <p:sldSz cx="12192000" cy="6858000"/>
  <p:notesSz cx="6858000" cy="9144000"/>
  <p:kinsoku lang="ja-JP" invalStChars="、。，．・：；？！゛゜ヽヾゝゞ々ー’”）〕］｝〉》」』】°‰′″℃￠％ぁぃぅぇぉっゃゅょゎァィゥェォッャュョヮヵヶ!%),.:;?]}｡｣､･ｧｨｩｪｫｬｭｮｯｰﾞﾟ" invalEndChars="‘“（〔［｛〈《「『【￥＄$([\{｢￡"/>
  <p:defaultTextStyle>
    <a:defPPr>
      <a:defRPr lang="fr-FR"/>
    </a:defPPr>
    <a:lvl1pPr algn="l" rtl="0" eaLnBrk="0" fontAlgn="base" hangingPunct="0">
      <a:spcBef>
        <a:spcPct val="0"/>
      </a:spcBef>
      <a:spcAft>
        <a:spcPct val="0"/>
      </a:spcAft>
      <a:defRPr sz="2400" i="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i="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i="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i="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i="1" kern="1200">
        <a:solidFill>
          <a:schemeClr val="tx2"/>
        </a:solidFill>
        <a:latin typeface="Arial" panose="020B0604020202020204" pitchFamily="34" charset="0"/>
        <a:ea typeface="+mn-ea"/>
        <a:cs typeface="+mn-cs"/>
      </a:defRPr>
    </a:lvl5pPr>
    <a:lvl6pPr marL="2286000" algn="l" defTabSz="914400" rtl="0" eaLnBrk="1" latinLnBrk="0" hangingPunct="1">
      <a:defRPr sz="2400" i="1" kern="1200">
        <a:solidFill>
          <a:schemeClr val="tx2"/>
        </a:solidFill>
        <a:latin typeface="Arial" panose="020B0604020202020204" pitchFamily="34" charset="0"/>
        <a:ea typeface="+mn-ea"/>
        <a:cs typeface="+mn-cs"/>
      </a:defRPr>
    </a:lvl6pPr>
    <a:lvl7pPr marL="2743200" algn="l" defTabSz="914400" rtl="0" eaLnBrk="1" latinLnBrk="0" hangingPunct="1">
      <a:defRPr sz="2400" i="1" kern="1200">
        <a:solidFill>
          <a:schemeClr val="tx2"/>
        </a:solidFill>
        <a:latin typeface="Arial" panose="020B0604020202020204" pitchFamily="34" charset="0"/>
        <a:ea typeface="+mn-ea"/>
        <a:cs typeface="+mn-cs"/>
      </a:defRPr>
    </a:lvl7pPr>
    <a:lvl8pPr marL="3200400" algn="l" defTabSz="914400" rtl="0" eaLnBrk="1" latinLnBrk="0" hangingPunct="1">
      <a:defRPr sz="2400" i="1" kern="1200">
        <a:solidFill>
          <a:schemeClr val="tx2"/>
        </a:solidFill>
        <a:latin typeface="Arial" panose="020B0604020202020204" pitchFamily="34" charset="0"/>
        <a:ea typeface="+mn-ea"/>
        <a:cs typeface="+mn-cs"/>
      </a:defRPr>
    </a:lvl8pPr>
    <a:lvl9pPr marL="3657600" algn="l" defTabSz="914400" rtl="0" eaLnBrk="1" latinLnBrk="0" hangingPunct="1">
      <a:defRPr sz="2400" i="1"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Pierre Laflamme" initials="" lastIdx="3" clrIdx="0"/>
  <p:cmAuthor id="2" name="Utilisateur inconnu1"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FF"/>
    <a:srgbClr val="993300"/>
    <a:srgbClr val="0033CC"/>
    <a:srgbClr val="FFFFFF"/>
    <a:srgbClr val="548235"/>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6058" autoAdjust="0"/>
  </p:normalViewPr>
  <p:slideViewPr>
    <p:cSldViewPr>
      <p:cViewPr varScale="1">
        <p:scale>
          <a:sx n="69" d="100"/>
          <a:sy n="69" d="100"/>
        </p:scale>
        <p:origin x="69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0"/>
    </p:cViewPr>
  </p:sorterViewPr>
  <p:notesViewPr>
    <p:cSldViewPr>
      <p:cViewPr varScale="1">
        <p:scale>
          <a:sx n="66" d="100"/>
          <a:sy n="66" d="100"/>
        </p:scale>
        <p:origin x="2837"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5B8053-4046-4297-AD8F-23CB97D3C00D}"/>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noProof="0"/>
              <a:t>Cliquez pour modifier le style de texte du masque</a:t>
            </a:r>
          </a:p>
          <a:p>
            <a:pPr lvl="1"/>
            <a:r>
              <a:rPr lang="fr-FR" noProof="0"/>
              <a:t>Second niveau</a:t>
            </a:r>
          </a:p>
          <a:p>
            <a:pPr lvl="2"/>
            <a:r>
              <a:rPr lang="fr-FR" noProof="0"/>
              <a:t>Troisième niveau</a:t>
            </a:r>
          </a:p>
          <a:p>
            <a:pPr lvl="3"/>
            <a:r>
              <a:rPr lang="fr-FR" noProof="0"/>
              <a:t>Quatrième niveau</a:t>
            </a:r>
          </a:p>
          <a:p>
            <a:pPr lvl="4"/>
            <a:r>
              <a:rPr lang="fr-FR" noProof="0"/>
              <a:t>Cinquième niveau</a:t>
            </a:r>
          </a:p>
        </p:txBody>
      </p:sp>
      <p:sp>
        <p:nvSpPr>
          <p:cNvPr id="2051" name="Rectangle 3">
            <a:extLst>
              <a:ext uri="{FF2B5EF4-FFF2-40B4-BE49-F238E27FC236}">
                <a16:creationId xmlns:a16="http://schemas.microsoft.com/office/drawing/2014/main" id="{BC4D1F51-C8D1-4D81-9B98-1570BC966B80}"/>
              </a:ext>
            </a:extLst>
          </p:cNvPr>
          <p:cNvSpPr>
            <a:spLocks noGrp="1" noRot="1" noChangeAspect="1"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A"/>
          </a:p>
        </p:txBody>
      </p:sp>
    </p:spTree>
    <p:extLst>
      <p:ext uri="{BB962C8B-B14F-4D97-AF65-F5344CB8AC3E}">
        <p14:creationId xmlns:p14="http://schemas.microsoft.com/office/powerpoint/2010/main" val="54243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9248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69400" y="209550"/>
            <a:ext cx="2717800" cy="5734050"/>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1016000" y="209550"/>
            <a:ext cx="7950200" cy="57340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51718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80985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71339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15240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8072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01512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57037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Tree>
    <p:extLst>
      <p:ext uri="{BB962C8B-B14F-4D97-AF65-F5344CB8AC3E}">
        <p14:creationId xmlns:p14="http://schemas.microsoft.com/office/powerpoint/2010/main" val="409574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1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23575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5527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8">
            <a:extLst>
              <a:ext uri="{FF2B5EF4-FFF2-40B4-BE49-F238E27FC236}">
                <a16:creationId xmlns:a16="http://schemas.microsoft.com/office/drawing/2014/main" id="{AF8F7D85-F5AF-4126-9E63-349828650623}"/>
              </a:ext>
            </a:extLst>
          </p:cNvPr>
          <p:cNvSpPr>
            <a:spLocks noChangeShapeType="1"/>
          </p:cNvSpPr>
          <p:nvPr userDrawn="1"/>
        </p:nvSpPr>
        <p:spPr bwMode="auto">
          <a:xfrm>
            <a:off x="315913" y="6092825"/>
            <a:ext cx="1184433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grpSp>
        <p:nvGrpSpPr>
          <p:cNvPr id="1027" name="Group 9">
            <a:extLst>
              <a:ext uri="{FF2B5EF4-FFF2-40B4-BE49-F238E27FC236}">
                <a16:creationId xmlns:a16="http://schemas.microsoft.com/office/drawing/2014/main" id="{2BD82950-B187-446A-AC74-3C6EF6CF2424}"/>
              </a:ext>
            </a:extLst>
          </p:cNvPr>
          <p:cNvGrpSpPr>
            <a:grpSpLocks/>
          </p:cNvGrpSpPr>
          <p:nvPr userDrawn="1"/>
        </p:nvGrpSpPr>
        <p:grpSpPr bwMode="auto">
          <a:xfrm>
            <a:off x="315913" y="0"/>
            <a:ext cx="11852275" cy="6845300"/>
            <a:chOff x="149" y="0"/>
            <a:chExt cx="5600" cy="4312"/>
          </a:xfrm>
        </p:grpSpPr>
        <p:sp>
          <p:nvSpPr>
            <p:cNvPr id="1035" name="Rectangle 7">
              <a:extLst>
                <a:ext uri="{FF2B5EF4-FFF2-40B4-BE49-F238E27FC236}">
                  <a16:creationId xmlns:a16="http://schemas.microsoft.com/office/drawing/2014/main" id="{7C2A7A54-A487-4D84-9DC6-1208E943BE66}"/>
                </a:ext>
              </a:extLst>
            </p:cNvPr>
            <p:cNvSpPr>
              <a:spLocks noChangeArrowheads="1"/>
            </p:cNvSpPr>
            <p:nvPr/>
          </p:nvSpPr>
          <p:spPr bwMode="auto">
            <a:xfrm>
              <a:off x="316" y="799"/>
              <a:ext cx="5433" cy="84"/>
            </a:xfrm>
            <a:prstGeom prst="rect">
              <a:avLst/>
            </a:prstGeom>
            <a:gradFill rotWithShape="0">
              <a:gsLst>
                <a:gs pos="0">
                  <a:srgbClr val="606060"/>
                </a:gs>
                <a:gs pos="100000">
                  <a:srgbClr val="C0C0C0"/>
                </a:gs>
              </a:gsLst>
              <a:lin ang="5400000" scaled="1"/>
            </a:gradFill>
            <a:ln>
              <a:noFill/>
            </a:ln>
          </p:spPr>
          <p:txBody>
            <a:bodyPr wrap="none" anchor="ct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defRPr/>
              </a:pPr>
              <a:endParaRPr lang="fr-CA" altLang="fr-FR" dirty="0"/>
            </a:p>
          </p:txBody>
        </p:sp>
        <p:sp>
          <p:nvSpPr>
            <p:cNvPr id="1032" name="Line 8">
              <a:extLst>
                <a:ext uri="{FF2B5EF4-FFF2-40B4-BE49-F238E27FC236}">
                  <a16:creationId xmlns:a16="http://schemas.microsoft.com/office/drawing/2014/main" id="{1299989D-2749-4DB9-B461-1A233038FBB2}"/>
                </a:ext>
              </a:extLst>
            </p:cNvPr>
            <p:cNvSpPr>
              <a:spLocks noChangeShapeType="1"/>
            </p:cNvSpPr>
            <p:nvPr/>
          </p:nvSpPr>
          <p:spPr bwMode="auto">
            <a:xfrm>
              <a:off x="153" y="890"/>
              <a:ext cx="55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1030" name="Rectangle 2">
              <a:extLst>
                <a:ext uri="{FF2B5EF4-FFF2-40B4-BE49-F238E27FC236}">
                  <a16:creationId xmlns:a16="http://schemas.microsoft.com/office/drawing/2014/main" id="{6652CCAB-FA05-4E98-B97C-FC9D19663870}"/>
                </a:ext>
              </a:extLst>
            </p:cNvPr>
            <p:cNvSpPr>
              <a:spLocks noChangeArrowheads="1"/>
            </p:cNvSpPr>
            <p:nvPr/>
          </p:nvSpPr>
          <p:spPr bwMode="auto">
            <a:xfrm>
              <a:off x="149" y="0"/>
              <a:ext cx="150" cy="4312"/>
            </a:xfrm>
            <a:prstGeom prst="rect">
              <a:avLst/>
            </a:prstGeom>
            <a:gradFill rotWithShape="0">
              <a:gsLst>
                <a:gs pos="0">
                  <a:srgbClr val="606060"/>
                </a:gs>
                <a:gs pos="100000">
                  <a:srgbClr val="C0C0C0"/>
                </a:gs>
              </a:gsLst>
              <a:lin ang="5400000" scaled="1"/>
            </a:gradFill>
            <a:ln>
              <a:noFill/>
            </a:ln>
          </p:spPr>
          <p:txBody>
            <a:bodyPr wrap="none" anchor="ct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defRPr/>
              </a:pPr>
              <a:endParaRPr lang="fr-CA" altLang="fr-FR" dirty="0"/>
            </a:p>
          </p:txBody>
        </p:sp>
        <p:sp>
          <p:nvSpPr>
            <p:cNvPr id="1031" name="Rectangle 3">
              <a:extLst>
                <a:ext uri="{FF2B5EF4-FFF2-40B4-BE49-F238E27FC236}">
                  <a16:creationId xmlns:a16="http://schemas.microsoft.com/office/drawing/2014/main" id="{69CD887D-4B54-4725-B290-D4BC1F1289C3}"/>
                </a:ext>
              </a:extLst>
            </p:cNvPr>
            <p:cNvSpPr>
              <a:spLocks noChangeArrowheads="1"/>
            </p:cNvSpPr>
            <p:nvPr/>
          </p:nvSpPr>
          <p:spPr bwMode="auto">
            <a:xfrm>
              <a:off x="277" y="0"/>
              <a:ext cx="186" cy="2886"/>
            </a:xfrm>
            <a:prstGeom prst="rect">
              <a:avLst/>
            </a:prstGeom>
            <a:gradFill rotWithShape="0">
              <a:gsLst>
                <a:gs pos="0">
                  <a:srgbClr val="606060"/>
                </a:gs>
                <a:gs pos="100000">
                  <a:srgbClr val="C0C0C0"/>
                </a:gs>
              </a:gsLst>
              <a:lin ang="5400000" scaled="1"/>
            </a:gradFill>
            <a:ln>
              <a:noFill/>
            </a:ln>
          </p:spPr>
          <p:txBody>
            <a:bodyPr wrap="none" anchor="ct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defRPr/>
              </a:pPr>
              <a:endParaRPr lang="fr-CA" altLang="fr-FR" dirty="0"/>
            </a:p>
          </p:txBody>
        </p:sp>
        <p:sp>
          <p:nvSpPr>
            <p:cNvPr id="2" name="Rectangle 4">
              <a:extLst>
                <a:ext uri="{FF2B5EF4-FFF2-40B4-BE49-F238E27FC236}">
                  <a16:creationId xmlns:a16="http://schemas.microsoft.com/office/drawing/2014/main" id="{73694ABA-9D25-485F-9E31-4A41EF6CBCEC}"/>
                </a:ext>
              </a:extLst>
            </p:cNvPr>
            <p:cNvSpPr>
              <a:spLocks noChangeArrowheads="1"/>
            </p:cNvSpPr>
            <p:nvPr/>
          </p:nvSpPr>
          <p:spPr bwMode="auto">
            <a:xfrm>
              <a:off x="203" y="0"/>
              <a:ext cx="500" cy="2069"/>
            </a:xfrm>
            <a:prstGeom prst="rect">
              <a:avLst/>
            </a:prstGeom>
            <a:gradFill rotWithShape="0">
              <a:gsLst>
                <a:gs pos="0">
                  <a:srgbClr val="606060"/>
                </a:gs>
                <a:gs pos="100000">
                  <a:srgbClr val="C0C0C0"/>
                </a:gs>
              </a:gsLst>
              <a:lin ang="5400000" scaled="1"/>
            </a:gradFill>
            <a:ln>
              <a:noFill/>
            </a:ln>
          </p:spPr>
          <p:txBody>
            <a:bodyPr wrap="none" anchor="ct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defRPr/>
              </a:pPr>
              <a:endParaRPr lang="fr-CA" altLang="fr-FR" dirty="0"/>
            </a:p>
          </p:txBody>
        </p:sp>
        <p:sp>
          <p:nvSpPr>
            <p:cNvPr id="1033" name="Rectangle 5">
              <a:extLst>
                <a:ext uri="{FF2B5EF4-FFF2-40B4-BE49-F238E27FC236}">
                  <a16:creationId xmlns:a16="http://schemas.microsoft.com/office/drawing/2014/main" id="{49A1136B-8F85-4CA1-B9DD-0D0D469B8B21}"/>
                </a:ext>
              </a:extLst>
            </p:cNvPr>
            <p:cNvSpPr>
              <a:spLocks noChangeArrowheads="1"/>
            </p:cNvSpPr>
            <p:nvPr/>
          </p:nvSpPr>
          <p:spPr bwMode="auto">
            <a:xfrm>
              <a:off x="256" y="0"/>
              <a:ext cx="160" cy="2387"/>
            </a:xfrm>
            <a:prstGeom prst="rect">
              <a:avLst/>
            </a:prstGeom>
            <a:solidFill>
              <a:schemeClr val="tx1"/>
            </a:solidFill>
            <a:ln>
              <a:noFill/>
            </a:ln>
          </p:spPr>
          <p:txBody>
            <a:bodyPr wrap="none" anchor="ct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defRPr/>
              </a:pPr>
              <a:endParaRPr lang="fr-CA" altLang="fr-FR" dirty="0"/>
            </a:p>
          </p:txBody>
        </p:sp>
        <p:sp>
          <p:nvSpPr>
            <p:cNvPr id="1034" name="Rectangle 6">
              <a:extLst>
                <a:ext uri="{FF2B5EF4-FFF2-40B4-BE49-F238E27FC236}">
                  <a16:creationId xmlns:a16="http://schemas.microsoft.com/office/drawing/2014/main" id="{BECDBD08-9EFD-4878-BF55-A8478661D872}"/>
                </a:ext>
              </a:extLst>
            </p:cNvPr>
            <p:cNvSpPr>
              <a:spLocks noChangeArrowheads="1"/>
            </p:cNvSpPr>
            <p:nvPr/>
          </p:nvSpPr>
          <p:spPr bwMode="auto">
            <a:xfrm>
              <a:off x="373" y="924"/>
              <a:ext cx="203" cy="692"/>
            </a:xfrm>
            <a:prstGeom prst="rect">
              <a:avLst/>
            </a:prstGeom>
            <a:solidFill>
              <a:schemeClr val="tx2"/>
            </a:solidFill>
            <a:ln>
              <a:noFill/>
            </a:ln>
          </p:spPr>
          <p:txBody>
            <a:bodyPr wrap="none" anchor="ct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defRPr/>
              </a:pPr>
              <a:endParaRPr lang="fr-CA" altLang="fr-FR" dirty="0"/>
            </a:p>
          </p:txBody>
        </p:sp>
      </p:grpSp>
      <p:sp>
        <p:nvSpPr>
          <p:cNvPr id="1028" name="Rectangle 10">
            <a:extLst>
              <a:ext uri="{FF2B5EF4-FFF2-40B4-BE49-F238E27FC236}">
                <a16:creationId xmlns:a16="http://schemas.microsoft.com/office/drawing/2014/main" id="{B928E715-7B4C-4AB4-AEBA-E5830042AD44}"/>
              </a:ext>
            </a:extLst>
          </p:cNvPr>
          <p:cNvSpPr>
            <a:spLocks noGrp="1" noChangeArrowheads="1"/>
          </p:cNvSpPr>
          <p:nvPr>
            <p:ph type="title"/>
          </p:nvPr>
        </p:nvSpPr>
        <p:spPr bwMode="auto">
          <a:xfrm>
            <a:off x="1016000" y="209550"/>
            <a:ext cx="103632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fr-FR" altLang="fr-FR"/>
              <a:t>Cliquez pour modifier le style de titre du masque</a:t>
            </a:r>
          </a:p>
        </p:txBody>
      </p:sp>
      <p:sp>
        <p:nvSpPr>
          <p:cNvPr id="1029" name="Rectangle 11">
            <a:extLst>
              <a:ext uri="{FF2B5EF4-FFF2-40B4-BE49-F238E27FC236}">
                <a16:creationId xmlns:a16="http://schemas.microsoft.com/office/drawing/2014/main" id="{20CBAD3D-844D-401F-B362-9DA6EBA19AEB}"/>
              </a:ext>
            </a:extLst>
          </p:cNvPr>
          <p:cNvSpPr>
            <a:spLocks noGrp="1" noChangeArrowheads="1"/>
          </p:cNvSpPr>
          <p:nvPr>
            <p:ph type="body" idx="1"/>
          </p:nvPr>
        </p:nvSpPr>
        <p:spPr bwMode="auto">
          <a:xfrm>
            <a:off x="1524000" y="1828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fr-FR" altLang="fr-FR"/>
              <a:t>Cliquez pour modifier le style de texte du masque</a:t>
            </a:r>
          </a:p>
          <a:p>
            <a:pPr lvl="1"/>
            <a:r>
              <a:rPr lang="fr-FR" altLang="fr-FR"/>
              <a:t>Second niveau</a:t>
            </a:r>
          </a:p>
          <a:p>
            <a:pPr lvl="2"/>
            <a:r>
              <a:rPr lang="fr-FR" altLang="fr-FR"/>
              <a:t>Troisième niveau</a:t>
            </a:r>
          </a:p>
          <a:p>
            <a:pPr lvl="3"/>
            <a:r>
              <a:rPr lang="fr-FR" altLang="fr-FR"/>
              <a:t>Quatrième niveau</a:t>
            </a:r>
          </a:p>
          <a:p>
            <a:pPr lvl="4"/>
            <a:r>
              <a:rPr lang="fr-FR" altLang="fr-FR"/>
              <a:t>Cinquième niveau</a:t>
            </a:r>
          </a:p>
        </p:txBody>
      </p:sp>
      <p:sp>
        <p:nvSpPr>
          <p:cNvPr id="1036" name="Rectangle 12">
            <a:extLst>
              <a:ext uri="{FF2B5EF4-FFF2-40B4-BE49-F238E27FC236}">
                <a16:creationId xmlns:a16="http://schemas.microsoft.com/office/drawing/2014/main" id="{E38E6FAE-D101-4543-8E0F-B640293C18AD}"/>
              </a:ext>
            </a:extLst>
          </p:cNvPr>
          <p:cNvSpPr>
            <a:spLocks noChangeArrowheads="1"/>
          </p:cNvSpPr>
          <p:nvPr/>
        </p:nvSpPr>
        <p:spPr bwMode="auto">
          <a:xfrm>
            <a:off x="10802938" y="6216650"/>
            <a:ext cx="981075" cy="304800"/>
          </a:xfrm>
          <a:prstGeom prst="rect">
            <a:avLst/>
          </a:prstGeom>
          <a:noFill/>
          <a:ln w="12700">
            <a:noFill/>
            <a:miter lim="800000"/>
            <a:headEnd/>
            <a:tailEnd/>
          </a:ln>
          <a:effectLst/>
        </p:spPr>
        <p:txBody>
          <a:bodyPr wrap="none" lIns="90488" tIns="44450" rIns="90488" bIns="44450">
            <a:spAutoFit/>
          </a:bodyP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gn="r">
              <a:defRPr/>
            </a:pPr>
            <a:r>
              <a:rPr lang="fr-FR" altLang="fr-FR" sz="1400" i="0" dirty="0">
                <a:solidFill>
                  <a:schemeClr val="tx1"/>
                </a:solidFill>
              </a:rPr>
              <a:t>Page </a:t>
            </a:r>
            <a:fld id="{55F000AE-B1DF-47AA-B3FF-28B0232F9475}" type="slidenum">
              <a:rPr lang="fr-FR" altLang="fr-FR" sz="1400" i="0" smtClean="0">
                <a:solidFill>
                  <a:schemeClr val="tx1"/>
                </a:solidFill>
              </a:rPr>
              <a:pPr algn="r">
                <a:defRPr/>
              </a:pPr>
              <a:t>‹N°›</a:t>
            </a:fld>
            <a:endParaRPr lang="fr-FR" altLang="fr-FR" sz="1600" i="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0" fontAlgn="base" hangingPunct="0">
        <a:spcBef>
          <a:spcPct val="0"/>
        </a:spcBef>
        <a:spcAft>
          <a:spcPct val="0"/>
        </a:spcAft>
        <a:defRPr sz="4400" i="1">
          <a:solidFill>
            <a:schemeClr val="tx2"/>
          </a:solidFill>
          <a:latin typeface="Times New Roman" pitchFamily="18" charset="0"/>
        </a:defRPr>
      </a:lvl6pPr>
      <a:lvl7pPr marL="914400" algn="l" rtl="0" eaLnBrk="0" fontAlgn="base" hangingPunct="0">
        <a:spcBef>
          <a:spcPct val="0"/>
        </a:spcBef>
        <a:spcAft>
          <a:spcPct val="0"/>
        </a:spcAft>
        <a:defRPr sz="4400" i="1">
          <a:solidFill>
            <a:schemeClr val="tx2"/>
          </a:solidFill>
          <a:latin typeface="Times New Roman" pitchFamily="18" charset="0"/>
        </a:defRPr>
      </a:lvl7pPr>
      <a:lvl8pPr marL="1371600" algn="l" rtl="0" eaLnBrk="0" fontAlgn="base" hangingPunct="0">
        <a:spcBef>
          <a:spcPct val="0"/>
        </a:spcBef>
        <a:spcAft>
          <a:spcPct val="0"/>
        </a:spcAft>
        <a:defRPr sz="4400" i="1">
          <a:solidFill>
            <a:schemeClr val="tx2"/>
          </a:solidFill>
          <a:latin typeface="Times New Roman" pitchFamily="18" charset="0"/>
        </a:defRPr>
      </a:lvl8pPr>
      <a:lvl9pPr marL="1828800" algn="l"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i="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i="1">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i="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i="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i="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i="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i="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i="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publicsde.regie-energie.qc.ca/projets/595/DocPrj/R-4167-2021-C-RTIE%c3%89-0026-Audi-Piece-2021_12_13.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bloomenergy.com/blog/a-day-without-power-outage-costs-for-businesse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ublicsde.regie-energie.qc.ca/projets/595/DocPrj/R-4167-2021-C-RTIE%c3%89-0026-Audi-Piece-2021_12_13.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publicsde.regie-energie.qc.ca/projets/595/DocPrj/R-4167-2021-C-RTIE%c3%89-0027-Audi-Piece-2021_12_13.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publicsde.regie-energie.qc.ca/projets/595/DocPrj/R-4167-2021-C-RTIE%c3%89-0026-Audi-Piece-2021_12_13.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CBE0F65A-E5E6-4597-AF01-72EEFE3AFE3B}"/>
              </a:ext>
            </a:extLst>
          </p:cNvPr>
          <p:cNvSpPr>
            <a:spLocks noChangeArrowheads="1"/>
          </p:cNvSpPr>
          <p:nvPr/>
        </p:nvSpPr>
        <p:spPr bwMode="auto">
          <a:xfrm>
            <a:off x="0" y="0"/>
            <a:ext cx="12192000" cy="5085184"/>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gn="ctr">
              <a:lnSpc>
                <a:spcPct val="90000"/>
              </a:lnSpc>
              <a:spcBef>
                <a:spcPct val="20000"/>
              </a:spcBef>
              <a:buClr>
                <a:schemeClr val="tx2"/>
              </a:buClr>
              <a:buSzPct val="75000"/>
              <a:buFont typeface="Monotype Sorts" charset="0"/>
              <a:buNone/>
              <a:defRPr/>
            </a:pPr>
            <a:endParaRPr lang="en-CA" altLang="fr-FR" sz="1800" b="1" i="0" dirty="0">
              <a:solidFill>
                <a:schemeClr val="bg2"/>
              </a:solidFill>
            </a:endParaRPr>
          </a:p>
          <a:p>
            <a:pPr algn="ctr">
              <a:lnSpc>
                <a:spcPts val="3100"/>
              </a:lnSpc>
              <a:spcBef>
                <a:spcPct val="20000"/>
              </a:spcBef>
              <a:buClr>
                <a:schemeClr val="tx2"/>
              </a:buClr>
              <a:buSzPct val="75000"/>
              <a:buFont typeface="Monotype Sorts" charset="0"/>
              <a:buNone/>
              <a:defRPr/>
            </a:pPr>
            <a:r>
              <a:rPr lang="en-CA" altLang="fr-FR" sz="3200" b="1" i="0" cap="small" dirty="0">
                <a:solidFill>
                  <a:srgbClr val="000000"/>
                </a:solidFill>
              </a:rPr>
              <a:t>Régie de l’énergie du Québec</a:t>
            </a:r>
          </a:p>
          <a:p>
            <a:pPr algn="ctr">
              <a:lnSpc>
                <a:spcPts val="3100"/>
              </a:lnSpc>
              <a:spcBef>
                <a:spcPct val="20000"/>
              </a:spcBef>
              <a:buClr>
                <a:schemeClr val="tx2"/>
              </a:buClr>
              <a:buSzPct val="75000"/>
              <a:buFont typeface="Monotype Sorts" charset="0"/>
              <a:buNone/>
              <a:defRPr/>
            </a:pPr>
            <a:r>
              <a:rPr lang="fr-CA" altLang="fr-FR" sz="3200" b="1" i="0" dirty="0">
                <a:solidFill>
                  <a:srgbClr val="000000"/>
                </a:solidFill>
              </a:rPr>
              <a:t>Dossier R-4167-2021</a:t>
            </a:r>
          </a:p>
          <a:p>
            <a:pPr algn="ctr">
              <a:lnSpc>
                <a:spcPct val="90000"/>
              </a:lnSpc>
              <a:spcBef>
                <a:spcPct val="20000"/>
              </a:spcBef>
              <a:buClr>
                <a:schemeClr val="tx2"/>
              </a:buClr>
              <a:buSzPct val="75000"/>
              <a:buFont typeface="Monotype Sorts" charset="0"/>
              <a:buNone/>
              <a:defRPr/>
            </a:pPr>
            <a:endParaRPr lang="en-CA" altLang="fr-FR" sz="2800" b="1" i="0" dirty="0">
              <a:solidFill>
                <a:schemeClr val="bg2"/>
              </a:solidFill>
            </a:endParaRPr>
          </a:p>
          <a:p>
            <a:pPr algn="ctr">
              <a:lnSpc>
                <a:spcPct val="90000"/>
              </a:lnSpc>
              <a:spcBef>
                <a:spcPct val="20000"/>
              </a:spcBef>
              <a:buClr>
                <a:schemeClr val="tx2"/>
              </a:buClr>
              <a:buSzPct val="75000"/>
              <a:buFont typeface="Monotype Sorts" charset="0"/>
              <a:buNone/>
              <a:defRPr/>
            </a:pPr>
            <a:r>
              <a:rPr lang="fr-CA" sz="3200" b="1" i="0" cap="small" dirty="0">
                <a:solidFill>
                  <a:srgbClr val="0000FF"/>
                </a:solidFill>
                <a:ea typeface="+mj-ea"/>
                <a:cs typeface="Arial" panose="020B0604020202020204" pitchFamily="34" charset="0"/>
              </a:rPr>
              <a:t>Les causes tarifaires 2021 et 2022</a:t>
            </a:r>
            <a:br>
              <a:rPr lang="fr-CA" sz="3200" b="1" i="0" cap="small" dirty="0">
                <a:solidFill>
                  <a:srgbClr val="0000FF"/>
                </a:solidFill>
                <a:ea typeface="+mj-ea"/>
                <a:cs typeface="Arial" panose="020B0604020202020204" pitchFamily="34" charset="0"/>
              </a:rPr>
            </a:br>
            <a:r>
              <a:rPr lang="fr-CA" sz="3200" b="1" i="0" cap="small" dirty="0">
                <a:solidFill>
                  <a:srgbClr val="0000FF"/>
                </a:solidFill>
                <a:ea typeface="+mj-ea"/>
                <a:cs typeface="Arial" panose="020B0604020202020204" pitchFamily="34" charset="0"/>
              </a:rPr>
              <a:t>d’Hydro-Québec </a:t>
            </a:r>
            <a:r>
              <a:rPr lang="fr-CA" sz="3200" b="1" i="0" cap="small" dirty="0" err="1">
                <a:solidFill>
                  <a:srgbClr val="0000FF"/>
                </a:solidFill>
                <a:ea typeface="+mj-ea"/>
                <a:cs typeface="Arial" panose="020B0604020202020204" pitchFamily="34" charset="0"/>
              </a:rPr>
              <a:t>TransÉnergie</a:t>
            </a:r>
            <a:r>
              <a:rPr lang="fr-CA" sz="3200" b="1" i="0" cap="small" dirty="0">
                <a:solidFill>
                  <a:srgbClr val="0000FF"/>
                </a:solidFill>
                <a:ea typeface="+mj-ea"/>
                <a:cs typeface="Arial" panose="020B0604020202020204" pitchFamily="34" charset="0"/>
              </a:rPr>
              <a:t> (HQT) </a:t>
            </a:r>
            <a:endParaRPr lang="en-CA" altLang="fr-FR" sz="3200" b="1" i="0" cap="small" dirty="0">
              <a:solidFill>
                <a:schemeClr val="tx1"/>
              </a:solidFill>
            </a:endParaRPr>
          </a:p>
          <a:p>
            <a:pPr algn="ctr" eaLnBrk="1" fontAlgn="auto" hangingPunct="1">
              <a:lnSpc>
                <a:spcPct val="90000"/>
              </a:lnSpc>
              <a:spcBef>
                <a:spcPts val="1000"/>
              </a:spcBef>
              <a:spcAft>
                <a:spcPts val="0"/>
              </a:spcAft>
              <a:defRPr/>
            </a:pPr>
            <a:endParaRPr lang="fr-CA" sz="2200" i="0" dirty="0">
              <a:solidFill>
                <a:prstClr val="black"/>
              </a:solidFill>
              <a:cs typeface="Arial" panose="020B0604020202020204" pitchFamily="34" charset="0"/>
            </a:endParaRPr>
          </a:p>
          <a:p>
            <a:pPr algn="ctr" eaLnBrk="1" fontAlgn="auto" hangingPunct="1">
              <a:lnSpc>
                <a:spcPct val="90000"/>
              </a:lnSpc>
              <a:spcBef>
                <a:spcPts val="1000"/>
              </a:spcBef>
              <a:spcAft>
                <a:spcPts val="0"/>
              </a:spcAft>
              <a:defRPr/>
            </a:pPr>
            <a:r>
              <a:rPr lang="fr-CA" sz="2200" b="1" i="0" dirty="0">
                <a:solidFill>
                  <a:prstClr val="black"/>
                </a:solidFill>
                <a:cs typeface="Arial" panose="020B0604020202020204" pitchFamily="34" charset="0"/>
              </a:rPr>
              <a:t>Jean-Pierre Laflamme</a:t>
            </a:r>
            <a:endParaRPr lang="fr-CA" sz="2200" b="1" i="0" dirty="0">
              <a:solidFill>
                <a:srgbClr val="0070C0"/>
              </a:solidFill>
              <a:highlight>
                <a:srgbClr val="00FFFF"/>
              </a:highlight>
              <a:cs typeface="Arial" panose="020B0604020202020204" pitchFamily="34" charset="0"/>
            </a:endParaRPr>
          </a:p>
          <a:p>
            <a:pPr algn="ctr" eaLnBrk="1" fontAlgn="auto" hangingPunct="1">
              <a:lnSpc>
                <a:spcPct val="90000"/>
              </a:lnSpc>
              <a:spcBef>
                <a:spcPts val="1000"/>
              </a:spcBef>
              <a:spcAft>
                <a:spcPts val="0"/>
              </a:spcAft>
              <a:defRPr/>
            </a:pPr>
            <a:r>
              <a:rPr lang="fr-CA" sz="2200" b="1" i="0" dirty="0">
                <a:solidFill>
                  <a:prstClr val="black"/>
                </a:solidFill>
                <a:cs typeface="Arial" panose="020B0604020202020204" pitchFamily="34" charset="0"/>
              </a:rPr>
              <a:t>pour le</a:t>
            </a:r>
          </a:p>
          <a:p>
            <a:pPr algn="ctr" eaLnBrk="1" fontAlgn="auto" hangingPunct="1">
              <a:lnSpc>
                <a:spcPct val="90000"/>
              </a:lnSpc>
              <a:spcBef>
                <a:spcPts val="1000"/>
              </a:spcBef>
              <a:spcAft>
                <a:spcPts val="0"/>
              </a:spcAft>
              <a:defRPr/>
            </a:pPr>
            <a:r>
              <a:rPr lang="fr-CA" sz="2800" b="1" i="0" cap="small" dirty="0">
                <a:solidFill>
                  <a:srgbClr val="FFC000"/>
                </a:solidFill>
                <a:effectLst>
                  <a:outerShdw blurRad="38100" dist="38100" dir="2700000" algn="tl">
                    <a:srgbClr val="000000">
                      <a:alpha val="43137"/>
                    </a:srgbClr>
                  </a:outerShdw>
                </a:effectLst>
                <a:cs typeface="Arial" panose="020B0604020202020204" pitchFamily="34" charset="0"/>
              </a:rPr>
              <a:t>Regroupement pour la Transition, l’Innovation et</a:t>
            </a:r>
            <a:br>
              <a:rPr lang="fr-CA" sz="2800" b="1" i="0" cap="small" dirty="0">
                <a:solidFill>
                  <a:srgbClr val="FFC000"/>
                </a:solidFill>
                <a:effectLst>
                  <a:outerShdw blurRad="38100" dist="38100" dir="2700000" algn="tl">
                    <a:srgbClr val="000000">
                      <a:alpha val="43137"/>
                    </a:srgbClr>
                  </a:outerShdw>
                </a:effectLst>
                <a:cs typeface="Arial" panose="020B0604020202020204" pitchFamily="34" charset="0"/>
              </a:rPr>
            </a:br>
            <a:r>
              <a:rPr lang="fr-CA" sz="2800" b="1" i="0" cap="small" dirty="0">
                <a:solidFill>
                  <a:srgbClr val="FFC000"/>
                </a:solidFill>
                <a:effectLst>
                  <a:outerShdw blurRad="38100" dist="38100" dir="2700000" algn="tl">
                    <a:srgbClr val="000000">
                      <a:alpha val="43137"/>
                    </a:srgbClr>
                  </a:outerShdw>
                </a:effectLst>
                <a:cs typeface="Arial" panose="020B0604020202020204" pitchFamily="34" charset="0"/>
              </a:rPr>
              <a:t>l’Efficacité Énergétiques (RTIEÉ)</a:t>
            </a:r>
            <a:endParaRPr lang="fr-CA" sz="2200" i="0" cap="small" dirty="0">
              <a:solidFill>
                <a:srgbClr val="FFC000"/>
              </a:solidFill>
              <a:effectLst>
                <a:outerShdw blurRad="38100" dist="38100" dir="2700000" algn="tl">
                  <a:srgbClr val="000000">
                    <a:alpha val="43137"/>
                  </a:srgbClr>
                </a:outerShdw>
              </a:effectLst>
              <a:cs typeface="Arial" panose="020B0604020202020204" pitchFamily="34" charset="0"/>
            </a:endParaRPr>
          </a:p>
          <a:p>
            <a:pPr algn="ctr" eaLnBrk="1" fontAlgn="auto" hangingPunct="1">
              <a:lnSpc>
                <a:spcPct val="90000"/>
              </a:lnSpc>
              <a:spcBef>
                <a:spcPts val="1000"/>
              </a:spcBef>
              <a:spcAft>
                <a:spcPts val="0"/>
              </a:spcAft>
              <a:defRPr/>
            </a:pPr>
            <a:r>
              <a:rPr lang="fr-CA" sz="2200" i="0" dirty="0">
                <a:solidFill>
                  <a:srgbClr val="FFFFFF"/>
                </a:solidFill>
                <a:cs typeface="Arial" panose="020B0604020202020204" pitchFamily="34" charset="0"/>
              </a:rPr>
              <a:t>Le 14 décembre 2021</a:t>
            </a:r>
            <a:endParaRPr lang="fr-CA" sz="2200" i="0" dirty="0">
              <a:solidFill>
                <a:prstClr val="black"/>
              </a:solidFill>
              <a:highlight>
                <a:srgbClr val="00FFFF"/>
              </a:highlight>
              <a:cs typeface="Arial" panose="020B0604020202020204" pitchFamily="34" charset="0"/>
            </a:endParaRPr>
          </a:p>
          <a:p>
            <a:pPr algn="ctr" eaLnBrk="1" fontAlgn="auto" hangingPunct="1">
              <a:lnSpc>
                <a:spcPct val="90000"/>
              </a:lnSpc>
              <a:spcBef>
                <a:spcPts val="1000"/>
              </a:spcBef>
              <a:spcAft>
                <a:spcPts val="0"/>
              </a:spcAft>
              <a:defRPr/>
            </a:pPr>
            <a:r>
              <a:rPr lang="fr-CA" sz="2200" i="0" dirty="0">
                <a:solidFill>
                  <a:srgbClr val="FFFFFF"/>
                </a:solidFill>
                <a:cs typeface="Arial" panose="020B0604020202020204" pitchFamily="34" charset="0"/>
              </a:rPr>
              <a:t>RTIEÉ-1 Doc. 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050BD157-AF9A-472F-89CC-C43C36554A2D}"/>
              </a:ext>
            </a:extLst>
          </p:cNvPr>
          <p:cNvSpPr>
            <a:spLocks noGrp="1" noChangeArrowheads="1"/>
          </p:cNvSpPr>
          <p:nvPr>
            <p:ph type="body" idx="4294967295"/>
          </p:nvPr>
        </p:nvSpPr>
        <p:spPr>
          <a:xfrm>
            <a:off x="1703512" y="1556792"/>
            <a:ext cx="9793163" cy="4104456"/>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Constat et recommandation du RTIEÉ (suite) :</a:t>
            </a:r>
            <a:endParaRPr lang="fr-CA" sz="1400" b="1" i="0" kern="1200" dirty="0">
              <a:solidFill>
                <a:srgbClr val="ED7D31">
                  <a:lumMod val="75000"/>
                </a:srgbClr>
              </a:solidFill>
              <a:highlight>
                <a:srgbClr val="00FFFF"/>
              </a:highlight>
              <a:cs typeface="Arial" panose="020B0604020202020204" pitchFamily="34" charset="0"/>
            </a:endParaRPr>
          </a:p>
          <a:p>
            <a:pPr marL="0" indent="0" eaLnBrk="1" fontAlgn="auto" hangingPunct="1">
              <a:spcBef>
                <a:spcPts val="600"/>
              </a:spcBef>
              <a:spcAft>
                <a:spcPts val="0"/>
              </a:spcAft>
              <a:buClrTx/>
              <a:buSzTx/>
              <a:buFont typeface="Monotype Sorts"/>
              <a:buNone/>
              <a:defRPr/>
            </a:pPr>
            <a:endParaRPr lang="fr-CA" sz="1600" i="0" kern="1200" dirty="0">
              <a:solidFill>
                <a:prstClr val="black"/>
              </a:solidFill>
              <a:ea typeface="Times New Roman" panose="02020603050405020304" pitchFamily="18" charset="0"/>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srgbClr val="000000"/>
                </a:solidFill>
                <a:cs typeface="Arial" panose="020B0604020202020204" pitchFamily="34" charset="0"/>
              </a:rPr>
              <a:t>Donc, tel que ci-dessus indiqué, le cumul :</a:t>
            </a:r>
          </a:p>
          <a:p>
            <a:pPr marL="628650" lvl="1"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srgbClr val="000000"/>
                </a:solidFill>
                <a:cs typeface="Arial" panose="020B0604020202020204" pitchFamily="34" charset="0"/>
              </a:rPr>
              <a:t>de la réduction de 25 ans à 15 ans de la période de balisage (notre réserve no. 1)</a:t>
            </a:r>
          </a:p>
          <a:p>
            <a:pPr marL="628650" lvl="1"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srgbClr val="000000"/>
                </a:solidFill>
                <a:cs typeface="Arial" panose="020B0604020202020204" pitchFamily="34" charset="0"/>
              </a:rPr>
              <a:t>du retrait des données de transporteurs ayant des facteurs de charges (16) ou des longueurs de réseaux (2) improbables, et de la correction de la longueur de réseau de PG &amp; E (notre réserve no. 2)</a:t>
            </a:r>
          </a:p>
          <a:p>
            <a:pPr marL="263525" lvl="1" indent="0" eaLnBrk="1" fontAlgn="auto" hangingPunct="1">
              <a:spcBef>
                <a:spcPts val="600"/>
              </a:spcBef>
              <a:spcAft>
                <a:spcPts val="0"/>
              </a:spcAft>
              <a:buClrTx/>
              <a:buSzTx/>
              <a:buFontTx/>
              <a:buNone/>
              <a:defRPr/>
            </a:pPr>
            <a:endParaRPr lang="fr-CA" sz="1800" i="0" kern="1200" dirty="0">
              <a:solidFill>
                <a:prstClr val="black"/>
              </a:solidFill>
              <a:cs typeface="Arial" panose="020B0604020202020204" pitchFamily="34" charset="0"/>
            </a:endParaRPr>
          </a:p>
          <a:p>
            <a:pPr marL="263525" lvl="1" indent="0" eaLnBrk="1" fontAlgn="auto" hangingPunct="1">
              <a:spcBef>
                <a:spcPts val="600"/>
              </a:spcBef>
              <a:spcAft>
                <a:spcPts val="0"/>
              </a:spcAft>
              <a:buClrTx/>
              <a:buSzTx/>
              <a:buFontTx/>
              <a:buNone/>
              <a:defRPr/>
            </a:pPr>
            <a:r>
              <a:rPr lang="fr-CA" sz="1800" i="0" kern="1200" dirty="0">
                <a:solidFill>
                  <a:prstClr val="black"/>
                </a:solidFill>
                <a:cs typeface="Arial" panose="020B0604020202020204" pitchFamily="34" charset="0"/>
              </a:rPr>
              <a:t>font passer le Facteur X proposé par </a:t>
            </a:r>
            <a:r>
              <a:rPr lang="fr-CA" sz="1800" i="0" kern="1200" dirty="0" err="1">
                <a:solidFill>
                  <a:prstClr val="black"/>
                </a:solidFill>
                <a:cs typeface="Arial" panose="020B0604020202020204" pitchFamily="34" charset="0"/>
              </a:rPr>
              <a:t>Brattle</a:t>
            </a:r>
            <a:r>
              <a:rPr lang="fr-CA" sz="1800" i="0" kern="1200" dirty="0">
                <a:solidFill>
                  <a:prstClr val="black"/>
                </a:solidFill>
                <a:cs typeface="Arial" panose="020B0604020202020204" pitchFamily="34" charset="0"/>
              </a:rPr>
              <a:t> de </a:t>
            </a:r>
            <a:r>
              <a:rPr lang="fr-CA" sz="1800" i="0" kern="1200" dirty="0">
                <a:solidFill>
                  <a:srgbClr val="0000FF"/>
                </a:solidFill>
                <a:cs typeface="Arial" panose="020B0604020202020204" pitchFamily="34" charset="0"/>
              </a:rPr>
              <a:t>-3,38% à -2,66%.</a:t>
            </a:r>
          </a:p>
        </p:txBody>
      </p:sp>
      <p:sp>
        <p:nvSpPr>
          <p:cNvPr id="12291" name="Rectangle 3">
            <a:extLst>
              <a:ext uri="{FF2B5EF4-FFF2-40B4-BE49-F238E27FC236}">
                <a16:creationId xmlns:a16="http://schemas.microsoft.com/office/drawing/2014/main" id="{A7E82986-44BE-462F-A640-ABBD46D7F3C9}"/>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5" name="Rectangle 11">
            <a:extLst>
              <a:ext uri="{FF2B5EF4-FFF2-40B4-BE49-F238E27FC236}">
                <a16:creationId xmlns:a16="http://schemas.microsoft.com/office/drawing/2014/main" id="{0F274D3C-E3CB-4DD3-9879-ADD054BA0C4A}"/>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1.2 – La correction ou suppression préliminaire de certaines données  impossibles ou improbables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80688B3B-6C34-4D59-922A-9E492DEBB07E}"/>
              </a:ext>
            </a:extLst>
          </p:cNvPr>
          <p:cNvSpPr>
            <a:spLocks noGrp="1" noChangeArrowheads="1"/>
          </p:cNvSpPr>
          <p:nvPr>
            <p:ph type="body" idx="4294967295"/>
          </p:nvPr>
        </p:nvSpPr>
        <p:spPr>
          <a:xfrm>
            <a:off x="1695963" y="1484784"/>
            <a:ext cx="9793163" cy="4464596"/>
          </a:xfrm>
        </p:spPr>
        <p:txBody>
          <a:bodyPr/>
          <a:lstStyle/>
          <a:p>
            <a:pPr marL="0" indent="0" eaLnBrk="1" fontAlgn="auto" hangingPunct="1">
              <a:spcBef>
                <a:spcPts val="1600"/>
              </a:spcBef>
              <a:spcAft>
                <a:spcPts val="0"/>
              </a:spcAft>
              <a:buClrTx/>
              <a:buSzTx/>
              <a:buFont typeface="Monotype Sorts" charset="0"/>
              <a:buNone/>
              <a:defRPr/>
            </a:pPr>
            <a:r>
              <a:rPr lang="fr-CA" sz="1600" b="1" i="0" kern="1200" dirty="0">
                <a:solidFill>
                  <a:srgbClr val="ED7D31">
                    <a:lumMod val="75000"/>
                  </a:srgbClr>
                </a:solidFill>
                <a:cs typeface="Arial" panose="020B0604020202020204" pitchFamily="34" charset="0"/>
              </a:rPr>
              <a:t>Recommandation du RTIEÉ : </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ea typeface="Times New Roman" panose="02020603050405020304" pitchFamily="18" charset="0"/>
                <a:cs typeface="Arial" panose="020B0604020202020204" pitchFamily="34" charset="0"/>
              </a:rPr>
              <a:t>Le RTIEÉ recommande d’exclure </a:t>
            </a:r>
            <a:r>
              <a:rPr lang="fr-CA" sz="1600" kern="1200" dirty="0">
                <a:solidFill>
                  <a:prstClr val="black"/>
                </a:solidFill>
                <a:ea typeface="Times New Roman" panose="02020603050405020304" pitchFamily="18" charset="0"/>
                <a:cs typeface="Arial" panose="020B0604020202020204" pitchFamily="34" charset="0"/>
              </a:rPr>
              <a:t>(de la liste des coûts d’opérations et maintenance (O&amp;M) des transporteurs comparés)</a:t>
            </a:r>
            <a:r>
              <a:rPr lang="fr-CA" sz="1600" i="0" kern="1200" dirty="0">
                <a:solidFill>
                  <a:prstClr val="black"/>
                </a:solidFill>
                <a:ea typeface="Times New Roman" panose="02020603050405020304" pitchFamily="18" charset="0"/>
                <a:cs typeface="Arial" panose="020B0604020202020204" pitchFamily="34" charset="0"/>
              </a:rPr>
              <a:t> une partie de leurs coûts de services de transport achetés auprès d’autres </a:t>
            </a:r>
            <a:r>
              <a:rPr lang="fr-CA" sz="1600" i="0" kern="1200" dirty="0">
                <a:solidFill>
                  <a:srgbClr val="000000"/>
                </a:solidFill>
                <a:ea typeface="Times New Roman" panose="02020603050405020304" pitchFamily="18" charset="0"/>
                <a:cs typeface="Arial" panose="020B0604020202020204" pitchFamily="34" charset="0"/>
              </a:rPr>
              <a:t>transporteurs</a:t>
            </a:r>
            <a:r>
              <a:rPr lang="fr-CA" sz="1600" i="0" kern="1200" dirty="0">
                <a:solidFill>
                  <a:prstClr val="black"/>
                </a:solidFill>
                <a:ea typeface="Times New Roman" panose="02020603050405020304" pitchFamily="18" charset="0"/>
                <a:cs typeface="Arial" panose="020B0604020202020204" pitchFamily="34" charset="0"/>
              </a:rPr>
              <a:t>.</a:t>
            </a:r>
            <a:endParaRPr lang="fr-CA" sz="1600" i="0" dirty="0">
              <a:solidFill>
                <a:srgbClr val="000000"/>
              </a:solidFill>
              <a:ea typeface="Times New Roman" panose="02020603050405020304" pitchFamily="18" charset="0"/>
              <a:cs typeface="Arial" panose="020B0604020202020204" pitchFamily="34" charset="0"/>
            </a:endParaRPr>
          </a:p>
          <a:p>
            <a:pPr marL="0" indent="0" eaLnBrk="1" fontAlgn="auto" hangingPunct="1">
              <a:spcBef>
                <a:spcPts val="1000"/>
              </a:spcBef>
              <a:spcAft>
                <a:spcPts val="0"/>
              </a:spcAft>
              <a:buClrTx/>
              <a:buSzTx/>
              <a:buFont typeface="Monotype Sorts" charset="0"/>
              <a:buNone/>
              <a:defRPr/>
            </a:pPr>
            <a:r>
              <a:rPr lang="fr-CA" sz="1600" b="1" i="0" kern="1200" dirty="0">
                <a:solidFill>
                  <a:srgbClr val="ED7D31">
                    <a:lumMod val="75000"/>
                  </a:srgbClr>
                </a:solidFill>
                <a:cs typeface="Arial" panose="020B0604020202020204" pitchFamily="34" charset="0"/>
              </a:rPr>
              <a:t>Argumentation du RTIEÉ :</a:t>
            </a:r>
            <a:endParaRPr lang="fr-CA" sz="16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Dans son rapport,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considère pleinement ces coûts alors que PEG les exclue complètement.</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Nous sommes en accord avec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qu’il n’est pas souhaitable de les exclure totalement, car ces coûts correspondent vraiment à un coût du transporteur visé, pour un service qu’il aurait à fournir lui-même s’il ne l’acquérait pas d’un autre transporteur.</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Mais il nous apparaît inapproprié de comptabiliser la totalité de ces coûts </a:t>
            </a:r>
            <a:r>
              <a:rPr lang="fr-CA" sz="1600" i="0" u="sng" kern="1200" dirty="0">
                <a:solidFill>
                  <a:prstClr val="black"/>
                </a:solidFill>
                <a:cs typeface="Arial" panose="020B0604020202020204" pitchFamily="34" charset="0"/>
              </a:rPr>
              <a:t>à titre </a:t>
            </a:r>
            <a:r>
              <a:rPr lang="fr-CA" sz="1600" i="0" u="sng" kern="1200" dirty="0">
                <a:solidFill>
                  <a:prstClr val="black"/>
                </a:solidFill>
                <a:ea typeface="Times New Roman" panose="02020603050405020304" pitchFamily="18" charset="0"/>
                <a:cs typeface="Arial" panose="020B0604020202020204" pitchFamily="34" charset="0"/>
              </a:rPr>
              <a:t>de coûts d’opérations et maintenance (O&amp;M)</a:t>
            </a:r>
            <a:r>
              <a:rPr lang="fr-CA" sz="1600" i="0" kern="1200" dirty="0">
                <a:solidFill>
                  <a:prstClr val="black"/>
                </a:solidFill>
                <a:ea typeface="Times New Roman" panose="02020603050405020304" pitchFamily="18" charset="0"/>
                <a:cs typeface="Arial" panose="020B0604020202020204" pitchFamily="34" charset="0"/>
              </a:rPr>
              <a:t>.  En effet, lorsqu’acheté auprès d’autres transporteurs, le tarif qui leur est payé </a:t>
            </a:r>
            <a:r>
              <a:rPr lang="fr-CA" sz="1600" i="0" u="sng" kern="1200" dirty="0">
                <a:solidFill>
                  <a:prstClr val="black"/>
                </a:solidFill>
                <a:ea typeface="Times New Roman" panose="02020603050405020304" pitchFamily="18" charset="0"/>
                <a:cs typeface="Arial" panose="020B0604020202020204" pitchFamily="34" charset="0"/>
              </a:rPr>
              <a:t>inclut non seulement ses coûts O&amp;M, mais également son coût d’amortissement de capital et un rendement </a:t>
            </a:r>
            <a:r>
              <a:rPr lang="fr-CA" sz="1600" i="0" kern="1200" dirty="0">
                <a:solidFill>
                  <a:prstClr val="black"/>
                </a:solidFill>
                <a:ea typeface="Times New Roman" panose="02020603050405020304" pitchFamily="18" charset="0"/>
                <a:cs typeface="Arial" panose="020B0604020202020204" pitchFamily="34" charset="0"/>
              </a:rPr>
              <a:t>(que l’entreprise soit réglementée ou non).</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Ces deux aspects supplémentaires ne feraient pas partie </a:t>
            </a:r>
            <a:r>
              <a:rPr lang="fr-CA" sz="1600" i="0" kern="1200" dirty="0">
                <a:solidFill>
                  <a:prstClr val="black"/>
                </a:solidFill>
                <a:ea typeface="Times New Roman" panose="02020603050405020304" pitchFamily="18" charset="0"/>
                <a:cs typeface="Arial" panose="020B0604020202020204" pitchFamily="34" charset="0"/>
              </a:rPr>
              <a:t>des coûts O&amp;M du transporteur visés s’il fournissait lui-même le service</a:t>
            </a:r>
            <a:r>
              <a:rPr lang="fr-CA" sz="1600" i="0" kern="1200" dirty="0">
                <a:solidFill>
                  <a:prstClr val="black"/>
                </a:solidFill>
                <a:cs typeface="Arial" panose="020B0604020202020204" pitchFamily="34" charset="0"/>
              </a:rPr>
              <a:t>.</a:t>
            </a:r>
          </a:p>
        </p:txBody>
      </p:sp>
      <p:sp>
        <p:nvSpPr>
          <p:cNvPr id="6" name="Rectangle 11">
            <a:extLst>
              <a:ext uri="{FF2B5EF4-FFF2-40B4-BE49-F238E27FC236}">
                <a16:creationId xmlns:a16="http://schemas.microsoft.com/office/drawing/2014/main" id="{589809CF-4512-4E7B-BAE0-DA6C3E8B7A24}"/>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1.3 – L’exclusion partielle du compte d’achat de services de transport auprès d’autres</a:t>
            </a:r>
          </a:p>
        </p:txBody>
      </p:sp>
      <p:sp>
        <p:nvSpPr>
          <p:cNvPr id="13316" name="Rectangle 3">
            <a:extLst>
              <a:ext uri="{FF2B5EF4-FFF2-40B4-BE49-F238E27FC236}">
                <a16:creationId xmlns:a16="http://schemas.microsoft.com/office/drawing/2014/main" id="{F8B4902B-6460-40F4-8FFA-CB39BADACD4B}"/>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887E37E4-A3F3-4EF5-B27E-B21E3E3207E9}"/>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1600"/>
              </a:spcBef>
              <a:spcAft>
                <a:spcPts val="0"/>
              </a:spcAft>
              <a:buClrTx/>
              <a:buSzTx/>
              <a:buFont typeface="Monotype Sorts" charset="0"/>
              <a:buNone/>
              <a:defRPr/>
            </a:pPr>
            <a:r>
              <a:rPr lang="fr-CA" sz="1600" b="1" i="0" kern="1200" dirty="0">
                <a:solidFill>
                  <a:srgbClr val="ED7D31">
                    <a:lumMod val="75000"/>
                  </a:srgbClr>
                </a:solidFill>
                <a:cs typeface="Arial" panose="020B0604020202020204" pitchFamily="34" charset="0"/>
              </a:rPr>
              <a:t>Recommandation du RTIEÉ (suite) : </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Faute d’informations concernant le ratio entre</a:t>
            </a:r>
          </a:p>
          <a:p>
            <a:pPr marL="539750" indent="0" eaLnBrk="1" fontAlgn="auto" hangingPunct="1">
              <a:spcBef>
                <a:spcPts val="600"/>
              </a:spcBef>
              <a:spcAft>
                <a:spcPts val="0"/>
              </a:spcAft>
              <a:buClrTx/>
              <a:buSzTx/>
              <a:buFont typeface="Monotype Sorts"/>
              <a:buNone/>
              <a:defRPr/>
            </a:pPr>
            <a:r>
              <a:rPr lang="fr-CA" sz="1600" i="0" kern="1200" dirty="0">
                <a:solidFill>
                  <a:prstClr val="black"/>
                </a:solidFill>
                <a:cs typeface="Arial" panose="020B0604020202020204" pitchFamily="34" charset="0"/>
              </a:rPr>
              <a:t>a) les charges d’exploitation (O&amp;M) et</a:t>
            </a:r>
          </a:p>
          <a:p>
            <a:pPr marL="539750" indent="0" eaLnBrk="1" fontAlgn="auto" hangingPunct="1">
              <a:spcBef>
                <a:spcPts val="600"/>
              </a:spcBef>
              <a:spcAft>
                <a:spcPts val="0"/>
              </a:spcAft>
              <a:buClrTx/>
              <a:buSzTx/>
              <a:buFont typeface="Monotype Sorts"/>
              <a:buNone/>
              <a:defRPr/>
            </a:pPr>
            <a:r>
              <a:rPr lang="fr-CA" sz="1600" i="0" kern="1200" dirty="0">
                <a:solidFill>
                  <a:prstClr val="black"/>
                </a:solidFill>
                <a:cs typeface="Arial" panose="020B0604020202020204" pitchFamily="34" charset="0"/>
              </a:rPr>
              <a:t>b) les charges d’amortissement et le rendement</a:t>
            </a:r>
          </a:p>
          <a:p>
            <a:pPr marL="263525" indent="0" eaLnBrk="1" fontAlgn="auto" hangingPunct="1">
              <a:spcBef>
                <a:spcPts val="600"/>
              </a:spcBef>
              <a:spcAft>
                <a:spcPts val="0"/>
              </a:spcAft>
              <a:buClrTx/>
              <a:buSzTx/>
              <a:buFont typeface="Monotype Sorts"/>
              <a:buNone/>
              <a:defRPr/>
            </a:pPr>
            <a:r>
              <a:rPr lang="fr-CA" sz="1600" i="0" kern="1200" dirty="0">
                <a:solidFill>
                  <a:prstClr val="black"/>
                </a:solidFill>
                <a:cs typeface="Arial" panose="020B0604020202020204" pitchFamily="34" charset="0"/>
              </a:rPr>
              <a:t>qui font partie du coût de l’achat de services de transport auprès d’autres transporteurs,</a:t>
            </a:r>
          </a:p>
          <a:p>
            <a:pPr marL="263525" indent="0" eaLnBrk="1" fontAlgn="auto" hangingPunct="1">
              <a:spcBef>
                <a:spcPts val="600"/>
              </a:spcBef>
              <a:spcAft>
                <a:spcPts val="0"/>
              </a:spcAft>
              <a:buClrTx/>
              <a:buSzTx/>
              <a:buFont typeface="Monotype Sorts"/>
              <a:buNone/>
              <a:defRPr/>
            </a:pPr>
            <a:r>
              <a:rPr lang="fr-CA" sz="1600" i="0" kern="1200" dirty="0">
                <a:solidFill>
                  <a:prstClr val="black"/>
                </a:solidFill>
                <a:cs typeface="Arial" panose="020B0604020202020204" pitchFamily="34" charset="0"/>
              </a:rPr>
              <a:t>nous recommandons à ce stade de ne garder en O&amp;M que 50 % des comptes de ces coûts de transport par d’autres, à moins que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ne soit en mesure de calculer ce ratio plus précisément.</a:t>
            </a: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Cette suppression d’une partie de compte de transport auprès d’ « autres » ferait passer le facteur X déjà modifié plus haut </a:t>
            </a:r>
            <a:r>
              <a:rPr lang="fr-CA" sz="1600" i="0" kern="1200" dirty="0">
                <a:solidFill>
                  <a:srgbClr val="0033CC"/>
                </a:solidFill>
                <a:cs typeface="Arial" panose="020B0604020202020204" pitchFamily="34" charset="0"/>
              </a:rPr>
              <a:t>de </a:t>
            </a:r>
            <a:r>
              <a:rPr lang="fr-CA" sz="1600" i="0" kern="1200" dirty="0">
                <a:solidFill>
                  <a:srgbClr val="0000FF"/>
                </a:solidFill>
                <a:cs typeface="Arial" panose="020B0604020202020204" pitchFamily="34" charset="0"/>
              </a:rPr>
              <a:t>-2,66 % à -2,67 % (-0,01 %)</a:t>
            </a:r>
            <a:r>
              <a:rPr lang="fr-CA" sz="1600" i="0" kern="1200" dirty="0">
                <a:solidFill>
                  <a:prstClr val="black"/>
                </a:solidFill>
                <a:cs typeface="Arial" panose="020B0604020202020204" pitchFamily="34" charset="0"/>
              </a:rPr>
              <a:t>, donc pas de changement significatif</a:t>
            </a: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Mais si au contraire le MRI conservait un balisage d’une durée de 25 ans, l’effet serait plus important:</a:t>
            </a:r>
          </a:p>
          <a:p>
            <a:pPr marL="263525" indent="0" eaLnBrk="1" fontAlgn="auto" hangingPunct="1">
              <a:spcBef>
                <a:spcPts val="0"/>
              </a:spcBef>
              <a:spcAft>
                <a:spcPts val="0"/>
              </a:spcAft>
              <a:buClrTx/>
              <a:buSzTx/>
              <a:buNone/>
              <a:defRPr/>
            </a:pPr>
            <a:r>
              <a:rPr lang="fr-CA" sz="1600" i="0" kern="1200" dirty="0">
                <a:solidFill>
                  <a:prstClr val="black"/>
                </a:solidFill>
                <a:cs typeface="Arial" panose="020B0604020202020204" pitchFamily="34" charset="0"/>
              </a:rPr>
              <a:t>le facteur X augmenterait</a:t>
            </a:r>
            <a:r>
              <a:rPr lang="fr-CA" sz="1600" i="0" kern="1200" dirty="0">
                <a:cs typeface="Arial" panose="020B0604020202020204" pitchFamily="34" charset="0"/>
              </a:rPr>
              <a:t> de</a:t>
            </a:r>
            <a:r>
              <a:rPr lang="fr-CA" sz="1600" i="0" kern="1200" dirty="0">
                <a:solidFill>
                  <a:srgbClr val="0033CC"/>
                </a:solidFill>
                <a:cs typeface="Arial" panose="020B0604020202020204" pitchFamily="34" charset="0"/>
              </a:rPr>
              <a:t> -3,02 % à -2,85 % (+0,17 %)</a:t>
            </a:r>
            <a:r>
              <a:rPr lang="fr-CA" sz="1600" i="0" kern="1200" dirty="0">
                <a:solidFill>
                  <a:prstClr val="black"/>
                </a:solidFill>
                <a:cs typeface="Arial" panose="020B0604020202020204" pitchFamily="34" charset="0"/>
              </a:rPr>
              <a:t>.</a:t>
            </a:r>
          </a:p>
        </p:txBody>
      </p:sp>
      <p:sp>
        <p:nvSpPr>
          <p:cNvPr id="14339" name="Rectangle 3">
            <a:extLst>
              <a:ext uri="{FF2B5EF4-FFF2-40B4-BE49-F238E27FC236}">
                <a16:creationId xmlns:a16="http://schemas.microsoft.com/office/drawing/2014/main" id="{3CF2014F-6894-4E7C-ADDD-D7BDD3B99332}"/>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5" name="Rectangle 11">
            <a:extLst>
              <a:ext uri="{FF2B5EF4-FFF2-40B4-BE49-F238E27FC236}">
                <a16:creationId xmlns:a16="http://schemas.microsoft.com/office/drawing/2014/main" id="{DC5C014F-4D07-426F-BDBD-3F8D3F2B9007}"/>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1.3 – L’exclusion partielle du compte d’achat de services de transport auprès d’autres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A2F27D21-AFA3-4C49-8DB2-EC226FBB8AB3}"/>
              </a:ext>
            </a:extLst>
          </p:cNvPr>
          <p:cNvSpPr>
            <a:spLocks noGrp="1" noChangeArrowheads="1"/>
          </p:cNvSpPr>
          <p:nvPr>
            <p:ph type="body" idx="4294967295"/>
          </p:nvPr>
        </p:nvSpPr>
        <p:spPr>
          <a:xfrm>
            <a:off x="1703512" y="1556792"/>
            <a:ext cx="9793163" cy="4464596"/>
          </a:xfrm>
        </p:spPr>
        <p:txBody>
          <a:bodyPr/>
          <a:lstStyle/>
          <a:p>
            <a:pPr marL="0" indent="0" eaLnBrk="1" fontAlgn="auto" hangingPunct="1">
              <a:spcBef>
                <a:spcPts val="16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Constat du RTIEÉ : </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L’application mécanique à une entreprise aussi distincte qu’HQT d’un balisage de 51 ou</a:t>
            </a:r>
            <a:br>
              <a:rPr lang="fr-CA" sz="1800" i="0" kern="1200" dirty="0">
                <a:solidFill>
                  <a:prstClr val="black"/>
                </a:solidFill>
                <a:cs typeface="Arial" panose="020B0604020202020204" pitchFamily="34" charset="0"/>
              </a:rPr>
            </a:br>
            <a:r>
              <a:rPr lang="fr-CA" sz="1800" i="0" kern="1200" dirty="0">
                <a:solidFill>
                  <a:prstClr val="black"/>
                </a:solidFill>
                <a:cs typeface="Arial" panose="020B0604020202020204" pitchFamily="34" charset="0"/>
              </a:rPr>
              <a:t>74 transporteurs des États-Unis non vraiment comparables requiert beaucoup de réserve.</a:t>
            </a:r>
            <a:endParaRPr lang="fr-CA" sz="1800" i="0" dirty="0">
              <a:solidFill>
                <a:srgbClr val="000000"/>
              </a:solidFill>
              <a:ea typeface="Times New Roman" panose="02020603050405020304" pitchFamily="18" charset="0"/>
              <a:cs typeface="Arial" panose="020B0604020202020204" pitchFamily="34" charset="0"/>
            </a:endParaRPr>
          </a:p>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RTIEÉ est inconfortable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avec le nombre extrêmement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élevé de transporteurs décrits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comme comparables à HQT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aux fins du balisage de leur</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productivité par Brattle et PEG.</a:t>
            </a: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HQT est substantiellement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différente des autres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transporteurs nord-américains. </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pic>
        <p:nvPicPr>
          <p:cNvPr id="15363" name="Image 2">
            <a:extLst>
              <a:ext uri="{FF2B5EF4-FFF2-40B4-BE49-F238E27FC236}">
                <a16:creationId xmlns:a16="http://schemas.microsoft.com/office/drawing/2014/main" id="{5AD94430-73C8-401A-99F3-0C63C80A9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2997200"/>
            <a:ext cx="69881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a:extLst>
              <a:ext uri="{FF2B5EF4-FFF2-40B4-BE49-F238E27FC236}">
                <a16:creationId xmlns:a16="http://schemas.microsoft.com/office/drawing/2014/main" id="{F054A0D8-2CE9-40D0-B06B-9E11CFC53159}"/>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7" name="Rectangle 11">
            <a:extLst>
              <a:ext uri="{FF2B5EF4-FFF2-40B4-BE49-F238E27FC236}">
                <a16:creationId xmlns:a16="http://schemas.microsoft.com/office/drawing/2014/main" id="{7B1EF580-6501-42AB-819F-1C1FA64EA85B}"/>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1.4 – </a:t>
            </a:r>
            <a:r>
              <a:rPr lang="fr-CA" sz="1800" b="1" i="0" cap="small" dirty="0">
                <a:solidFill>
                  <a:srgbClr val="70AD47">
                    <a:lumMod val="75000"/>
                  </a:srgbClr>
                </a:solidFill>
                <a:ea typeface="Times New Roman" panose="02020603050405020304" pitchFamily="18" charset="0"/>
                <a:cs typeface="Arial" panose="020B0604020202020204" pitchFamily="34" charset="0"/>
              </a:rPr>
              <a:t>Faire preuve de beaucoup de réserve quant au choix des comparables</a:t>
            </a:r>
            <a:endParaRPr lang="fr-FR" altLang="fr-FR" sz="1700" b="1" i="0" dirty="0">
              <a:solidFill>
                <a:srgbClr val="003300"/>
              </a:solidFill>
              <a:latin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4B7CE0A9-0CBC-4817-97F0-3C75A135C113}"/>
              </a:ext>
            </a:extLst>
          </p:cNvPr>
          <p:cNvSpPr>
            <a:spLocks noGrp="1" noChangeArrowheads="1"/>
          </p:cNvSpPr>
          <p:nvPr>
            <p:ph type="body" idx="4294967295"/>
          </p:nvPr>
        </p:nvSpPr>
        <p:spPr>
          <a:xfrm>
            <a:off x="1703512" y="1556792"/>
            <a:ext cx="9793163" cy="4464596"/>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(suite)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HQT fait face à des enjeux de température, de conditions climatiques, de distances, d’accès au réseau, de couvert végétal, de sécurité du réseau (ex.: compensation série) qu’on ne retrouve pas nécessairement dans les vastes échantillons de Brattle et PEG.</a:t>
            </a: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cs typeface="Arial" panose="020B0604020202020204" pitchFamily="34" charset="0"/>
              </a:rPr>
              <a:t>De plus, il serait imprudent de postuler d’avance que les défis auxquels font face les petits transporteurs considérés par </a:t>
            </a:r>
            <a:r>
              <a:rPr lang="fr-CA" sz="1600" i="0" kern="1200" dirty="0" err="1">
                <a:cs typeface="Arial" panose="020B0604020202020204" pitchFamily="34" charset="0"/>
              </a:rPr>
              <a:t>Brattle</a:t>
            </a:r>
            <a:r>
              <a:rPr lang="fr-CA" sz="1600" i="0" kern="1200" dirty="0">
                <a:cs typeface="Arial" panose="020B0604020202020204" pitchFamily="34" charset="0"/>
              </a:rPr>
              <a:t> et PEG et leurs effets sur les coûts et les variations de coûts soient comparables à ceux d’HQT (au point où tous les transporteurs pourraient être placés dans le même échantillon de comparables, quelle que soit leur taille).</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16387" name="Rectangle 3">
            <a:extLst>
              <a:ext uri="{FF2B5EF4-FFF2-40B4-BE49-F238E27FC236}">
                <a16:creationId xmlns:a16="http://schemas.microsoft.com/office/drawing/2014/main" id="{D02D5CC0-19A0-4177-84CE-88277FBE43A4}"/>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5" name="Rectangle 11">
            <a:extLst>
              <a:ext uri="{FF2B5EF4-FFF2-40B4-BE49-F238E27FC236}">
                <a16:creationId xmlns:a16="http://schemas.microsoft.com/office/drawing/2014/main" id="{D7F59CDE-14D3-474A-9D3B-432200457B81}"/>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1.4 – </a:t>
            </a:r>
            <a:r>
              <a:rPr lang="fr-CA" sz="1800" b="1" i="0" cap="small" dirty="0">
                <a:solidFill>
                  <a:srgbClr val="70AD47">
                    <a:lumMod val="75000"/>
                  </a:srgbClr>
                </a:solidFill>
                <a:ea typeface="Times New Roman" panose="02020603050405020304" pitchFamily="18" charset="0"/>
                <a:cs typeface="Arial" panose="020B0604020202020204" pitchFamily="34" charset="0"/>
              </a:rPr>
              <a:t>Faire preuve de beaucoup de réserve quant au choix des comparables</a:t>
            </a:r>
            <a:endParaRPr lang="fr-FR" altLang="fr-FR" sz="1700" b="1" i="0" dirty="0">
              <a:solidFill>
                <a:srgbClr val="003300"/>
              </a:solidFill>
              <a:latin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82594896-A07A-40A1-B465-7D793F13F40F}"/>
              </a:ext>
            </a:extLst>
          </p:cNvPr>
          <p:cNvSpPr>
            <a:spLocks noGrp="1" noChangeArrowheads="1"/>
          </p:cNvSpPr>
          <p:nvPr>
            <p:ph type="body" idx="4294967295"/>
          </p:nvPr>
        </p:nvSpPr>
        <p:spPr>
          <a:xfrm>
            <a:off x="1703388" y="1484784"/>
            <a:ext cx="9793163" cy="4464596"/>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(suite)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Les rapports Brattle et PEG ne permettent pas de nous assurer que les coûts d’opération des </a:t>
            </a:r>
            <a:r>
              <a:rPr lang="fr-CA" sz="1600" i="0" dirty="0">
                <a:solidFill>
                  <a:srgbClr val="000000"/>
                </a:solidFill>
                <a:ea typeface="Times New Roman" panose="02020603050405020304" pitchFamily="18" charset="0"/>
                <a:cs typeface="Arial" panose="020B0604020202020204" pitchFamily="34" charset="0"/>
              </a:rPr>
              <a:t>transporteurs comparés</a:t>
            </a:r>
            <a:r>
              <a:rPr lang="fr-CA" sz="1600" i="0" kern="1200" dirty="0">
                <a:solidFill>
                  <a:prstClr val="black"/>
                </a:solidFill>
                <a:cs typeface="Arial" panose="020B0604020202020204" pitchFamily="34" charset="0"/>
              </a:rPr>
              <a:t> par eux couvrent </a:t>
            </a:r>
            <a:r>
              <a:rPr lang="fr-CA" sz="1600" i="0" u="sng" kern="1200" dirty="0">
                <a:solidFill>
                  <a:prstClr val="black"/>
                </a:solidFill>
                <a:cs typeface="Arial" panose="020B0604020202020204" pitchFamily="34" charset="0"/>
              </a:rPr>
              <a:t>les mêmes catégories de coûts </a:t>
            </a:r>
            <a:r>
              <a:rPr lang="fr-CA" sz="1600" u="sng" kern="1200" dirty="0">
                <a:solidFill>
                  <a:prstClr val="black"/>
                </a:solidFill>
                <a:cs typeface="Arial" panose="020B0604020202020204" pitchFamily="34" charset="0"/>
              </a:rPr>
              <a:t>qu’HQT (moins les mêmes exclusions Y et les mêmes facteurs exogènes Z que HQT)</a:t>
            </a:r>
            <a:r>
              <a:rPr lang="fr-CA" sz="1600" i="0" kern="1200" dirty="0">
                <a:solidFill>
                  <a:prstClr val="black"/>
                </a:solidFill>
                <a:cs typeface="Arial" panose="020B0604020202020204" pitchFamily="34" charset="0"/>
              </a:rPr>
              <a:t> ni </a:t>
            </a:r>
            <a:r>
              <a:rPr lang="fr-CA" sz="1600" i="0" kern="1200" dirty="0">
                <a:solidFill>
                  <a:prstClr val="black"/>
                </a:solidFill>
                <a:ea typeface="Times New Roman" panose="02020603050405020304" pitchFamily="18" charset="0"/>
                <a:cs typeface="Arial" panose="020B0604020202020204" pitchFamily="34" charset="0"/>
              </a:rPr>
              <a:t>que les </a:t>
            </a:r>
            <a:r>
              <a:rPr lang="fr-CA" sz="1600" i="0" dirty="0">
                <a:solidFill>
                  <a:srgbClr val="000000"/>
                </a:solidFill>
                <a:ea typeface="Times New Roman" panose="02020603050405020304" pitchFamily="18" charset="0"/>
                <a:cs typeface="Arial" panose="020B0604020202020204" pitchFamily="34" charset="0"/>
              </a:rPr>
              <a:t>différences de catégories de coûts qui pourraient résulter des caractéristiques propres à chacun de ces transporteurs comparés ont bien été prises en compte.</a:t>
            </a:r>
          </a:p>
          <a:p>
            <a:pPr marL="400050" lvl="1" indent="0" eaLnBrk="1" fontAlgn="auto" hangingPunct="1">
              <a:spcBef>
                <a:spcPts val="600"/>
              </a:spcBef>
              <a:spcAft>
                <a:spcPts val="0"/>
              </a:spcAft>
              <a:buClrTx/>
              <a:buSzTx/>
              <a:buFontTx/>
              <a:buNone/>
              <a:defRPr/>
            </a:pPr>
            <a:endParaRPr lang="fr-CA" sz="1600" i="0" dirty="0">
              <a:solidFill>
                <a:srgbClr val="000000"/>
              </a:solidFill>
              <a:ea typeface="Times New Roman" panose="02020603050405020304" pitchFamily="18" charset="0"/>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Nous constatons cependant, tout comme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qu’il n’est pas possible de corriger cet aspect en pondérant les données de chacun des </a:t>
            </a:r>
            <a:r>
              <a:rPr lang="fr-CA" sz="1600" i="0" dirty="0">
                <a:solidFill>
                  <a:srgbClr val="000000"/>
                </a:solidFill>
                <a:ea typeface="Times New Roman" panose="02020603050405020304" pitchFamily="18" charset="0"/>
                <a:cs typeface="Arial" panose="020B0604020202020204" pitchFamily="34" charset="0"/>
              </a:rPr>
              <a:t>transporteurs comparés</a:t>
            </a:r>
            <a:r>
              <a:rPr lang="fr-CA" sz="1600" i="0" kern="1200" dirty="0">
                <a:solidFill>
                  <a:prstClr val="black"/>
                </a:solidFill>
                <a:ea typeface="Times New Roman" panose="02020603050405020304" pitchFamily="18" charset="0"/>
                <a:cs typeface="Arial" panose="020B0604020202020204" pitchFamily="34" charset="0"/>
              </a:rPr>
              <a:t>.  </a:t>
            </a: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6" name="Rectangle 11">
            <a:extLst>
              <a:ext uri="{FF2B5EF4-FFF2-40B4-BE49-F238E27FC236}">
                <a16:creationId xmlns:a16="http://schemas.microsoft.com/office/drawing/2014/main" id="{4607C8DA-47D3-41BF-B9DF-900A0DC58724}"/>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1.4 – </a:t>
            </a:r>
            <a:r>
              <a:rPr lang="fr-CA" sz="1800" b="1" i="0" cap="small" dirty="0">
                <a:solidFill>
                  <a:srgbClr val="70AD47">
                    <a:lumMod val="75000"/>
                  </a:srgbClr>
                </a:solidFill>
                <a:ea typeface="Times New Roman" panose="02020603050405020304" pitchFamily="18" charset="0"/>
                <a:cs typeface="Arial" panose="020B0604020202020204" pitchFamily="34" charset="0"/>
              </a:rPr>
              <a:t>Faire preuve de beaucoup de réserve quant au choix des comparables</a:t>
            </a:r>
            <a:endParaRPr lang="fr-FR" altLang="fr-FR" sz="1700" b="1" i="0" dirty="0">
              <a:solidFill>
                <a:srgbClr val="003300"/>
              </a:solidFill>
              <a:latin typeface="Times New Roman" panose="02020603050405020304" pitchFamily="18" charset="0"/>
            </a:endParaRPr>
          </a:p>
        </p:txBody>
      </p:sp>
      <p:sp>
        <p:nvSpPr>
          <p:cNvPr id="17412" name="Rectangle 3">
            <a:extLst>
              <a:ext uri="{FF2B5EF4-FFF2-40B4-BE49-F238E27FC236}">
                <a16:creationId xmlns:a16="http://schemas.microsoft.com/office/drawing/2014/main" id="{2D122A1E-1D75-4970-B203-98E9944DEEAE}"/>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73BEE0BD-42D8-4139-BB19-540D1BD84D6E}"/>
              </a:ext>
            </a:extLst>
          </p:cNvPr>
          <p:cNvSpPr>
            <a:spLocks noGrp="1" noChangeArrowheads="1"/>
          </p:cNvSpPr>
          <p:nvPr>
            <p:ph type="body" idx="4294967295"/>
          </p:nvPr>
        </p:nvSpPr>
        <p:spPr>
          <a:xfrm>
            <a:off x="1703388" y="1521132"/>
            <a:ext cx="9793163" cy="4176464"/>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Constat et recommandation du RTIEÉ (suite)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De même, les rapports Brattle et PEG ne permettent pas de nous assurer </a:t>
            </a:r>
            <a:r>
              <a:rPr lang="fr-CA" sz="1600" i="0" u="sng" dirty="0">
                <a:solidFill>
                  <a:srgbClr val="000000"/>
                </a:solidFill>
                <a:ea typeface="Times New Roman" panose="02020603050405020304" pitchFamily="18" charset="0"/>
                <a:cs typeface="Arial" panose="020B0604020202020204" pitchFamily="34" charset="0"/>
              </a:rPr>
              <a:t>que le service fourni par chacun des transporteurs comparés </a:t>
            </a:r>
            <a:r>
              <a:rPr lang="fr-CA" sz="1600" u="sng" dirty="0">
                <a:solidFill>
                  <a:srgbClr val="000000"/>
                </a:solidFill>
                <a:ea typeface="Times New Roman" panose="02020603050405020304" pitchFamily="18" charset="0"/>
                <a:cs typeface="Arial" panose="020B0604020202020204" pitchFamily="34" charset="0"/>
              </a:rPr>
              <a:t>(obligation de servir, fiabilité, sécurité, qualité de l’onde, impacts environnementaux, qualité de la desserte des clients, etc.)</a:t>
            </a:r>
            <a:r>
              <a:rPr lang="fr-CA" sz="1600" i="0" u="sng" dirty="0">
                <a:solidFill>
                  <a:srgbClr val="000000"/>
                </a:solidFill>
                <a:ea typeface="Times New Roman" panose="02020603050405020304" pitchFamily="18" charset="0"/>
                <a:cs typeface="Arial" panose="020B0604020202020204" pitchFamily="34" charset="0"/>
              </a:rPr>
              <a:t> est bien identique</a:t>
            </a:r>
            <a:r>
              <a:rPr lang="fr-CA" sz="1600" i="0" dirty="0">
                <a:solidFill>
                  <a:srgbClr val="000000"/>
                </a:solidFill>
                <a:ea typeface="Times New Roman" panose="02020603050405020304" pitchFamily="18" charset="0"/>
                <a:cs typeface="Arial" panose="020B0604020202020204" pitchFamily="34" charset="0"/>
              </a:rPr>
              <a:t>.</a:t>
            </a:r>
          </a:p>
          <a:p>
            <a:pPr marL="228600" indent="-228600" eaLnBrk="1" fontAlgn="auto" hangingPunct="1">
              <a:spcBef>
                <a:spcPts val="600"/>
              </a:spcBef>
              <a:spcAft>
                <a:spcPts val="0"/>
              </a:spcAft>
              <a:buClrTx/>
              <a:buSzTx/>
              <a:buFont typeface="Arial" panose="020B0604020202020204" pitchFamily="34" charset="0"/>
              <a:buChar char="•"/>
              <a:defRPr/>
            </a:pPr>
            <a:r>
              <a:rPr lang="fr-CA" sz="1600" i="0" dirty="0">
                <a:solidFill>
                  <a:srgbClr val="000000"/>
                </a:solidFill>
                <a:ea typeface="Times New Roman" panose="02020603050405020304" pitchFamily="18" charset="0"/>
                <a:cs typeface="Arial" panose="020B0604020202020204" pitchFamily="34" charset="0"/>
              </a:rPr>
              <a:t>Idéalement, tout balisage de transporteurs dit comparables devrait neutraliser la différence entre leurs niveaux et qualités de service.</a:t>
            </a:r>
          </a:p>
          <a:p>
            <a:pPr marL="228600" indent="-228600" eaLnBrk="1" fontAlgn="auto" hangingPunct="1">
              <a:spcBef>
                <a:spcPts val="600"/>
              </a:spcBef>
              <a:spcAft>
                <a:spcPts val="0"/>
              </a:spcAft>
              <a:buClrTx/>
              <a:buSzTx/>
              <a:buFont typeface="Arial" panose="020B0604020202020204" pitchFamily="34" charset="0"/>
              <a:buChar char="•"/>
              <a:defRPr/>
            </a:pPr>
            <a:r>
              <a:rPr lang="fr-CA" sz="1600" i="0" dirty="0">
                <a:solidFill>
                  <a:srgbClr val="000000"/>
                </a:solidFill>
                <a:ea typeface="Times New Roman" panose="02020603050405020304" pitchFamily="18" charset="0"/>
                <a:cs typeface="Arial" panose="020B0604020202020204" pitchFamily="34" charset="0"/>
              </a:rPr>
              <a:t>Autrement les entreprises dont le niveau ou la qualité de service sont moindres pourraient affecter à la hausse le facteur X ou le facteur S.  Voir auteurs cités dans </a:t>
            </a:r>
            <a:r>
              <a:rPr lang="fr-CA" sz="1600" i="0" dirty="0">
                <a:solidFill>
                  <a:srgbClr val="000000"/>
                </a:solidFill>
                <a:ea typeface="Times New Roman" panose="02020603050405020304" pitchFamily="18" charset="0"/>
                <a:cs typeface="Arial" panose="020B0604020202020204" pitchFamily="34" charset="0"/>
                <a:hlinkClick r:id="rId2"/>
              </a:rPr>
              <a:t>C-RTIEÉ-0026</a:t>
            </a:r>
            <a:r>
              <a:rPr lang="fr-CA" sz="1600" i="0" dirty="0">
                <a:solidFill>
                  <a:srgbClr val="000000"/>
                </a:solidFill>
                <a:ea typeface="Times New Roman" panose="02020603050405020304" pitchFamily="18" charset="0"/>
                <a:cs typeface="Arial" panose="020B0604020202020204" pitchFamily="34" charset="0"/>
              </a:rPr>
              <a:t>, pp. 4 et </a:t>
            </a:r>
            <a:r>
              <a:rPr lang="fr-CA" sz="1600" i="0" dirty="0" err="1">
                <a:solidFill>
                  <a:srgbClr val="000000"/>
                </a:solidFill>
                <a:ea typeface="Times New Roman" panose="02020603050405020304" pitchFamily="18" charset="0"/>
                <a:cs typeface="Arial" panose="020B0604020202020204" pitchFamily="34" charset="0"/>
              </a:rPr>
              <a:t>suiv</a:t>
            </a:r>
            <a:r>
              <a:rPr lang="fr-CA" sz="1600" i="0" dirty="0">
                <a:solidFill>
                  <a:srgbClr val="000000"/>
                </a:solidFill>
                <a:ea typeface="Times New Roman" panose="02020603050405020304" pitchFamily="18" charset="0"/>
                <a:cs typeface="Arial" panose="020B0604020202020204" pitchFamily="34" charset="0"/>
              </a:rPr>
              <a:t>.:</a:t>
            </a:r>
          </a:p>
          <a:p>
            <a:pPr marL="685800" lvl="1" eaLnBrk="1" fontAlgn="auto" hangingPunct="1">
              <a:spcBef>
                <a:spcPts val="600"/>
              </a:spcBef>
              <a:spcAft>
                <a:spcPts val="0"/>
              </a:spcAft>
              <a:buClrTx/>
              <a:buSzTx/>
              <a:buFont typeface="Wingdings" panose="05000000000000000000" pitchFamily="2" charset="2"/>
              <a:buChar char="Ø"/>
              <a:defRPr/>
            </a:pPr>
            <a:r>
              <a:rPr lang="en-US" sz="1500" i="0" kern="1200" dirty="0" err="1">
                <a:solidFill>
                  <a:prstClr val="black"/>
                </a:solidFill>
                <a:cs typeface="Arial" panose="020B0604020202020204" pitchFamily="34" charset="0"/>
              </a:rPr>
              <a:t>Dimitrios</a:t>
            </a:r>
            <a:r>
              <a:rPr lang="en-US" sz="1500" i="0" kern="1200" dirty="0">
                <a:solidFill>
                  <a:prstClr val="black"/>
                </a:solidFill>
                <a:cs typeface="Arial" panose="020B0604020202020204" pitchFamily="34" charset="0"/>
              </a:rPr>
              <a:t> GIANNAKIS, </a:t>
            </a:r>
            <a:r>
              <a:rPr lang="en-US" sz="1500" i="0" kern="1200" dirty="0" err="1">
                <a:solidFill>
                  <a:prstClr val="black"/>
                </a:solidFill>
                <a:cs typeface="Arial" panose="020B0604020202020204" pitchFamily="34" charset="0"/>
              </a:rPr>
              <a:t>Tooraj</a:t>
            </a:r>
            <a:r>
              <a:rPr lang="en-US" sz="1500" i="0" kern="1200" dirty="0">
                <a:solidFill>
                  <a:prstClr val="black"/>
                </a:solidFill>
                <a:cs typeface="Arial" panose="020B0604020202020204" pitchFamily="34" charset="0"/>
              </a:rPr>
              <a:t> JAMASB, Michael POLLITT (2005) :</a:t>
            </a:r>
          </a:p>
          <a:p>
            <a:pPr marL="857250" lvl="2" indent="0" eaLnBrk="1" fontAlgn="auto" hangingPunct="1">
              <a:spcBef>
                <a:spcPts val="600"/>
              </a:spcBef>
              <a:spcAft>
                <a:spcPts val="0"/>
              </a:spcAft>
              <a:buClrTx/>
              <a:buSzTx/>
              <a:buFontTx/>
              <a:buNone/>
              <a:defRPr/>
            </a:pPr>
            <a:r>
              <a:rPr lang="en-US" sz="1400" kern="1200" dirty="0">
                <a:solidFill>
                  <a:prstClr val="black"/>
                </a:solidFill>
                <a:cs typeface="Arial" panose="020B0604020202020204" pitchFamily="34" charset="0"/>
              </a:rPr>
              <a:t>“</a:t>
            </a:r>
            <a:r>
              <a:rPr lang="en-US" sz="1400" u="sng" kern="1200" dirty="0">
                <a:solidFill>
                  <a:prstClr val="black"/>
                </a:solidFill>
                <a:cs typeface="Arial" panose="020B0604020202020204" pitchFamily="34" charset="0"/>
              </a:rPr>
              <a:t>Some firms that performed well in the cost-only models did not score high in our quality-only model and the correlation coefficients between the cost-only and quality-only scores were somewhat low”</a:t>
            </a:r>
          </a:p>
          <a:p>
            <a:pPr marL="857250" lvl="2" indent="0" eaLnBrk="1" fontAlgn="auto" hangingPunct="1">
              <a:spcBef>
                <a:spcPts val="600"/>
              </a:spcBef>
              <a:spcAft>
                <a:spcPts val="0"/>
              </a:spcAft>
              <a:buClrTx/>
              <a:buSzTx/>
              <a:buFontTx/>
              <a:buNone/>
              <a:defRPr/>
            </a:pPr>
            <a:r>
              <a:rPr lang="en-US" sz="1400" u="sng" kern="1200" dirty="0">
                <a:solidFill>
                  <a:prstClr val="black"/>
                </a:solidFill>
                <a:cs typeface="Arial" panose="020B0604020202020204" pitchFamily="34" charset="0"/>
              </a:rPr>
              <a:t>“It is plausible and desirable to integrate quality of service and capital expenditure in benchmarking and incentive regulation of electricity networks”</a:t>
            </a:r>
          </a:p>
          <a:p>
            <a:pPr marL="857250" lvl="2" indent="0" eaLnBrk="1" fontAlgn="auto" hangingPunct="1">
              <a:spcBef>
                <a:spcPts val="600"/>
              </a:spcBef>
              <a:spcAft>
                <a:spcPts val="0"/>
              </a:spcAft>
              <a:buClrTx/>
              <a:buSzTx/>
              <a:buFontTx/>
              <a:buNone/>
              <a:defRPr/>
            </a:pPr>
            <a:r>
              <a:rPr lang="en-US" sz="1400" u="sng" kern="1200" dirty="0">
                <a:solidFill>
                  <a:prstClr val="black"/>
                </a:solidFill>
                <a:cs typeface="Arial" panose="020B0604020202020204" pitchFamily="34" charset="0"/>
              </a:rPr>
              <a:t>“Regulatory benchmarking schemes involving capital expenditures and quality of service still need to address concerns about long-term impacts of leaving investments and quality to benchmarking models instead of approval of investment plans and standards of performance for quality</a:t>
            </a:r>
            <a:r>
              <a:rPr lang="en-US" sz="1400" kern="1200" dirty="0">
                <a:solidFill>
                  <a:prstClr val="black"/>
                </a:solidFill>
                <a:cs typeface="Arial" panose="020B0604020202020204" pitchFamily="34" charset="0"/>
              </a:rPr>
              <a:t>.”</a:t>
            </a:r>
          </a:p>
        </p:txBody>
      </p:sp>
      <p:sp>
        <p:nvSpPr>
          <p:cNvPr id="18435" name="Rectangle 3">
            <a:extLst>
              <a:ext uri="{FF2B5EF4-FFF2-40B4-BE49-F238E27FC236}">
                <a16:creationId xmlns:a16="http://schemas.microsoft.com/office/drawing/2014/main" id="{6803945D-BC29-4E7F-B3DC-099CF43B6042}"/>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5" name="Rectangle 11">
            <a:extLst>
              <a:ext uri="{FF2B5EF4-FFF2-40B4-BE49-F238E27FC236}">
                <a16:creationId xmlns:a16="http://schemas.microsoft.com/office/drawing/2014/main" id="{F484DC5E-8AC9-43DE-9234-C21FC50BE366}"/>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1.4 – </a:t>
            </a:r>
            <a:r>
              <a:rPr lang="fr-CA" sz="1800" b="1" i="0" cap="small" dirty="0">
                <a:solidFill>
                  <a:srgbClr val="70AD47">
                    <a:lumMod val="75000"/>
                  </a:srgbClr>
                </a:solidFill>
                <a:ea typeface="Times New Roman" panose="02020603050405020304" pitchFamily="18" charset="0"/>
                <a:cs typeface="Arial" panose="020B0604020202020204" pitchFamily="34" charset="0"/>
              </a:rPr>
              <a:t>Faire preuve de beaucoup de réserve quant au choix des comparables</a:t>
            </a:r>
            <a:endParaRPr lang="fr-FR" altLang="fr-FR" sz="1700" b="1" i="0" dirty="0">
              <a:solidFill>
                <a:srgbClr val="003300"/>
              </a:solidFill>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C2882EA7-9668-4A4A-9B39-6BA54CA1D195}"/>
              </a:ext>
            </a:extLst>
          </p:cNvPr>
          <p:cNvSpPr>
            <a:spLocks noGrp="1" noChangeArrowheads="1"/>
          </p:cNvSpPr>
          <p:nvPr>
            <p:ph type="body" idx="4294967295"/>
          </p:nvPr>
        </p:nvSpPr>
        <p:spPr>
          <a:xfrm>
            <a:off x="1703512" y="1484784"/>
            <a:ext cx="9793163" cy="4104456"/>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Constat et recommandation du RTIEÉ (suite)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12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Nous constatons ici encore, tout comme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qu’il n’est pas possible de pondérer les données de chacun des </a:t>
            </a:r>
            <a:r>
              <a:rPr lang="fr-CA" sz="1600" i="0" dirty="0">
                <a:solidFill>
                  <a:srgbClr val="000000"/>
                </a:solidFill>
                <a:ea typeface="Times New Roman" panose="02020603050405020304" pitchFamily="18" charset="0"/>
                <a:cs typeface="Arial" panose="020B0604020202020204" pitchFamily="34" charset="0"/>
              </a:rPr>
              <a:t>transporteurs comparés en fonction d’un niveau et d’une qualité identiques de service.</a:t>
            </a:r>
          </a:p>
          <a:p>
            <a:pPr marL="0" marR="0" lvl="0" indent="0" algn="l" defTabSz="914400" rtl="0" eaLnBrk="1" fontAlgn="auto" latinLnBrk="0" hangingPunct="1">
              <a:lnSpc>
                <a:spcPct val="100000"/>
              </a:lnSpc>
              <a:spcBef>
                <a:spcPts val="1000"/>
              </a:spcBef>
              <a:spcAft>
                <a:spcPts val="0"/>
              </a:spcAft>
              <a:buClrTx/>
              <a:buSzTx/>
              <a:buFont typeface="Monotype Sorts" charset="0"/>
              <a:buNone/>
              <a:tabLst/>
              <a:defRPr/>
            </a:pPr>
            <a:r>
              <a:rPr kumimoji="0" lang="fr-CA" sz="2000" b="1" i="0" u="none" strike="noStrike" kern="1200" cap="none" spc="0" normalizeH="0" baseline="0" noProof="0" dirty="0">
                <a:ln>
                  <a:noFill/>
                </a:ln>
                <a:solidFill>
                  <a:srgbClr val="ED7D31">
                    <a:lumMod val="75000"/>
                  </a:srgbClr>
                </a:solidFill>
                <a:effectLst/>
                <a:uLnTx/>
                <a:uFillTx/>
                <a:latin typeface="Arial"/>
                <a:ea typeface="+mn-ea"/>
                <a:cs typeface="Arial" panose="020B0604020202020204" pitchFamily="34" charset="0"/>
              </a:rPr>
              <a:t>Argumentation du RTIEÉ (suite) :</a:t>
            </a:r>
            <a:endParaRPr kumimoji="0" lang="fr-CA" sz="1400" b="1" i="0" u="none" strike="noStrike" kern="1200" cap="none" spc="0" normalizeH="0" baseline="0" noProof="0" dirty="0">
              <a:ln>
                <a:noFill/>
              </a:ln>
              <a:solidFill>
                <a:srgbClr val="ED7D31">
                  <a:lumMod val="75000"/>
                </a:srgbClr>
              </a:solidFill>
              <a:effectLst/>
              <a:highlight>
                <a:srgbClr val="00FFFF"/>
              </a:highlight>
              <a:uLnTx/>
              <a:uFillTx/>
              <a:latin typeface="Arial"/>
              <a:ea typeface="+mn-ea"/>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Si l’on devait réduire l’échantillon de transporteurs comparables, il ne faudrait surtout pas exclure les transporteurs plus grands (dont PG&amp;E que PEG propose d’exclure), mais au contraire exclure les entreprises les plus petites.</a:t>
            </a:r>
          </a:p>
          <a:p>
            <a:pPr marL="0" indent="0" eaLnBrk="1" fontAlgn="auto" hangingPunct="1">
              <a:spcBef>
                <a:spcPts val="1200"/>
              </a:spcBef>
              <a:spcAft>
                <a:spcPts val="0"/>
              </a:spcAft>
              <a:buClrTx/>
              <a:buSzTx/>
              <a:buNone/>
              <a:defRPr/>
            </a:pPr>
            <a:r>
              <a:rPr lang="fr-CA" sz="1600" i="0" kern="1200" dirty="0">
                <a:solidFill>
                  <a:prstClr val="black"/>
                </a:solidFill>
                <a:ea typeface="Times New Roman" panose="02020603050405020304" pitchFamily="18" charset="0"/>
                <a:cs typeface="Arial" panose="020B0604020202020204" pitchFamily="34" charset="0"/>
              </a:rPr>
              <a:t> </a:t>
            </a: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19459" name="Rectangle 3">
            <a:extLst>
              <a:ext uri="{FF2B5EF4-FFF2-40B4-BE49-F238E27FC236}">
                <a16:creationId xmlns:a16="http://schemas.microsoft.com/office/drawing/2014/main" id="{BFA77004-E03F-4D65-99DB-DCEC9E658BA8}"/>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5" name="Rectangle 11">
            <a:extLst>
              <a:ext uri="{FF2B5EF4-FFF2-40B4-BE49-F238E27FC236}">
                <a16:creationId xmlns:a16="http://schemas.microsoft.com/office/drawing/2014/main" id="{9D238DA4-1B25-4625-B731-ECB6FFCB5EBC}"/>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1.4 – </a:t>
            </a:r>
            <a:r>
              <a:rPr lang="fr-CA" sz="1800" b="1" i="0" cap="small" dirty="0">
                <a:solidFill>
                  <a:srgbClr val="70AD47">
                    <a:lumMod val="75000"/>
                  </a:srgbClr>
                </a:solidFill>
                <a:ea typeface="Times New Roman" panose="02020603050405020304" pitchFamily="18" charset="0"/>
                <a:cs typeface="Arial" panose="020B0604020202020204" pitchFamily="34" charset="0"/>
              </a:rPr>
              <a:t>Faire preuve de beaucoup de réserve quant au choix des comparables</a:t>
            </a:r>
            <a:endParaRPr lang="fr-FR" altLang="fr-FR" sz="1700" b="1" i="0" dirty="0">
              <a:solidFill>
                <a:srgbClr val="003300"/>
              </a:solidFill>
              <a:latin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7547273C-966A-4D4D-B242-03342A00BDFD}"/>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1000"/>
              </a:spcBef>
              <a:spcAft>
                <a:spcPts val="0"/>
              </a:spcAft>
              <a:buClrTx/>
              <a:buSzTx/>
              <a:buFont typeface="Monotype Sorts" charset="0"/>
              <a:buNone/>
              <a:defRPr/>
            </a:pPr>
            <a:r>
              <a:rPr lang="fr-CA" sz="1800" b="1" i="0" kern="1200" dirty="0">
                <a:solidFill>
                  <a:srgbClr val="ED7D31">
                    <a:lumMod val="75000"/>
                  </a:srgbClr>
                </a:solidFill>
                <a:cs typeface="Arial" panose="020B0604020202020204" pitchFamily="34" charset="0"/>
              </a:rPr>
              <a:t>Argumentation du RTIEÉ (suite):</a:t>
            </a:r>
            <a:endParaRPr lang="fr-CA" sz="12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Par rapport au facteur X de -2,67 % déterminé précédemment, le facteur X baisserait  de -0,12 % si l’on ne considérait que les transporteurs de plus de 5000 MW.</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(Mais il augmenterait de +0,77 % si l’on considérait plutôt tous les transporteurs de plus de 8000 MW).</a:t>
            </a:r>
          </a:p>
        </p:txBody>
      </p:sp>
      <p:sp>
        <p:nvSpPr>
          <p:cNvPr id="21507" name="Rectangle 3">
            <a:extLst>
              <a:ext uri="{FF2B5EF4-FFF2-40B4-BE49-F238E27FC236}">
                <a16:creationId xmlns:a16="http://schemas.microsoft.com/office/drawing/2014/main" id="{40BC009E-2096-435E-BEC7-E6FE4F095FBB}"/>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7" name="Rectangle 11">
            <a:extLst>
              <a:ext uri="{FF2B5EF4-FFF2-40B4-BE49-F238E27FC236}">
                <a16:creationId xmlns:a16="http://schemas.microsoft.com/office/drawing/2014/main" id="{0B3E641C-4035-4E02-8F85-22E1B83C8728}"/>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1.4 – </a:t>
            </a:r>
            <a:r>
              <a:rPr lang="fr-CA" sz="1800" b="1" i="0" cap="small" dirty="0">
                <a:solidFill>
                  <a:srgbClr val="70AD47">
                    <a:lumMod val="75000"/>
                  </a:srgbClr>
                </a:solidFill>
                <a:ea typeface="Times New Roman" panose="02020603050405020304" pitchFamily="18" charset="0"/>
                <a:cs typeface="Arial" panose="020B0604020202020204" pitchFamily="34" charset="0"/>
              </a:rPr>
              <a:t>Faire preuve de beaucoup de réserve quant au choix des comparables</a:t>
            </a:r>
            <a:endParaRPr lang="fr-FR" altLang="fr-FR" sz="1700" b="1" i="0" dirty="0">
              <a:solidFill>
                <a:srgbClr val="003300"/>
              </a:solidFill>
              <a:latin typeface="Times New Roman" panose="02020603050405020304" pitchFamily="18" charset="0"/>
            </a:endParaRPr>
          </a:p>
        </p:txBody>
      </p:sp>
      <p:pic>
        <p:nvPicPr>
          <p:cNvPr id="3" name="Image 2">
            <a:extLst>
              <a:ext uri="{FF2B5EF4-FFF2-40B4-BE49-F238E27FC236}">
                <a16:creationId xmlns:a16="http://schemas.microsoft.com/office/drawing/2014/main" id="{DF20EBED-87A8-43F4-A643-D85A3E953B6C}"/>
              </a:ext>
            </a:extLst>
          </p:cNvPr>
          <p:cNvPicPr>
            <a:picLocks noChangeAspect="1"/>
          </p:cNvPicPr>
          <p:nvPr/>
        </p:nvPicPr>
        <p:blipFill>
          <a:blip r:embed="rId2"/>
          <a:stretch>
            <a:fillRect/>
          </a:stretch>
        </p:blipFill>
        <p:spPr>
          <a:xfrm>
            <a:off x="3359695" y="2852936"/>
            <a:ext cx="6939149" cy="316845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19A8EF33-2F82-4768-9B3E-31678720A99B}"/>
              </a:ext>
            </a:extLst>
          </p:cNvPr>
          <p:cNvSpPr>
            <a:spLocks noGrp="1" noChangeArrowheads="1"/>
          </p:cNvSpPr>
          <p:nvPr>
            <p:ph type="body" idx="4294967295"/>
          </p:nvPr>
        </p:nvSpPr>
        <p:spPr>
          <a:xfrm>
            <a:off x="1703388" y="1371042"/>
            <a:ext cx="9793287" cy="4536604"/>
          </a:xfrm>
        </p:spPr>
        <p:txBody>
          <a:bodyPr/>
          <a:lstStyle/>
          <a:p>
            <a:pPr marL="0" indent="0" eaLnBrk="1" fontAlgn="auto" hangingPunct="1">
              <a:spcBef>
                <a:spcPts val="1000"/>
              </a:spcBef>
              <a:spcAft>
                <a:spcPts val="0"/>
              </a:spcAft>
              <a:buClrTx/>
              <a:buSzTx/>
              <a:buFont typeface="Monotype Sorts" charset="0"/>
              <a:buNone/>
              <a:defRPr/>
            </a:pPr>
            <a:r>
              <a:rPr lang="fr-CA" sz="1800" b="1" i="0" kern="1200" dirty="0">
                <a:solidFill>
                  <a:srgbClr val="ED7D31">
                    <a:lumMod val="75000"/>
                  </a:srgbClr>
                </a:solidFill>
                <a:cs typeface="Arial" panose="020B0604020202020204" pitchFamily="34" charset="0"/>
              </a:rPr>
              <a:t>Argumentation du RTIEÉ (suite) :</a:t>
            </a:r>
            <a:endParaRPr lang="fr-CA" sz="1200" b="1" i="0" kern="1200" dirty="0">
              <a:solidFill>
                <a:srgbClr val="ED7D31">
                  <a:lumMod val="75000"/>
                </a:srgbClr>
              </a:solidFill>
              <a:highlight>
                <a:srgbClr val="00FFFF"/>
              </a:highlight>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On note ainsi une variation importante de l’influence haussière ou baissière sur le facteur X selon que l’on inclut ou non dans l’échantillon les transporteurs situés entre 6000 MW et 9000 MW environ :</a:t>
            </a: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On constate donc un rehaussement général du facteur X lorsqu’on exclut les petits transporteurs de moins de 5000 MW :</a:t>
            </a:r>
          </a:p>
        </p:txBody>
      </p:sp>
      <p:sp>
        <p:nvSpPr>
          <p:cNvPr id="22531" name="Rectangle 3">
            <a:extLst>
              <a:ext uri="{FF2B5EF4-FFF2-40B4-BE49-F238E27FC236}">
                <a16:creationId xmlns:a16="http://schemas.microsoft.com/office/drawing/2014/main" id="{EB99E014-742A-48F7-A874-36952F00FE84}"/>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pic>
        <p:nvPicPr>
          <p:cNvPr id="14" name="Image 13">
            <a:extLst>
              <a:ext uri="{FF2B5EF4-FFF2-40B4-BE49-F238E27FC236}">
                <a16:creationId xmlns:a16="http://schemas.microsoft.com/office/drawing/2014/main" id="{043F679A-20FB-424B-95B8-2CF6C0588608}"/>
              </a:ext>
            </a:extLst>
          </p:cNvPr>
          <p:cNvPicPr>
            <a:picLocks noChangeAspect="1"/>
          </p:cNvPicPr>
          <p:nvPr/>
        </p:nvPicPr>
        <p:blipFill>
          <a:blip r:embed="rId2"/>
          <a:stretch>
            <a:fillRect/>
          </a:stretch>
        </p:blipFill>
        <p:spPr>
          <a:xfrm>
            <a:off x="3359695" y="2852936"/>
            <a:ext cx="6939149" cy="3168452"/>
          </a:xfrm>
          <a:prstGeom prst="rect">
            <a:avLst/>
          </a:prstGeom>
        </p:spPr>
      </p:pic>
      <p:cxnSp>
        <p:nvCxnSpPr>
          <p:cNvPr id="22533" name="Connecteur droit 6">
            <a:extLst>
              <a:ext uri="{FF2B5EF4-FFF2-40B4-BE49-F238E27FC236}">
                <a16:creationId xmlns:a16="http://schemas.microsoft.com/office/drawing/2014/main" id="{73CAE944-1B7B-4AB6-AB78-F76C20B31DB9}"/>
              </a:ext>
            </a:extLst>
          </p:cNvPr>
          <p:cNvCxnSpPr>
            <a:cxnSpLocks/>
          </p:cNvCxnSpPr>
          <p:nvPr/>
        </p:nvCxnSpPr>
        <p:spPr bwMode="auto">
          <a:xfrm>
            <a:off x="4210557" y="4745926"/>
            <a:ext cx="5424226" cy="0"/>
          </a:xfrm>
          <a:prstGeom prst="line">
            <a:avLst/>
          </a:prstGeom>
          <a:noFill/>
          <a:ln w="19050" algn="ctr">
            <a:solidFill>
              <a:schemeClr val="tx1"/>
            </a:solidFill>
            <a:round/>
            <a:headEnd/>
            <a:tailEnd/>
          </a:ln>
        </p:spPr>
      </p:cxnSp>
      <p:sp>
        <p:nvSpPr>
          <p:cNvPr id="22534" name="ZoneTexte 7">
            <a:extLst>
              <a:ext uri="{FF2B5EF4-FFF2-40B4-BE49-F238E27FC236}">
                <a16:creationId xmlns:a16="http://schemas.microsoft.com/office/drawing/2014/main" id="{D005DF57-2DA1-48B1-ADEA-A6699D3B5CFA}"/>
              </a:ext>
            </a:extLst>
          </p:cNvPr>
          <p:cNvSpPr txBox="1">
            <a:spLocks noChangeArrowheads="1"/>
          </p:cNvSpPr>
          <p:nvPr/>
        </p:nvSpPr>
        <p:spPr bwMode="auto">
          <a:xfrm>
            <a:off x="4309934" y="4501140"/>
            <a:ext cx="17860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r>
              <a:rPr lang="fr-CA" altLang="fr-FR" sz="1100" dirty="0">
                <a:solidFill>
                  <a:schemeClr val="tx1"/>
                </a:solidFill>
              </a:rPr>
              <a:t>Moyenne totale : - 2,52 %</a:t>
            </a:r>
          </a:p>
        </p:txBody>
      </p:sp>
      <p:cxnSp>
        <p:nvCxnSpPr>
          <p:cNvPr id="22535" name="Connecteur droit 8">
            <a:extLst>
              <a:ext uri="{FF2B5EF4-FFF2-40B4-BE49-F238E27FC236}">
                <a16:creationId xmlns:a16="http://schemas.microsoft.com/office/drawing/2014/main" id="{E6814423-7F63-40FB-BF11-267CE9FD3A52}"/>
              </a:ext>
            </a:extLst>
          </p:cNvPr>
          <p:cNvCxnSpPr>
            <a:cxnSpLocks/>
          </p:cNvCxnSpPr>
          <p:nvPr/>
        </p:nvCxnSpPr>
        <p:spPr bwMode="auto">
          <a:xfrm flipV="1">
            <a:off x="6899564" y="4460767"/>
            <a:ext cx="2700702" cy="0"/>
          </a:xfrm>
          <a:prstGeom prst="line">
            <a:avLst/>
          </a:prstGeom>
          <a:noFill/>
          <a:ln w="19050" algn="ctr">
            <a:solidFill>
              <a:srgbClr val="0000FF"/>
            </a:solidFill>
            <a:round/>
            <a:headEnd/>
            <a:tailEnd/>
          </a:ln>
        </p:spPr>
      </p:cxnSp>
      <p:sp>
        <p:nvSpPr>
          <p:cNvPr id="22536" name="ZoneTexte 9">
            <a:extLst>
              <a:ext uri="{FF2B5EF4-FFF2-40B4-BE49-F238E27FC236}">
                <a16:creationId xmlns:a16="http://schemas.microsoft.com/office/drawing/2014/main" id="{11C240FB-0A29-445E-A461-B7176E4944A9}"/>
              </a:ext>
            </a:extLst>
          </p:cNvPr>
          <p:cNvSpPr txBox="1">
            <a:spLocks noChangeArrowheads="1"/>
          </p:cNvSpPr>
          <p:nvPr/>
        </p:nvSpPr>
        <p:spPr bwMode="auto">
          <a:xfrm>
            <a:off x="7104112" y="4231118"/>
            <a:ext cx="21643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r>
              <a:rPr lang="fr-CA" altLang="fr-FR" sz="1100" dirty="0">
                <a:solidFill>
                  <a:srgbClr val="0000FF"/>
                </a:solidFill>
              </a:rPr>
              <a:t>Moyenne &gt; 5000 MW : - 2,31 %</a:t>
            </a:r>
          </a:p>
        </p:txBody>
      </p:sp>
      <p:sp>
        <p:nvSpPr>
          <p:cNvPr id="11" name="Rectangle 11">
            <a:extLst>
              <a:ext uri="{FF2B5EF4-FFF2-40B4-BE49-F238E27FC236}">
                <a16:creationId xmlns:a16="http://schemas.microsoft.com/office/drawing/2014/main" id="{242500F1-2ED3-4E7F-8AE1-E3F159C0DB15}"/>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1.4 – </a:t>
            </a:r>
            <a:r>
              <a:rPr lang="fr-CA" sz="1800" b="1" i="0" cap="small" dirty="0">
                <a:solidFill>
                  <a:srgbClr val="70AD47">
                    <a:lumMod val="75000"/>
                  </a:srgbClr>
                </a:solidFill>
                <a:ea typeface="Times New Roman" panose="02020603050405020304" pitchFamily="18" charset="0"/>
                <a:cs typeface="Arial" panose="020B0604020202020204" pitchFamily="34" charset="0"/>
              </a:rPr>
              <a:t>Faire preuve de beaucoup de réserve quant au choix des comparables</a:t>
            </a:r>
            <a:endParaRPr lang="fr-FR" altLang="fr-FR" sz="1700" b="1" i="0" dirty="0">
              <a:solidFill>
                <a:srgbClr val="003300"/>
              </a:solidFill>
              <a:latin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61C84CD8-CB71-4EEF-A682-2C7FEC29378F}"/>
              </a:ext>
            </a:extLst>
          </p:cNvPr>
          <p:cNvSpPr>
            <a:spLocks noGrp="1" noChangeArrowheads="1"/>
          </p:cNvSpPr>
          <p:nvPr>
            <p:ph type="body" idx="4294967295"/>
          </p:nvPr>
        </p:nvSpPr>
        <p:spPr>
          <a:xfrm>
            <a:off x="1703388" y="1557338"/>
            <a:ext cx="9793287" cy="4464050"/>
          </a:xfrm>
        </p:spPr>
        <p:txBody>
          <a:bodyPr/>
          <a:lstStyle/>
          <a:p>
            <a:pPr marL="0" indent="0" algn="ctr" eaLnBrk="1" fontAlgn="auto" hangingPunct="1">
              <a:spcBef>
                <a:spcPts val="1000"/>
              </a:spcBef>
              <a:spcAft>
                <a:spcPts val="0"/>
              </a:spcAft>
              <a:buClrTx/>
              <a:buSzTx/>
              <a:buFont typeface="Monotype Sorts" charset="0"/>
              <a:buNone/>
              <a:defRPr/>
            </a:pPr>
            <a:endParaRPr lang="fr-CA" sz="2800" b="1" i="0" cap="small" dirty="0">
              <a:solidFill>
                <a:srgbClr val="0033CC"/>
              </a:solidFill>
              <a:ea typeface="Times New Roman" panose="02020603050405020304" pitchFamily="18" charset="0"/>
              <a:cs typeface="Arial" panose="020B0604020202020204" pitchFamily="34" charset="0"/>
            </a:endParaRP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1</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la détermination des facteurs X et S</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du Mécanisme de réglementation incitative (MRI)</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 d’Hydro-Québec </a:t>
            </a:r>
            <a:r>
              <a:rPr lang="fr-CA" sz="2800" b="1" i="0" cap="small" dirty="0" err="1">
                <a:solidFill>
                  <a:srgbClr val="0033CC"/>
                </a:solidFill>
                <a:ea typeface="Times New Roman" panose="02020603050405020304" pitchFamily="18" charset="0"/>
                <a:cs typeface="Arial" panose="020B0604020202020204" pitchFamily="34" charset="0"/>
              </a:rPr>
              <a:t>TransÉnergie</a:t>
            </a:r>
            <a:r>
              <a:rPr lang="fr-CA" sz="2800" b="1" i="0" cap="small" dirty="0">
                <a:solidFill>
                  <a:srgbClr val="0033CC"/>
                </a:solidFill>
                <a:ea typeface="Times New Roman" panose="02020603050405020304" pitchFamily="18" charset="0"/>
                <a:cs typeface="Arial" panose="020B0604020202020204" pitchFamily="34" charset="0"/>
              </a:rPr>
              <a:t> (HQT)</a:t>
            </a:r>
          </a:p>
          <a:p>
            <a:pPr marL="0" indent="0" algn="ctr" eaLnBrk="1" fontAlgn="auto" hangingPunct="1">
              <a:spcBef>
                <a:spcPts val="1000"/>
              </a:spcBef>
              <a:spcAft>
                <a:spcPts val="0"/>
              </a:spcAft>
              <a:buClrTx/>
              <a:buSzTx/>
              <a:buFont typeface="Monotype Sorts" charset="0"/>
              <a:buNone/>
              <a:defRPr/>
            </a:pPr>
            <a:r>
              <a:rPr lang="fr-CA" sz="2800" b="1" i="0" kern="1200" cap="small" dirty="0">
                <a:solidFill>
                  <a:srgbClr val="0033CC"/>
                </a:solidFill>
                <a:cs typeface="Arial" panose="020B0604020202020204" pitchFamily="34" charset="0"/>
              </a:rPr>
              <a:t>Appliqué aux coûts d’opération</a:t>
            </a:r>
            <a:endParaRPr lang="fr-CA" sz="2800" i="0" kern="1200" dirty="0">
              <a:solidFill>
                <a:srgbClr val="0033CC"/>
              </a:solidFill>
              <a:cs typeface="Arial" panose="020B0604020202020204" pitchFamily="34" charset="0"/>
            </a:endParaRPr>
          </a:p>
        </p:txBody>
      </p:sp>
      <p:sp>
        <p:nvSpPr>
          <p:cNvPr id="4099" name="Rectangle 3">
            <a:extLst>
              <a:ext uri="{FF2B5EF4-FFF2-40B4-BE49-F238E27FC236}">
                <a16:creationId xmlns:a16="http://schemas.microsoft.com/office/drawing/2014/main" id="{92273CAB-59B6-41B4-928D-1E26540B916A}"/>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52AF02C0-CF16-422D-A4FB-99B9288BA7D4}"/>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a:t>
            </a:r>
            <a:endParaRPr lang="fr-CA" sz="20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L’exclusion des plus petits transporteurs de moins de 5000 MW est susceptible de procurer un échantillon plus représentatif car les réalités de ces petits transporteurs sont susceptibles d’être plus éloignées de celles de HQT.</a:t>
            </a:r>
          </a:p>
          <a:p>
            <a:pPr marL="228600" indent="-228600" eaLnBrk="1" fontAlgn="auto" hangingPunct="1">
              <a:spcBef>
                <a:spcPts val="600"/>
              </a:spcBef>
              <a:spcAft>
                <a:spcPts val="0"/>
              </a:spcAft>
              <a:buClrTx/>
              <a:buSzTx/>
              <a:buFont typeface="Arial" panose="020B0604020202020204" pitchFamily="34" charset="0"/>
              <a:buChar char="•"/>
              <a:defRPr/>
            </a:pPr>
            <a:endParaRPr lang="fr-CA" sz="1700" i="0" kern="1200" dirty="0">
              <a:solidFill>
                <a:prstClr val="black"/>
              </a:solidFill>
              <a:cs typeface="Arial" panose="020B0604020202020204" pitchFamily="34" charset="0"/>
            </a:endParaRPr>
          </a:p>
          <a:p>
            <a:pPr marL="228600" indent="-228600" eaLnBrk="1" fontAlgn="auto" hangingPunct="1">
              <a:spcBef>
                <a:spcPts val="0"/>
              </a:spcBef>
              <a:spcAft>
                <a:spcPts val="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Le RTIEÉ recommande d’exclure les transporteurs de moins de 5000 MW et donc d’utiliser la valeur moyenne pour les transporteurs de 5000 MW à 10 000 MW, ce qui ferait passer</a:t>
            </a:r>
          </a:p>
          <a:p>
            <a:pPr marL="263525" indent="0" eaLnBrk="1" fontAlgn="auto" hangingPunct="1">
              <a:spcBef>
                <a:spcPts val="0"/>
              </a:spcBef>
              <a:spcAft>
                <a:spcPts val="0"/>
              </a:spcAft>
              <a:buClrTx/>
              <a:buSzTx/>
              <a:buNone/>
              <a:defRPr/>
            </a:pPr>
            <a:r>
              <a:rPr lang="fr-CA" sz="1700" i="0" kern="1200" dirty="0">
                <a:solidFill>
                  <a:prstClr val="black"/>
                </a:solidFill>
                <a:cs typeface="Arial" panose="020B0604020202020204" pitchFamily="34" charset="0"/>
              </a:rPr>
              <a:t>le facteur X de </a:t>
            </a:r>
            <a:r>
              <a:rPr lang="fr-CA" sz="1700" i="0" kern="1200" dirty="0">
                <a:solidFill>
                  <a:srgbClr val="0000FF"/>
                </a:solidFill>
                <a:cs typeface="Arial" panose="020B0604020202020204" pitchFamily="34" charset="0"/>
              </a:rPr>
              <a:t>-2,67 % à -2,31 % (+0,36 %).</a:t>
            </a:r>
          </a:p>
        </p:txBody>
      </p:sp>
      <p:sp>
        <p:nvSpPr>
          <p:cNvPr id="23555" name="Rectangle 3">
            <a:extLst>
              <a:ext uri="{FF2B5EF4-FFF2-40B4-BE49-F238E27FC236}">
                <a16:creationId xmlns:a16="http://schemas.microsoft.com/office/drawing/2014/main" id="{5B0BBE0E-FBF0-4811-BBBA-C5EA0B233C0A}"/>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11" name="Rectangle 11">
            <a:extLst>
              <a:ext uri="{FF2B5EF4-FFF2-40B4-BE49-F238E27FC236}">
                <a16:creationId xmlns:a16="http://schemas.microsoft.com/office/drawing/2014/main" id="{0BBE45D1-72F1-4785-BD5D-AC5EDED02305}"/>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1.4 – </a:t>
            </a:r>
            <a:r>
              <a:rPr lang="fr-CA" sz="1800" b="1" i="0" cap="small" dirty="0">
                <a:solidFill>
                  <a:srgbClr val="70AD47">
                    <a:lumMod val="75000"/>
                  </a:srgbClr>
                </a:solidFill>
                <a:ea typeface="Times New Roman" panose="02020603050405020304" pitchFamily="18" charset="0"/>
                <a:cs typeface="Arial" panose="020B0604020202020204" pitchFamily="34" charset="0"/>
              </a:rPr>
              <a:t>Faire preuve de beaucoup de réserve quant au choix des comparables</a:t>
            </a:r>
            <a:endParaRPr lang="fr-FR" altLang="fr-FR" sz="1700" b="1" i="0" dirty="0">
              <a:solidFill>
                <a:srgbClr val="003300"/>
              </a:solidFill>
              <a:latin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2622E040-F583-4470-9D49-CB687BA64597}"/>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(suite) : </a:t>
            </a:r>
          </a:p>
          <a:p>
            <a:pPr marL="0" indent="0" eaLnBrk="1" fontAlgn="auto" hangingPunct="1">
              <a:spcBef>
                <a:spcPts val="1000"/>
              </a:spcBef>
              <a:spcAft>
                <a:spcPts val="0"/>
              </a:spcAft>
              <a:buClrTx/>
              <a:buSzTx/>
              <a:buFont typeface="Monotype Sorts" charset="0"/>
              <a:buNone/>
              <a:defRPr/>
            </a:pPr>
            <a:r>
              <a:rPr lang="fr-CA" sz="1800" i="0" kern="1200" dirty="0" err="1">
                <a:solidFill>
                  <a:prstClr val="black"/>
                </a:solidFill>
                <a:cs typeface="Arial" panose="020B0604020202020204" pitchFamily="34" charset="0"/>
              </a:rPr>
              <a:t>Brattle</a:t>
            </a:r>
            <a:r>
              <a:rPr lang="fr-CA" sz="1800" i="0" kern="1200" dirty="0">
                <a:solidFill>
                  <a:prstClr val="black"/>
                </a:solidFill>
                <a:cs typeface="Arial" panose="020B0604020202020204" pitchFamily="34" charset="0"/>
              </a:rPr>
              <a:t> rappelle le caractère extrêmement subjectif du choix de ce facteur S, lequel ultimement relève du jugement du régulateur : </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534988" lvl="2" indent="0" eaLnBrk="1" fontAlgn="auto" hangingPunct="1">
              <a:spcBef>
                <a:spcPts val="600"/>
              </a:spcBef>
              <a:spcAft>
                <a:spcPts val="0"/>
              </a:spcAft>
              <a:buClrTx/>
              <a:buSzTx/>
              <a:buFontTx/>
              <a:buNone/>
              <a:defRPr/>
            </a:pPr>
            <a:r>
              <a:rPr lang="en-US" sz="1600" kern="1200" dirty="0">
                <a:solidFill>
                  <a:prstClr val="black"/>
                </a:solidFill>
                <a:cs typeface="Arial" panose="020B0604020202020204" pitchFamily="34" charset="0"/>
              </a:rPr>
              <a:t>“</a:t>
            </a:r>
            <a:r>
              <a:rPr lang="en-US" sz="1600" u="sng" kern="1200" dirty="0">
                <a:solidFill>
                  <a:prstClr val="black"/>
                </a:solidFill>
                <a:cs typeface="Arial" panose="020B0604020202020204" pitchFamily="34" charset="0"/>
              </a:rPr>
              <a:t>The selection of a stretch factor ultimately depends upon regulatory judgement</a:t>
            </a:r>
            <a:r>
              <a:rPr lang="en-US" sz="1600" kern="1200" dirty="0">
                <a:solidFill>
                  <a:prstClr val="black"/>
                </a:solidFill>
                <a:cs typeface="Arial" panose="020B0604020202020204" pitchFamily="34" charset="0"/>
              </a:rPr>
              <a:t>, even when an analytical approach like the econometric cost comparison is used because converting results to specific stretch factors </a:t>
            </a:r>
            <a:r>
              <a:rPr lang="en-US" sz="1600" u="sng" kern="1200" dirty="0">
                <a:solidFill>
                  <a:prstClr val="black"/>
                </a:solidFill>
                <a:cs typeface="Arial" panose="020B0604020202020204" pitchFamily="34" charset="0"/>
              </a:rPr>
              <a:t>lacks a theoretically and empirically robust methodology</a:t>
            </a:r>
            <a:r>
              <a:rPr lang="en-US" sz="1600" kern="1200" dirty="0">
                <a:solidFill>
                  <a:prstClr val="black"/>
                </a:solidFill>
                <a:cs typeface="Arial" panose="020B0604020202020204" pitchFamily="34" charset="0"/>
              </a:rPr>
              <a:t> and </a:t>
            </a:r>
            <a:r>
              <a:rPr lang="en-US" sz="1600" u="sng" kern="1200" dirty="0">
                <a:solidFill>
                  <a:prstClr val="black"/>
                </a:solidFill>
                <a:cs typeface="Arial" panose="020B0604020202020204" pitchFamily="34" charset="0"/>
              </a:rPr>
              <a:t>ultimately requires judgement</a:t>
            </a:r>
            <a:r>
              <a:rPr lang="en-US" sz="1600" kern="1200" dirty="0">
                <a:solidFill>
                  <a:prstClr val="black"/>
                </a:solidFill>
                <a:cs typeface="Arial" panose="020B0604020202020204" pitchFamily="34" charset="0"/>
              </a:rPr>
              <a:t>.”</a:t>
            </a:r>
          </a:p>
          <a:p>
            <a:pPr marL="534988" lvl="2" indent="0" eaLnBrk="1" fontAlgn="auto" hangingPunct="1">
              <a:spcBef>
                <a:spcPts val="600"/>
              </a:spcBef>
              <a:spcAft>
                <a:spcPts val="0"/>
              </a:spcAft>
              <a:buClrTx/>
              <a:buSzTx/>
              <a:buFontTx/>
              <a:buNone/>
              <a:defRPr/>
            </a:pPr>
            <a:r>
              <a:rPr lang="en-US" sz="1600" kern="1200" dirty="0">
                <a:solidFill>
                  <a:prstClr val="black"/>
                </a:solidFill>
                <a:cs typeface="Arial" panose="020B0604020202020204" pitchFamily="34" charset="0"/>
              </a:rPr>
              <a:t>“</a:t>
            </a:r>
            <a:r>
              <a:rPr lang="en-US" sz="1600" u="sng" kern="1200" dirty="0">
                <a:solidFill>
                  <a:prstClr val="black"/>
                </a:solidFill>
                <a:cs typeface="Arial" panose="020B0604020202020204" pitchFamily="34" charset="0"/>
              </a:rPr>
              <a:t>we caution against mechanical use of econometric cost comparison analysis for setting the stretch factor, as it cannot be a complete substitute for what we believe is ultimately an exercise based on judgement as well as regulatory precedence</a:t>
            </a:r>
            <a:r>
              <a:rPr lang="en-US" sz="1600" kern="1200" dirty="0">
                <a:solidFill>
                  <a:prstClr val="black"/>
                </a:solidFill>
                <a:cs typeface="Arial" panose="020B0604020202020204" pitchFamily="34" charset="0"/>
              </a:rPr>
              <a:t>.”</a:t>
            </a:r>
            <a:endParaRPr lang="fr-CA" sz="160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 name="Rectangle 11">
            <a:extLst>
              <a:ext uri="{FF2B5EF4-FFF2-40B4-BE49-F238E27FC236}">
                <a16:creationId xmlns:a16="http://schemas.microsoft.com/office/drawing/2014/main" id="{36BF3AF6-8A0B-476E-8047-61F8B90C7DDD}"/>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marL="530225" indent="-530225">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1.5 – </a:t>
            </a:r>
            <a:r>
              <a:rPr lang="fr-CA" sz="1800" b="1" i="0" cap="small" dirty="0">
                <a:solidFill>
                  <a:srgbClr val="70AD47">
                    <a:lumMod val="75000"/>
                  </a:srgbClr>
                </a:solidFill>
                <a:ea typeface="Times New Roman" panose="02020603050405020304" pitchFamily="18" charset="0"/>
                <a:cs typeface="Arial" panose="020B0604020202020204" pitchFamily="34" charset="0"/>
              </a:rPr>
              <a:t>Le facteur S</a:t>
            </a:r>
          </a:p>
        </p:txBody>
      </p:sp>
      <p:sp>
        <p:nvSpPr>
          <p:cNvPr id="24580" name="Rectangle 3">
            <a:extLst>
              <a:ext uri="{FF2B5EF4-FFF2-40B4-BE49-F238E27FC236}">
                <a16:creationId xmlns:a16="http://schemas.microsoft.com/office/drawing/2014/main" id="{72B216A3-573D-4808-8788-144985B673E6}"/>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0A078DB1-3FC4-460B-AE74-BE35A7CA6FC0}"/>
              </a:ext>
            </a:extLst>
          </p:cNvPr>
          <p:cNvSpPr>
            <a:spLocks noGrp="1" noChangeArrowheads="1"/>
          </p:cNvSpPr>
          <p:nvPr>
            <p:ph type="body" idx="4294967295"/>
          </p:nvPr>
        </p:nvSpPr>
        <p:spPr>
          <a:xfrm>
            <a:off x="1689100" y="1417638"/>
            <a:ext cx="9793288" cy="4464050"/>
          </a:xfrm>
        </p:spPr>
        <p:txBody>
          <a:bodyPr/>
          <a:lstStyle/>
          <a:p>
            <a:pPr marL="0" indent="0" eaLnBrk="1" fontAlgn="auto" hangingPunct="1">
              <a:spcBef>
                <a:spcPts val="1000"/>
              </a:spcBef>
              <a:spcAft>
                <a:spcPts val="0"/>
              </a:spcAft>
              <a:buClrTx/>
              <a:buSzTx/>
              <a:buFont typeface="Monotype Sorts"/>
              <a:buNone/>
              <a:defRPr/>
            </a:pPr>
            <a:r>
              <a:rPr lang="fr-CA" sz="2000" b="1" i="0" kern="1200" dirty="0">
                <a:solidFill>
                  <a:srgbClr val="ED7D31">
                    <a:lumMod val="75000"/>
                  </a:srgbClr>
                </a:solidFill>
                <a:cs typeface="Arial" panose="020B0604020202020204" pitchFamily="34" charset="0"/>
              </a:rPr>
              <a:t>Recommandation du RTIEÉ : </a:t>
            </a:r>
          </a:p>
          <a:p>
            <a:pPr marL="228600" indent="-228600" eaLnBrk="1" fontAlgn="auto" hangingPunct="1">
              <a:spcBef>
                <a:spcPts val="0"/>
              </a:spcBef>
              <a:spcAft>
                <a:spcPts val="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Selon </a:t>
            </a:r>
            <a:r>
              <a:rPr lang="fr-CA" sz="1700" i="0" kern="1200" dirty="0" err="1">
                <a:solidFill>
                  <a:prstClr val="black"/>
                </a:solidFill>
                <a:cs typeface="Arial" panose="020B0604020202020204" pitchFamily="34" charset="0"/>
              </a:rPr>
              <a:t>Brattle</a:t>
            </a:r>
            <a:r>
              <a:rPr lang="fr-CA" sz="1700" i="0" kern="1200" dirty="0">
                <a:solidFill>
                  <a:prstClr val="black"/>
                </a:solidFill>
                <a:cs typeface="Arial" panose="020B0604020202020204" pitchFamily="34" charset="0"/>
              </a:rPr>
              <a:t>, un facteur S (positif) s’applique surtout aux utilités publiques qui ne font que débuter leur Mécanisme incitatif :</a:t>
            </a:r>
          </a:p>
          <a:p>
            <a:pPr marL="857250" lvl="2" indent="0" eaLnBrk="1" fontAlgn="auto" hangingPunct="1">
              <a:spcBef>
                <a:spcPts val="0"/>
              </a:spcBef>
              <a:spcAft>
                <a:spcPts val="0"/>
              </a:spcAft>
              <a:buClrTx/>
              <a:buSzTx/>
              <a:buFontTx/>
              <a:buNone/>
              <a:defRPr/>
            </a:pPr>
            <a:r>
              <a:rPr lang="en-US" sz="1500" kern="1200" dirty="0">
                <a:solidFill>
                  <a:prstClr val="black"/>
                </a:solidFill>
                <a:cs typeface="Arial" panose="020B0604020202020204" pitchFamily="34" charset="0"/>
              </a:rPr>
              <a:t>“…a stretch factor should be more common in “first generation” PBR plans than in subsequent generation plans.”</a:t>
            </a:r>
            <a:endParaRPr lang="fr-CA" sz="1800" i="0" kern="1200" dirty="0">
              <a:solidFill>
                <a:prstClr val="black"/>
              </a:solidFill>
              <a:cs typeface="Arial" panose="020B0604020202020204" pitchFamily="34" charset="0"/>
            </a:endParaRPr>
          </a:p>
          <a:p>
            <a:pPr marL="228600" indent="-228600" eaLnBrk="1" fontAlgn="auto" hangingPunct="1">
              <a:spcBef>
                <a:spcPts val="0"/>
              </a:spcBef>
              <a:spcAft>
                <a:spcPts val="0"/>
              </a:spcAft>
              <a:buClrTx/>
              <a:buSzTx/>
              <a:buFont typeface="Arial" panose="020B0604020202020204" pitchFamily="34" charset="0"/>
              <a:buChar char="•"/>
              <a:defRPr/>
            </a:pPr>
            <a:endParaRPr lang="fr-CA" sz="800" i="0" kern="1200" dirty="0">
              <a:solidFill>
                <a:prstClr val="black"/>
              </a:solidFill>
              <a:cs typeface="Arial" panose="020B0604020202020204" pitchFamily="34" charset="0"/>
            </a:endParaRPr>
          </a:p>
          <a:p>
            <a:pPr marL="228600" indent="-228600" eaLnBrk="1" fontAlgn="auto" hangingPunct="1">
              <a:spcBef>
                <a:spcPts val="0"/>
              </a:spcBef>
              <a:spcAft>
                <a:spcPts val="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Or, selon </a:t>
            </a:r>
            <a:r>
              <a:rPr lang="fr-CA" sz="1700" i="0" kern="1200" dirty="0" err="1">
                <a:solidFill>
                  <a:prstClr val="black"/>
                </a:solidFill>
                <a:cs typeface="Arial" panose="020B0604020202020204" pitchFamily="34" charset="0"/>
              </a:rPr>
              <a:t>Brattle</a:t>
            </a:r>
            <a:r>
              <a:rPr lang="fr-CA" sz="1700" i="0" kern="1200" dirty="0">
                <a:solidFill>
                  <a:prstClr val="black"/>
                </a:solidFill>
                <a:cs typeface="Arial" panose="020B0604020202020204" pitchFamily="34" charset="0"/>
              </a:rPr>
              <a:t>, HQT n’en est pas aux débuts de son Mécanisme incitatif, de sorte qu’un tel facteur d’étirement serait moins pertinent :</a:t>
            </a:r>
          </a:p>
          <a:p>
            <a:pPr marL="857250" lvl="2" indent="0" eaLnBrk="1" fontAlgn="auto" hangingPunct="1">
              <a:spcBef>
                <a:spcPts val="0"/>
              </a:spcBef>
              <a:spcAft>
                <a:spcPts val="0"/>
              </a:spcAft>
              <a:buClrTx/>
              <a:buSzTx/>
              <a:buFontTx/>
              <a:buNone/>
              <a:defRPr/>
            </a:pPr>
            <a:r>
              <a:rPr lang="en-US" sz="1500" kern="1200" dirty="0">
                <a:solidFill>
                  <a:prstClr val="black"/>
                </a:solidFill>
                <a:cs typeface="Arial" panose="020B0604020202020204" pitchFamily="34" charset="0"/>
              </a:rPr>
              <a:t>“…since HQT is already operating to some extent under the efficiency enhancing incentives of PBR, at least for O&amp;M costs, there will likely be less “low hanging fruit” in subsequent plans, thus arguing for a lower stretch factor than would otherwise be the case..”</a:t>
            </a:r>
            <a:endParaRPr lang="fr-CA" sz="1800" i="0" kern="1200" dirty="0">
              <a:solidFill>
                <a:prstClr val="black"/>
              </a:solidFill>
              <a:cs typeface="Arial" panose="020B0604020202020204" pitchFamily="34" charset="0"/>
            </a:endParaRPr>
          </a:p>
          <a:p>
            <a:pPr marL="228600" indent="-228600" eaLnBrk="1" fontAlgn="auto" hangingPunct="1">
              <a:spcBef>
                <a:spcPts val="0"/>
              </a:spcBef>
              <a:spcAft>
                <a:spcPts val="0"/>
              </a:spcAft>
              <a:buClrTx/>
              <a:buSzTx/>
              <a:buFont typeface="Arial" panose="020B0604020202020204" pitchFamily="34" charset="0"/>
              <a:buChar char="•"/>
              <a:defRPr/>
            </a:pPr>
            <a:endParaRPr lang="fr-CA" sz="800" i="0" kern="1200" dirty="0">
              <a:solidFill>
                <a:prstClr val="black"/>
              </a:solidFill>
              <a:cs typeface="Arial" panose="020B0604020202020204" pitchFamily="34" charset="0"/>
            </a:endParaRPr>
          </a:p>
          <a:p>
            <a:pPr marL="228600" indent="-228600" algn="just" eaLnBrk="1" fontAlgn="auto" hangingPunct="1">
              <a:spcBef>
                <a:spcPts val="0"/>
              </a:spcBef>
              <a:spcAft>
                <a:spcPts val="60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Le facteur X que la Régie a déjà appliqué depuis les débuts du MRI d’HQT, sur la base de son jugement, s’est avère déjà substantiellement supérieur à celui recommandé par </a:t>
            </a:r>
            <a:r>
              <a:rPr lang="fr-CA" sz="1700" i="0" kern="1200" dirty="0" err="1">
                <a:solidFill>
                  <a:prstClr val="black"/>
                </a:solidFill>
                <a:cs typeface="Arial" panose="020B0604020202020204" pitchFamily="34" charset="0"/>
              </a:rPr>
              <a:t>Brattle</a:t>
            </a:r>
            <a:br>
              <a:rPr lang="fr-CA" sz="1700" i="0" kern="1200" dirty="0">
                <a:solidFill>
                  <a:prstClr val="black"/>
                </a:solidFill>
                <a:cs typeface="Arial" panose="020B0604020202020204" pitchFamily="34" charset="0"/>
              </a:rPr>
            </a:br>
            <a:r>
              <a:rPr lang="fr-CA" sz="1700" i="0" kern="1200" dirty="0">
                <a:solidFill>
                  <a:prstClr val="black"/>
                </a:solidFill>
                <a:cs typeface="Arial" panose="020B0604020202020204" pitchFamily="34" charset="0"/>
              </a:rPr>
              <a:t>(-3,38 %) et PEG </a:t>
            </a:r>
            <a:r>
              <a:rPr lang="fr-CA" sz="1700" i="0" kern="1200" dirty="0">
                <a:cs typeface="Arial" panose="020B0604020202020204" pitchFamily="34" charset="0"/>
              </a:rPr>
              <a:t>(-0,68 %)</a:t>
            </a:r>
            <a:r>
              <a:rPr lang="fr-CA" sz="1700" i="0" kern="1200" dirty="0">
                <a:solidFill>
                  <a:prstClr val="black"/>
                </a:solidFill>
                <a:cs typeface="Arial" panose="020B0604020202020204" pitchFamily="34" charset="0"/>
              </a:rPr>
              <a:t>au présent dossier</a:t>
            </a:r>
            <a:r>
              <a:rPr lang="fr-CA" sz="1700" i="0" kern="1200" dirty="0">
                <a:cs typeface="Arial" panose="020B0604020202020204" pitchFamily="34" charset="0"/>
              </a:rPr>
              <a:t>.</a:t>
            </a:r>
          </a:p>
          <a:p>
            <a:pPr marL="228600" indent="-228600" algn="just" eaLnBrk="1" fontAlgn="auto" hangingPunct="1">
              <a:spcBef>
                <a:spcPts val="600"/>
              </a:spcBef>
              <a:spcAft>
                <a:spcPts val="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Donc, par son facteur X basé sur jugement, la Régie se trouve à avoir déjà implicitement incorporé un facteur S positif substantiel depuis le début du Mécanisme de HQT.</a:t>
            </a:r>
            <a:endParaRPr lang="fr-CA" sz="1700" i="0" kern="1200" dirty="0">
              <a:solidFill>
                <a:srgbClr val="FF0000"/>
              </a:solidFill>
              <a:cs typeface="Arial" panose="020B0604020202020204" pitchFamily="34" charset="0"/>
            </a:endParaRPr>
          </a:p>
        </p:txBody>
      </p:sp>
      <p:sp>
        <p:nvSpPr>
          <p:cNvPr id="6" name="Rectangle 11">
            <a:extLst>
              <a:ext uri="{FF2B5EF4-FFF2-40B4-BE49-F238E27FC236}">
                <a16:creationId xmlns:a16="http://schemas.microsoft.com/office/drawing/2014/main" id="{2ADD4591-2380-4A4B-AE1D-AB4E104D64AA}"/>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marL="530225" indent="-530225">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1.5 – </a:t>
            </a:r>
            <a:r>
              <a:rPr lang="fr-CA" sz="1800" b="1" i="0" cap="small" dirty="0">
                <a:solidFill>
                  <a:srgbClr val="70AD47">
                    <a:lumMod val="75000"/>
                  </a:srgbClr>
                </a:solidFill>
                <a:ea typeface="Times New Roman" panose="02020603050405020304" pitchFamily="18" charset="0"/>
                <a:cs typeface="Arial" panose="020B0604020202020204" pitchFamily="34" charset="0"/>
              </a:rPr>
              <a:t>Le facteur S</a:t>
            </a:r>
          </a:p>
        </p:txBody>
      </p:sp>
      <p:sp>
        <p:nvSpPr>
          <p:cNvPr id="25604" name="Rectangle 3">
            <a:extLst>
              <a:ext uri="{FF2B5EF4-FFF2-40B4-BE49-F238E27FC236}">
                <a16:creationId xmlns:a16="http://schemas.microsoft.com/office/drawing/2014/main" id="{05D07E88-8C0D-444E-9F0A-3271B92BAC8F}"/>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74515B4B-8081-4298-B82D-28914167C965}"/>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16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 </a:t>
            </a:r>
          </a:p>
          <a:p>
            <a:pPr marL="228600" marR="0" lvl="0" indent="-2286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effectLst/>
                <a:uLnTx/>
                <a:uFillTx/>
                <a:latin typeface="Arial"/>
                <a:ea typeface="+mn-ea"/>
                <a:cs typeface="Arial" panose="020B0604020202020204" pitchFamily="34" charset="0"/>
              </a:rPr>
              <a:t>Pour ces motifs, nous ne recommandons pas de facteur S positif, qui viendrait contraindre HQT, durant la dernière année de son MRI à réduire davantage ses coûts </a:t>
            </a:r>
            <a:r>
              <a:rPr kumimoji="0" lang="fr-CA" sz="1700" b="0" u="none" strike="noStrike" kern="1200" cap="none" spc="0" normalizeH="0" baseline="0" noProof="0" dirty="0">
                <a:ln>
                  <a:noFill/>
                </a:ln>
                <a:effectLst/>
                <a:uLnTx/>
                <a:uFillTx/>
                <a:latin typeface="Arial"/>
                <a:ea typeface="+mn-ea"/>
                <a:cs typeface="Arial" panose="020B0604020202020204" pitchFamily="34" charset="0"/>
              </a:rPr>
              <a:t>(que selon la formule I-X sur ses coûts non exclus et non exogènes)</a:t>
            </a:r>
            <a:r>
              <a:rPr kumimoji="0" lang="fr-CA" sz="1700" b="0" i="0" u="none" strike="noStrike" kern="1200" cap="none" spc="0" normalizeH="0" baseline="0" noProof="0" dirty="0">
                <a:ln>
                  <a:noFill/>
                </a:ln>
                <a:effectLst/>
                <a:uLnTx/>
                <a:uFillTx/>
                <a:latin typeface="Arial"/>
                <a:ea typeface="+mn-ea"/>
                <a:cs typeface="Arial" panose="020B0604020202020204" pitchFamily="34" charset="0"/>
              </a:rPr>
              <a:t>.</a:t>
            </a:r>
            <a:endParaRPr lang="fr-CA" sz="1700" i="0" kern="1200" dirty="0">
              <a:cs typeface="Arial" panose="020B0604020202020204" pitchFamily="34" charset="0"/>
            </a:endParaRPr>
          </a:p>
          <a:p>
            <a:pPr marL="228600" indent="-228600" eaLnBrk="1" fontAlgn="auto" hangingPunct="1">
              <a:spcBef>
                <a:spcPts val="1200"/>
              </a:spcBef>
              <a:spcAft>
                <a:spcPts val="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Ceci étant dit, tel que mentionné plus haut, nous constatons l’impossibilité de s’assurer que les coûts des comparables couvrent la même qualité de service qu’HQT. </a:t>
            </a:r>
          </a:p>
          <a:p>
            <a:pPr marL="228600" indent="-228600" eaLnBrk="1" fontAlgn="auto" hangingPunct="1">
              <a:spcBef>
                <a:spcPts val="1200"/>
              </a:spcBef>
              <a:spcAft>
                <a:spcPts val="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Certes, nous avons déjà réduit l’effet de ces variations qualitatives d’HQT par rapport aux autres compagnies en recommandant de retirer de l’échantillon des comparables les transporteurs de moins de 5000 MW.</a:t>
            </a:r>
          </a:p>
          <a:p>
            <a:pPr marL="228600" indent="-228600" eaLnBrk="1" fontAlgn="auto" hangingPunct="1">
              <a:spcBef>
                <a:spcPts val="1200"/>
              </a:spcBef>
              <a:spcAft>
                <a:spcPts val="0"/>
              </a:spcAft>
              <a:buClrTx/>
              <a:buSzTx/>
              <a:buFont typeface="Arial" panose="020B0604020202020204" pitchFamily="34" charset="0"/>
              <a:buChar char="•"/>
              <a:defRPr/>
            </a:pPr>
            <a:r>
              <a:rPr lang="fr-CA" sz="1700" i="0" kern="1200" dirty="0">
                <a:solidFill>
                  <a:prstClr val="black"/>
                </a:solidFill>
                <a:cs typeface="Arial" panose="020B0604020202020204" pitchFamily="34" charset="0"/>
              </a:rPr>
              <a:t>Mais nous croyons qu’</a:t>
            </a:r>
            <a:r>
              <a:rPr lang="fr-CA" sz="1700" i="0" u="sng" kern="1200" dirty="0">
                <a:solidFill>
                  <a:prstClr val="black"/>
                </a:solidFill>
                <a:cs typeface="Arial" panose="020B0604020202020204" pitchFamily="34" charset="0"/>
              </a:rPr>
              <a:t>un jugement du régulateur pourrait être également requis pour neutraliser davantage cette variation qualitative, un tel jugement s’exerçant dans le cadre de la détermination d’un facteur S</a:t>
            </a:r>
            <a:r>
              <a:rPr lang="fr-CA" sz="1700" i="0" kern="1200" dirty="0">
                <a:solidFill>
                  <a:prstClr val="black"/>
                </a:solidFill>
                <a:cs typeface="Arial" panose="020B0604020202020204" pitchFamily="34" charset="0"/>
              </a:rPr>
              <a:t>.</a:t>
            </a:r>
          </a:p>
          <a:p>
            <a:pPr marL="0" indent="0" eaLnBrk="1" fontAlgn="auto" hangingPunct="1">
              <a:spcBef>
                <a:spcPts val="600"/>
              </a:spcBef>
              <a:spcAft>
                <a:spcPts val="0"/>
              </a:spcAft>
              <a:buClrTx/>
              <a:buSzTx/>
              <a:buFont typeface="Monotype Sorts"/>
              <a:buNone/>
              <a:defRPr/>
            </a:pPr>
            <a:endParaRPr lang="fr-CA" sz="1800" i="0" kern="1200" dirty="0">
              <a:solidFill>
                <a:prstClr val="black"/>
              </a:solidFill>
              <a:cs typeface="Arial" panose="020B0604020202020204" pitchFamily="34" charset="0"/>
            </a:endParaRPr>
          </a:p>
        </p:txBody>
      </p:sp>
      <p:sp>
        <p:nvSpPr>
          <p:cNvPr id="6" name="Rectangle 11">
            <a:extLst>
              <a:ext uri="{FF2B5EF4-FFF2-40B4-BE49-F238E27FC236}">
                <a16:creationId xmlns:a16="http://schemas.microsoft.com/office/drawing/2014/main" id="{A36DEA11-6130-4D47-8C3F-CCE9F778E0D8}"/>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marL="530225" indent="-530225">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1.5 – </a:t>
            </a:r>
            <a:r>
              <a:rPr lang="fr-CA" sz="1800" b="1" i="0" cap="small" dirty="0">
                <a:solidFill>
                  <a:srgbClr val="70AD47">
                    <a:lumMod val="75000"/>
                  </a:srgbClr>
                </a:solidFill>
                <a:ea typeface="Times New Roman" panose="02020603050405020304" pitchFamily="18" charset="0"/>
                <a:cs typeface="Arial" panose="020B0604020202020204" pitchFamily="34" charset="0"/>
              </a:rPr>
              <a:t>Le facteur S</a:t>
            </a:r>
          </a:p>
        </p:txBody>
      </p:sp>
      <p:sp>
        <p:nvSpPr>
          <p:cNvPr id="26628" name="Rectangle 3">
            <a:extLst>
              <a:ext uri="{FF2B5EF4-FFF2-40B4-BE49-F238E27FC236}">
                <a16:creationId xmlns:a16="http://schemas.microsoft.com/office/drawing/2014/main" id="{44C05560-E6A2-434F-8460-D82B0540A36A}"/>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59E703A1-D113-48EF-9209-6C38AE7E0044}"/>
              </a:ext>
            </a:extLst>
          </p:cNvPr>
          <p:cNvSpPr>
            <a:spLocks noGrp="1" noChangeArrowheads="1"/>
          </p:cNvSpPr>
          <p:nvPr>
            <p:ph type="body" idx="4294967295"/>
          </p:nvPr>
        </p:nvSpPr>
        <p:spPr>
          <a:xfrm>
            <a:off x="1703388" y="1557338"/>
            <a:ext cx="9793287" cy="4464050"/>
          </a:xfrm>
        </p:spPr>
        <p:txBody>
          <a:bodyPr/>
          <a:lstStyle/>
          <a:p>
            <a:pPr marL="263525" indent="-228600" eaLnBrk="1" fontAlgn="auto" hangingPunct="1">
              <a:spcBef>
                <a:spcPts val="0"/>
              </a:spcBef>
              <a:spcAft>
                <a:spcPts val="0"/>
              </a:spcAft>
              <a:buClrTx/>
              <a:buSzTx/>
              <a:buFont typeface="Arial" panose="020B0604020202020204" pitchFamily="34" charset="0"/>
              <a:buChar char="•"/>
              <a:defRPr/>
            </a:pPr>
            <a:r>
              <a:rPr lang="fr-CA" sz="1600" i="0" kern="1200" dirty="0">
                <a:cs typeface="Arial" panose="020B0604020202020204" pitchFamily="34" charset="0"/>
              </a:rPr>
              <a:t>C’est dans ce cadre que le RTIEÉ invite la Régie de l’énergie, dans le cadre de l’exercice de son jugement sur la détermination du facteur S, à se demander si un facteur S négatif ne serait pas approprié afin de protéger davantage la qualité de service élevé qui est souhaitée de la part d’HQT</a:t>
            </a:r>
          </a:p>
          <a:p>
            <a:pPr marL="263525" indent="0" eaLnBrk="1" fontAlgn="auto" hangingPunct="1">
              <a:spcBef>
                <a:spcPts val="0"/>
              </a:spcBef>
              <a:spcAft>
                <a:spcPts val="0"/>
              </a:spcAft>
              <a:buClrTx/>
              <a:buSzTx/>
              <a:buNone/>
              <a:defRPr/>
            </a:pPr>
            <a:r>
              <a:rPr lang="fr-CA" sz="1600" i="0" kern="1200" dirty="0">
                <a:cs typeface="Arial" panose="020B0604020202020204" pitchFamily="34" charset="0"/>
              </a:rPr>
              <a:t>dans le contexte des coûts élevés qu’entraîne la configuration de son réseau, ses contraintes d’accès, contraintes géographiques et climatiques et le vieillissement de son réseau (besoins d’entretien préventif).</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Référence (</a:t>
            </a:r>
            <a:r>
              <a:rPr lang="fr-CA" sz="1600" i="0" kern="1200" dirty="0">
                <a:solidFill>
                  <a:prstClr val="black"/>
                </a:solidFill>
                <a:cs typeface="Arial" panose="020B0604020202020204" pitchFamily="34" charset="0"/>
                <a:hlinkClick r:id="rId2"/>
              </a:rPr>
              <a:t>https://www.bloomenergy.com/blog/a-day-without-power-outage-costs-for-businesses/</a:t>
            </a:r>
            <a:r>
              <a:rPr lang="fr-CA" sz="1600" i="0" kern="1200" dirty="0">
                <a:solidFill>
                  <a:prstClr val="black"/>
                </a:solidFill>
                <a:cs typeface="Arial" panose="020B0604020202020204" pitchFamily="34" charset="0"/>
              </a:rPr>
              <a:t>) :</a:t>
            </a:r>
          </a:p>
          <a:p>
            <a:pPr marL="452438" indent="0" eaLnBrk="1" fontAlgn="auto" hangingPunct="1">
              <a:spcBef>
                <a:spcPts val="600"/>
              </a:spcBef>
              <a:spcAft>
                <a:spcPts val="0"/>
              </a:spcAft>
              <a:buClrTx/>
              <a:buSzTx/>
              <a:buFont typeface="Monotype Sorts"/>
              <a:buNone/>
              <a:defRPr/>
            </a:pPr>
            <a:r>
              <a:rPr lang="en-US" sz="1600" i="0" kern="1200" dirty="0">
                <a:solidFill>
                  <a:prstClr val="black"/>
                </a:solidFill>
                <a:cs typeface="Arial" panose="020B0604020202020204" pitchFamily="34" charset="0"/>
              </a:rPr>
              <a:t>“</a:t>
            </a:r>
            <a:r>
              <a:rPr lang="en-US" sz="1600" kern="1200" dirty="0">
                <a:solidFill>
                  <a:prstClr val="black"/>
                </a:solidFill>
                <a:cs typeface="Arial" panose="020B0604020202020204" pitchFamily="34" charset="0"/>
              </a:rPr>
              <a:t>For large companies, the cost of an outage can escalate into the millions of dollars per hour of downtime. In fact, the DoE recently estimated that outages are costing the U.S. economy $150 billion annually.</a:t>
            </a:r>
            <a:r>
              <a:rPr lang="en-US" sz="1600" i="0" kern="1200" dirty="0">
                <a:solidFill>
                  <a:prstClr val="black"/>
                </a:solidFill>
                <a:cs typeface="Arial" panose="020B0604020202020204" pitchFamily="34" charset="0"/>
              </a:rPr>
              <a:t>”</a:t>
            </a: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À l’échelle du Québec, cela représenterait un montant de 600 Millions $US ou 770 Millions $Can par année.</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cs typeface="Arial" panose="020B0604020202020204" pitchFamily="34" charset="0"/>
              </a:rPr>
              <a:t>Une détérioration de la fiabilité et qualité de service pourrait aussi avoir d’importants effets négatifs sur la clientèle de la charge locale d’HQD </a:t>
            </a:r>
            <a:r>
              <a:rPr lang="fr-CA" sz="1600" kern="1200" dirty="0">
                <a:cs typeface="Arial" panose="020B0604020202020204" pitchFamily="34" charset="0"/>
              </a:rPr>
              <a:t>(et donc sur l’attractivité de l’électrification, qui constitue un jalon majeur de l’objectif de réduction des émissions de gaz à effet de serre)</a:t>
            </a:r>
            <a:r>
              <a:rPr lang="fr-CA" sz="1600" i="0" kern="1200" dirty="0">
                <a:cs typeface="Arial" panose="020B0604020202020204" pitchFamily="34" charset="0"/>
              </a:rPr>
              <a:t> et sur la réputation de fiabilité d’HQP sur les marchés d’exportation </a:t>
            </a:r>
            <a:r>
              <a:rPr lang="fr-CA" sz="1600" kern="1200" dirty="0">
                <a:cs typeface="Arial" panose="020B0604020202020204" pitchFamily="34" charset="0"/>
              </a:rPr>
              <a:t>(ce qui pourrait affecter significativement à la baisse les revenus tirés de cet important marché)</a:t>
            </a:r>
            <a:r>
              <a:rPr lang="fr-CA" sz="1600" i="0" kern="1200" dirty="0">
                <a:cs typeface="Arial" panose="020B0604020202020204" pitchFamily="34" charset="0"/>
              </a:rPr>
              <a:t>.</a:t>
            </a:r>
          </a:p>
          <a:p>
            <a:pPr marL="0" indent="0" eaLnBrk="1" fontAlgn="auto" hangingPunct="1">
              <a:spcBef>
                <a:spcPts val="600"/>
              </a:spcBef>
              <a:spcAft>
                <a:spcPts val="0"/>
              </a:spcAft>
              <a:buClrTx/>
              <a:buSzTx/>
              <a:buFont typeface="Monotype Sorts"/>
              <a:buNone/>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27651" name="Rectangle 3">
            <a:extLst>
              <a:ext uri="{FF2B5EF4-FFF2-40B4-BE49-F238E27FC236}">
                <a16:creationId xmlns:a16="http://schemas.microsoft.com/office/drawing/2014/main" id="{A5E83584-A6E1-45DF-809B-16FF010557BA}"/>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5" name="Rectangle 11">
            <a:extLst>
              <a:ext uri="{FF2B5EF4-FFF2-40B4-BE49-F238E27FC236}">
                <a16:creationId xmlns:a16="http://schemas.microsoft.com/office/drawing/2014/main" id="{90564160-A47D-4E0C-97CA-80D51E8BCCAD}"/>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marL="530225" indent="-530225">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1.5 – </a:t>
            </a:r>
            <a:r>
              <a:rPr lang="fr-CA" sz="1800" b="1" i="0" cap="small" dirty="0">
                <a:solidFill>
                  <a:srgbClr val="70AD47">
                    <a:lumMod val="75000"/>
                  </a:srgbClr>
                </a:solidFill>
                <a:ea typeface="Times New Roman" panose="02020603050405020304" pitchFamily="18" charset="0"/>
                <a:cs typeface="Arial" panose="020B0604020202020204" pitchFamily="34" charset="0"/>
              </a:rPr>
              <a:t>Le facteur 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A62DE8B5-8377-465B-AB70-2CB8318EE757}"/>
              </a:ext>
            </a:extLst>
          </p:cNvPr>
          <p:cNvSpPr>
            <a:spLocks noGrp="1" noChangeArrowheads="1"/>
          </p:cNvSpPr>
          <p:nvPr>
            <p:ph type="body" idx="4294967295"/>
          </p:nvPr>
        </p:nvSpPr>
        <p:spPr>
          <a:xfrm>
            <a:off x="1703512" y="1556792"/>
            <a:ext cx="9793163" cy="4464596"/>
          </a:xfrm>
        </p:spPr>
        <p:txBody>
          <a:bodyPr/>
          <a:lstStyle/>
          <a:p>
            <a:pPr marL="0" indent="0" eaLnBrk="1" fontAlgn="auto" hangingPunct="1">
              <a:spcBef>
                <a:spcPts val="16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(suite) : </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Pour ces différents motifs, le RTIEÉ recommande donc à la Régie de tenir compte des recommandations qui précèdent dans la décision qu’elle aura à rendre sur les facteurs X et S pour le MRI de HQT en 2022.</a:t>
            </a:r>
            <a:endParaRPr lang="fr-CA" sz="1800" i="0" dirty="0">
              <a:solidFill>
                <a:srgbClr val="000000"/>
              </a:solidFill>
              <a:ea typeface="Times New Roman" panose="02020603050405020304" pitchFamily="18" charset="0"/>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Selon les recommandations précédentes, le facteur X de l’étude de </a:t>
            </a:r>
            <a:r>
              <a:rPr lang="fr-CA" sz="1800" i="0" kern="1200" dirty="0" err="1">
                <a:solidFill>
                  <a:prstClr val="black"/>
                </a:solidFill>
                <a:cs typeface="Arial" panose="020B0604020202020204" pitchFamily="34" charset="0"/>
              </a:rPr>
              <a:t>Brattle</a:t>
            </a:r>
            <a:r>
              <a:rPr lang="fr-CA" sz="1800" i="0" kern="1200" dirty="0">
                <a:solidFill>
                  <a:prstClr val="black"/>
                </a:solidFill>
                <a:cs typeface="Arial" panose="020B0604020202020204" pitchFamily="34" charset="0"/>
              </a:rPr>
              <a:t> serait augmenté à </a:t>
            </a:r>
            <a:r>
              <a:rPr lang="fr-CA" sz="1800" i="0" kern="1200" dirty="0">
                <a:solidFill>
                  <a:srgbClr val="0000FF"/>
                </a:solidFill>
                <a:cs typeface="Arial" panose="020B0604020202020204" pitchFamily="34" charset="0"/>
              </a:rPr>
              <a:t>-2,31 % </a:t>
            </a:r>
            <a:r>
              <a:rPr lang="fr-CA" sz="1800" i="0" kern="1200" dirty="0">
                <a:solidFill>
                  <a:srgbClr val="000000"/>
                </a:solidFill>
                <a:cs typeface="Arial" panose="020B0604020202020204" pitchFamily="34" charset="0"/>
              </a:rPr>
              <a:t> </a:t>
            </a:r>
            <a:r>
              <a:rPr lang="fr-CA" sz="1800" kern="1200" dirty="0">
                <a:solidFill>
                  <a:srgbClr val="000000"/>
                </a:solidFill>
                <a:cs typeface="Arial" panose="020B0604020202020204" pitchFamily="34" charset="0"/>
              </a:rPr>
              <a:t>(avec aussi, </a:t>
            </a:r>
            <a:r>
              <a:rPr lang="fr-CA" sz="1800" kern="1200" dirty="0">
                <a:cs typeface="Arial" panose="020B0604020202020204" pitchFamily="34" charset="0"/>
              </a:rPr>
              <a:t>si la Régie de l’énergie exerce son jugement en ce sens, un possible</a:t>
            </a:r>
            <a:br>
              <a:rPr lang="fr-CA" sz="1800" kern="1200" dirty="0">
                <a:cs typeface="Arial" panose="020B0604020202020204" pitchFamily="34" charset="0"/>
              </a:rPr>
            </a:br>
            <a:r>
              <a:rPr lang="fr-CA" sz="1800" kern="1200" dirty="0">
                <a:cs typeface="Arial" panose="020B0604020202020204" pitchFamily="34" charset="0"/>
              </a:rPr>
              <a:t>facteur S négatif afin de protéger davantage la qualité de service élevé qui est souhaitée de la part d’HQT dans le contexte des coûts élevés qu’entraîne la configuration de son réseau, ses contraintes d’accès, contraintes géographiques et climatiques et le vieillissement de son réseau (besoins d’entretien préventif)</a:t>
            </a:r>
            <a:r>
              <a:rPr lang="fr-CA" sz="1800" i="0" kern="1200" dirty="0">
                <a:cs typeface="Arial" panose="020B0604020202020204" pitchFamily="34" charset="0"/>
              </a:rPr>
              <a:t>.</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Ce facteur X ajusté se situe entre celui proposé par </a:t>
            </a:r>
            <a:r>
              <a:rPr lang="fr-CA" sz="1800" i="0" kern="1200" dirty="0" err="1">
                <a:solidFill>
                  <a:prstClr val="black"/>
                </a:solidFill>
                <a:cs typeface="Arial" panose="020B0604020202020204" pitchFamily="34" charset="0"/>
              </a:rPr>
              <a:t>Brattle</a:t>
            </a:r>
            <a:r>
              <a:rPr lang="fr-CA" sz="1800" i="0" kern="1200" dirty="0">
                <a:solidFill>
                  <a:prstClr val="black"/>
                </a:solidFill>
                <a:cs typeface="Arial" panose="020B0604020202020204" pitchFamily="34" charset="0"/>
              </a:rPr>
              <a:t> et celui de PEG</a:t>
            </a:r>
            <a:r>
              <a:rPr lang="fr-CA" sz="1800" kern="1200" dirty="0">
                <a:solidFill>
                  <a:prstClr val="black"/>
                </a:solidFill>
                <a:cs typeface="Arial" panose="020B0604020202020204" pitchFamily="34" charset="0"/>
              </a:rPr>
              <a:t>.</a:t>
            </a: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A00DB74D-F672-4EFE-BB23-3382D31F81D6}"/>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du RTIEÉ :</a:t>
            </a:r>
          </a:p>
          <a:p>
            <a:pPr>
              <a:spcBef>
                <a:spcPts val="600"/>
              </a:spcBef>
              <a:spcAft>
                <a:spcPts val="600"/>
              </a:spcAft>
              <a:buClr>
                <a:schemeClr val="tx2"/>
              </a:buClr>
              <a:buSzPct val="75000"/>
              <a:buFont typeface="Monotype Sorts" charset="0"/>
              <a:buNone/>
              <a:defRPr/>
            </a:pPr>
            <a:r>
              <a:rPr lang="fr-CA" sz="2100" b="1" i="0" cap="small" dirty="0">
                <a:solidFill>
                  <a:srgbClr val="70AD47">
                    <a:lumMod val="75000"/>
                  </a:srgbClr>
                </a:solidFill>
                <a:ea typeface="Times New Roman" panose="02020603050405020304" pitchFamily="18" charset="0"/>
                <a:cs typeface="Arial" panose="020B0604020202020204" pitchFamily="34" charset="0"/>
              </a:rPr>
              <a:t>Conclusion sur les facteurs X et S du Mécanisme incitatif d’HQT </a:t>
            </a:r>
            <a:endParaRPr lang="fr-FR" altLang="fr-FR" sz="2100" b="1" i="0" dirty="0">
              <a:solidFill>
                <a:srgbClr val="003300"/>
              </a:solidFill>
              <a:latin typeface="Times New Roman" panose="02020603050405020304" pitchFamily="18" charset="0"/>
            </a:endParaRPr>
          </a:p>
        </p:txBody>
      </p:sp>
      <p:sp>
        <p:nvSpPr>
          <p:cNvPr id="28676" name="Rectangle 3">
            <a:extLst>
              <a:ext uri="{FF2B5EF4-FFF2-40B4-BE49-F238E27FC236}">
                <a16:creationId xmlns:a16="http://schemas.microsoft.com/office/drawing/2014/main" id="{4051F778-FFC7-4FD3-AE43-4F3E90F29E17}"/>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C8EF21A4-1550-4908-BB43-998D414F17AD}"/>
              </a:ext>
            </a:extLst>
          </p:cNvPr>
          <p:cNvSpPr>
            <a:spLocks noGrp="1" noChangeArrowheads="1"/>
          </p:cNvSpPr>
          <p:nvPr>
            <p:ph type="body" idx="4294967295"/>
          </p:nvPr>
        </p:nvSpPr>
        <p:spPr>
          <a:xfrm>
            <a:off x="1703388" y="1557338"/>
            <a:ext cx="9793287" cy="4464050"/>
          </a:xfrm>
        </p:spPr>
        <p:txBody>
          <a:bodyPr/>
          <a:lstStyle/>
          <a:p>
            <a:pPr marL="0" indent="0" algn="ctr" eaLnBrk="1" fontAlgn="auto" hangingPunct="1">
              <a:spcBef>
                <a:spcPts val="1000"/>
              </a:spcBef>
              <a:spcAft>
                <a:spcPts val="0"/>
              </a:spcAft>
              <a:buClrTx/>
              <a:buSzTx/>
              <a:buFont typeface="Monotype Sorts" charset="0"/>
              <a:buNone/>
              <a:defRPr/>
            </a:pPr>
            <a:endParaRPr lang="fr-CA" sz="2800" b="1" i="0" cap="small" dirty="0">
              <a:solidFill>
                <a:srgbClr val="0033CC"/>
              </a:solidFill>
              <a:ea typeface="Times New Roman" panose="02020603050405020304" pitchFamily="18" charset="0"/>
              <a:cs typeface="Arial" panose="020B0604020202020204" pitchFamily="34" charset="0"/>
            </a:endParaRP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2</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Ne pas étendre</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le Mécanisme de réglementation incitative (MRI)</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 d’Hydro-Québec </a:t>
            </a:r>
            <a:r>
              <a:rPr lang="fr-CA" sz="2800" b="1" i="0" cap="small" dirty="0" err="1">
                <a:solidFill>
                  <a:srgbClr val="0033CC"/>
                </a:solidFill>
                <a:ea typeface="Times New Roman" panose="02020603050405020304" pitchFamily="18" charset="0"/>
                <a:cs typeface="Arial" panose="020B0604020202020204" pitchFamily="34" charset="0"/>
              </a:rPr>
              <a:t>TransÉnergie</a:t>
            </a:r>
            <a:r>
              <a:rPr lang="fr-CA" sz="2800" b="1" i="0" cap="small" dirty="0">
                <a:solidFill>
                  <a:srgbClr val="0033CC"/>
                </a:solidFill>
                <a:ea typeface="Times New Roman" panose="02020603050405020304" pitchFamily="18" charset="0"/>
                <a:cs typeface="Arial" panose="020B0604020202020204" pitchFamily="34" charset="0"/>
              </a:rPr>
              <a:t> (HQT)</a:t>
            </a:r>
          </a:p>
          <a:p>
            <a:pPr marL="0" indent="0" algn="ctr" eaLnBrk="1" fontAlgn="auto" hangingPunct="1">
              <a:spcBef>
                <a:spcPts val="1000"/>
              </a:spcBef>
              <a:spcAft>
                <a:spcPts val="0"/>
              </a:spcAft>
              <a:buClrTx/>
              <a:buSzTx/>
              <a:buFont typeface="Monotype Sorts" charset="0"/>
              <a:buNone/>
              <a:defRPr/>
            </a:pPr>
            <a:r>
              <a:rPr lang="fr-CA" sz="2800" b="1" i="0" kern="1200" cap="small" dirty="0">
                <a:solidFill>
                  <a:srgbClr val="0033CC"/>
                </a:solidFill>
                <a:cs typeface="Arial" panose="020B0604020202020204" pitchFamily="34" charset="0"/>
              </a:rPr>
              <a:t>Aux coûts en capital</a:t>
            </a:r>
            <a:endParaRPr lang="fr-CA" sz="2800" i="0" kern="1200" dirty="0">
              <a:solidFill>
                <a:srgbClr val="0033CC"/>
              </a:solidFill>
              <a:cs typeface="Arial" panose="020B0604020202020204" pitchFamily="34" charset="0"/>
            </a:endParaRPr>
          </a:p>
        </p:txBody>
      </p:sp>
      <p:sp>
        <p:nvSpPr>
          <p:cNvPr id="29699" name="Rectangle 3">
            <a:extLst>
              <a:ext uri="{FF2B5EF4-FFF2-40B4-BE49-F238E27FC236}">
                <a16:creationId xmlns:a16="http://schemas.microsoft.com/office/drawing/2014/main" id="{2607F46C-D120-4666-AB42-0889919B13DC}"/>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B27051D9-5042-4A66-B4D7-913F683ABFD9}"/>
              </a:ext>
            </a:extLst>
          </p:cNvPr>
          <p:cNvSpPr>
            <a:spLocks noGrp="1" noChangeArrowheads="1"/>
          </p:cNvSpPr>
          <p:nvPr>
            <p:ph type="body" idx="4294967295"/>
          </p:nvPr>
        </p:nvSpPr>
        <p:spPr>
          <a:xfrm>
            <a:off x="1703512" y="1556792"/>
            <a:ext cx="9793163" cy="4464596"/>
          </a:xfrm>
        </p:spPr>
        <p:txBody>
          <a:bodyPr/>
          <a:lstStyle/>
          <a:p>
            <a:pPr marL="0" indent="0" eaLnBrk="1" fontAlgn="auto" hangingPunct="1">
              <a:spcBef>
                <a:spcPts val="16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 </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Ne pas étendre le Mécanisme incitatif d’HQT aux coûts en capital</a:t>
            </a:r>
            <a:r>
              <a:rPr lang="fr-CA" sz="1800" i="0" dirty="0">
                <a:solidFill>
                  <a:srgbClr val="000000"/>
                </a:solidFill>
                <a:ea typeface="Times New Roman" panose="02020603050405020304" pitchFamily="18" charset="0"/>
                <a:cs typeface="Arial" panose="020B0604020202020204" pitchFamily="34" charset="0"/>
              </a:rPr>
              <a:t> que ce soit :</a:t>
            </a:r>
          </a:p>
          <a:p>
            <a:pPr marL="628650" lvl="1"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en incluant les charges d’amortissement aux coûts totaux sujets au Mécanisme </a:t>
            </a:r>
            <a:r>
              <a:rPr lang="fr-CA" sz="1600" i="0" dirty="0">
                <a:solidFill>
                  <a:srgbClr val="000000"/>
                </a:solidFill>
                <a:ea typeface="Times New Roman" panose="02020603050405020304" pitchFamily="18" charset="0"/>
                <a:cs typeface="Arial" panose="020B0604020202020204" pitchFamily="34" charset="0"/>
              </a:rPr>
              <a:t>;</a:t>
            </a:r>
          </a:p>
          <a:p>
            <a:pPr marL="628650" lvl="1"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de quelque autre manière en imposant une formule paramétrique aux autorisations d’investissements ou aux reconnaissances dans la base de tarification des actifs prudemment acquis et utiles.</a:t>
            </a:r>
          </a:p>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de RTIEÉ (1/3)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Ni Brattle, ni PEG n’ont formulé de recommandation spécifique à ce sujet.</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Selon Brattle, l’intégration des coûts de capital risquerait d’avoir un impact négatif sur la fiabilité et la qualité de service :</a:t>
            </a:r>
          </a:p>
          <a:p>
            <a:pPr marL="895350" lvl="1" indent="0" eaLnBrk="1" fontAlgn="auto" hangingPunct="1">
              <a:spcBef>
                <a:spcPts val="600"/>
              </a:spcBef>
              <a:spcAft>
                <a:spcPts val="0"/>
              </a:spcAft>
              <a:buClrTx/>
              <a:buSzTx/>
              <a:buFontTx/>
              <a:buNone/>
              <a:defRPr/>
            </a:pPr>
            <a:r>
              <a:rPr lang="en-US" sz="1600" kern="1200" dirty="0">
                <a:solidFill>
                  <a:prstClr val="black"/>
                </a:solidFill>
                <a:cs typeface="Arial" panose="020B0604020202020204" pitchFamily="34" charset="0"/>
              </a:rPr>
              <a:t>“Risk that the MRI formula will be insufficient to fund certain large capital expenditures</a:t>
            </a:r>
            <a:br>
              <a:rPr lang="en-US" sz="1600" kern="1200" dirty="0">
                <a:solidFill>
                  <a:prstClr val="black"/>
                </a:solidFill>
                <a:cs typeface="Arial" panose="020B0604020202020204" pitchFamily="34" charset="0"/>
              </a:rPr>
            </a:br>
            <a:r>
              <a:rPr lang="en-US" sz="1600" kern="1200" dirty="0">
                <a:solidFill>
                  <a:prstClr val="black"/>
                </a:solidFill>
                <a:cs typeface="Arial" panose="020B0604020202020204" pitchFamily="34" charset="0"/>
              </a:rPr>
              <a:t>that are essential to reliability, redundancy and overall service quality”</a:t>
            </a:r>
            <a:endParaRPr lang="fr-CA" sz="1600" i="0" kern="1200" dirty="0">
              <a:solidFill>
                <a:prstClr val="black"/>
              </a:solidFill>
              <a:cs typeface="Arial" panose="020B0604020202020204" pitchFamily="34" charset="0"/>
            </a:endParaRPr>
          </a:p>
          <a:p>
            <a:pPr marL="628650" lvl="1"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B6A6B668-84F2-4B43-977C-69E652966CDE}"/>
              </a:ext>
            </a:extLst>
          </p:cNvPr>
          <p:cNvSpPr>
            <a:spLocks noChangeArrowheads="1"/>
          </p:cNvSpPr>
          <p:nvPr/>
        </p:nvSpPr>
        <p:spPr bwMode="auto">
          <a:xfrm>
            <a:off x="1703388" y="398463"/>
            <a:ext cx="9793287" cy="798512"/>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a:t>
            </a:r>
          </a:p>
          <a:p>
            <a:pPr>
              <a:spcBef>
                <a:spcPts val="600"/>
              </a:spcBef>
              <a:spcAft>
                <a:spcPts val="600"/>
              </a:spcAft>
              <a:buClr>
                <a:schemeClr val="tx2"/>
              </a:buClr>
              <a:buSzPct val="75000"/>
              <a:buFont typeface="Monotype Sorts" charset="0"/>
              <a:buNone/>
              <a:defRPr/>
            </a:pPr>
            <a:r>
              <a:rPr lang="fr-CA" sz="2100" b="1" i="0" cap="small" dirty="0">
                <a:solidFill>
                  <a:srgbClr val="70AD47">
                    <a:lumMod val="75000"/>
                  </a:srgbClr>
                </a:solidFill>
                <a:ea typeface="Times New Roman" panose="02020603050405020304" pitchFamily="18" charset="0"/>
                <a:cs typeface="Arial" panose="020B0604020202020204" pitchFamily="34" charset="0"/>
              </a:rPr>
              <a:t>Ne pas étendre le MRI aux coûts en capital (1/3)</a:t>
            </a:r>
            <a:endParaRPr lang="fr-FR" altLang="fr-FR" sz="2100" b="1" i="0" dirty="0">
              <a:solidFill>
                <a:srgbClr val="003300"/>
              </a:solidFill>
              <a:latin typeface="Times New Roman" panose="02020603050405020304" pitchFamily="18" charset="0"/>
            </a:endParaRPr>
          </a:p>
        </p:txBody>
      </p:sp>
      <p:sp>
        <p:nvSpPr>
          <p:cNvPr id="30724" name="Rectangle 3">
            <a:extLst>
              <a:ext uri="{FF2B5EF4-FFF2-40B4-BE49-F238E27FC236}">
                <a16:creationId xmlns:a16="http://schemas.microsoft.com/office/drawing/2014/main" id="{AA6A66A2-E175-4766-A580-D321BEAF5FD4}"/>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4540A7B3-F479-44B3-BE53-3A1D81078B1E}"/>
              </a:ext>
            </a:extLst>
          </p:cNvPr>
          <p:cNvSpPr>
            <a:spLocks noGrp="1" noChangeArrowheads="1"/>
          </p:cNvSpPr>
          <p:nvPr>
            <p:ph type="body" idx="4294967295"/>
          </p:nvPr>
        </p:nvSpPr>
        <p:spPr>
          <a:xfrm>
            <a:off x="1703388" y="1557338"/>
            <a:ext cx="9793287" cy="4319587"/>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(2/3) :</a:t>
            </a:r>
            <a:r>
              <a:rPr lang="fr-CA" sz="1600" i="0" kern="1200" dirty="0">
                <a:solidFill>
                  <a:prstClr val="black"/>
                </a:solidFill>
                <a:cs typeface="Arial" panose="020B0604020202020204" pitchFamily="34" charset="0"/>
              </a:rPr>
              <a:t>.</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Étendre le MRI aux coûts en capital ferait accroitre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le facteur X </a:t>
            </a:r>
            <a:r>
              <a:rPr lang="fr-CA" sz="1600" i="0" kern="1200" dirty="0">
                <a:cs typeface="Arial" panose="020B0604020202020204" pitchFamily="34" charset="0"/>
              </a:rPr>
              <a:t>d’environ 1 %.</a:t>
            </a:r>
            <a:endParaRPr lang="fr-CA" sz="1600" i="0" kern="1200" dirty="0">
              <a:solidFill>
                <a:srgbClr val="0000FF"/>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Cela serait incompatible avec la réalité qu’HQT vit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actuellement, se trouvant dans une période de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croissance continue de son risque de défaillance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et de conséquences de ce risque de ses équipements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vieillissants.</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Il y aurait risque de détérioration de la qualité du</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service pour l’environnement, pour la maintenance,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pour la gestion de la végétation et plus généralement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pour les consommateurs.</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Il n’est pas possible d’isoler, parmi la liste des transporteurs comparables servant au balisage, ceux dont le niveau de vieillissement des actifs ou l’évolution du taux de risque seraient comparables à ceux d’HQT.</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628650" lvl="1"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5E0A3967-13A4-4160-A2D6-3EE32B879565}"/>
              </a:ext>
            </a:extLst>
          </p:cNvPr>
          <p:cNvSpPr>
            <a:spLocks noChangeArrowheads="1"/>
          </p:cNvSpPr>
          <p:nvPr/>
        </p:nvSpPr>
        <p:spPr bwMode="auto">
          <a:xfrm>
            <a:off x="1703388" y="398463"/>
            <a:ext cx="9793287" cy="798512"/>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du RTIEÉ</a:t>
            </a:r>
          </a:p>
          <a:p>
            <a:pPr>
              <a:spcBef>
                <a:spcPts val="600"/>
              </a:spcBef>
              <a:spcAft>
                <a:spcPts val="600"/>
              </a:spcAft>
              <a:buClr>
                <a:schemeClr val="tx2"/>
              </a:buClr>
              <a:buSzPct val="75000"/>
              <a:buFont typeface="Monotype Sorts" charset="0"/>
              <a:buNone/>
              <a:defRPr/>
            </a:pPr>
            <a:r>
              <a:rPr lang="fr-CA" sz="2100" b="1" i="0" cap="small" dirty="0">
                <a:solidFill>
                  <a:srgbClr val="70AD47">
                    <a:lumMod val="75000"/>
                  </a:srgbClr>
                </a:solidFill>
                <a:ea typeface="Times New Roman" panose="02020603050405020304" pitchFamily="18" charset="0"/>
                <a:cs typeface="Arial" panose="020B0604020202020204" pitchFamily="34" charset="0"/>
              </a:rPr>
              <a:t>Ne pas étendre le MRI aux coûts en capital (2/3)</a:t>
            </a:r>
            <a:endParaRPr lang="fr-FR" altLang="fr-FR" sz="2100" b="1" i="0" dirty="0">
              <a:solidFill>
                <a:srgbClr val="003300"/>
              </a:solidFill>
              <a:latin typeface="Times New Roman" panose="02020603050405020304" pitchFamily="18" charset="0"/>
            </a:endParaRPr>
          </a:p>
        </p:txBody>
      </p:sp>
      <p:pic>
        <p:nvPicPr>
          <p:cNvPr id="31748" name="Image 2">
            <a:extLst>
              <a:ext uri="{FF2B5EF4-FFF2-40B4-BE49-F238E27FC236}">
                <a16:creationId xmlns:a16="http://schemas.microsoft.com/office/drawing/2014/main" id="{FD1FF3DB-2D40-44C0-A454-2339184D0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1916113"/>
            <a:ext cx="4938713"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3">
            <a:extLst>
              <a:ext uri="{FF2B5EF4-FFF2-40B4-BE49-F238E27FC236}">
                <a16:creationId xmlns:a16="http://schemas.microsoft.com/office/drawing/2014/main" id="{8A37FD72-3400-4A37-B1CC-12832378EF57}"/>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40173B70-E929-469D-845D-81AF00197D81}"/>
              </a:ext>
            </a:extLst>
          </p:cNvPr>
          <p:cNvSpPr>
            <a:spLocks noGrp="1" noChangeArrowheads="1"/>
          </p:cNvSpPr>
          <p:nvPr>
            <p:ph type="body" idx="4294967295"/>
          </p:nvPr>
        </p:nvSpPr>
        <p:spPr>
          <a:xfrm>
            <a:off x="1703512" y="1556792"/>
            <a:ext cx="9793163" cy="4464596"/>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(3/3)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La planification décennale des investissements et des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mises en service montre une variation interannuelle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qui ne peut se réduire à une formule paramétrique.</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Les investissements supérieurs au seuil de 65 M$</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ne sont évidemment aucunement le fruit d’une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quelconque progression régulière interannuelle.</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La Régie elle-même énonce que ses autorisations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annuelles d’investissements inférieurs au seuil de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65 M$ ne peuvent être basés sur une comparaison</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interannuelle mais dépendent des besoins annuels réels (Dossier R-4140-2020, Décision D-2021-092). </a:t>
            </a:r>
          </a:p>
          <a:p>
            <a:pPr marL="685800" lvl="1" eaLnBrk="1" fontAlgn="auto" hangingPunct="1">
              <a:spcBef>
                <a:spcPts val="600"/>
              </a:spcBef>
              <a:spcAft>
                <a:spcPts val="0"/>
              </a:spcAft>
              <a:buClrTx/>
              <a:buSzTx/>
              <a:buFont typeface="Wingdings" panose="05000000000000000000" pitchFamily="2" charset="2"/>
              <a:buChar char="Ø"/>
              <a:defRPr/>
            </a:pPr>
            <a:endParaRPr lang="fr-CA" sz="1600" i="0" kern="1200" dirty="0">
              <a:solidFill>
                <a:prstClr val="black"/>
              </a:solidFill>
              <a:cs typeface="Arial" panose="020B0604020202020204" pitchFamily="34" charset="0"/>
            </a:endParaRPr>
          </a:p>
          <a:p>
            <a:pPr marL="628650" lvl="1"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17A173CA-90D4-4A1A-857D-642C82186AD1}"/>
              </a:ext>
            </a:extLst>
          </p:cNvPr>
          <p:cNvSpPr>
            <a:spLocks noChangeArrowheads="1"/>
          </p:cNvSpPr>
          <p:nvPr/>
        </p:nvSpPr>
        <p:spPr bwMode="auto">
          <a:xfrm>
            <a:off x="1703388" y="398463"/>
            <a:ext cx="9793287" cy="798512"/>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a:t>
            </a:r>
          </a:p>
          <a:p>
            <a:pPr>
              <a:spcBef>
                <a:spcPts val="600"/>
              </a:spcBef>
              <a:spcAft>
                <a:spcPts val="600"/>
              </a:spcAft>
              <a:buClr>
                <a:schemeClr val="tx2"/>
              </a:buClr>
              <a:buSzPct val="75000"/>
              <a:buFont typeface="Monotype Sorts" charset="0"/>
              <a:buNone/>
              <a:defRPr/>
            </a:pPr>
            <a:r>
              <a:rPr lang="fr-CA" sz="2100" b="1" i="0" cap="small" dirty="0">
                <a:solidFill>
                  <a:srgbClr val="70AD47">
                    <a:lumMod val="75000"/>
                  </a:srgbClr>
                </a:solidFill>
                <a:ea typeface="Times New Roman" panose="02020603050405020304" pitchFamily="18" charset="0"/>
                <a:cs typeface="Arial" panose="020B0604020202020204" pitchFamily="34" charset="0"/>
              </a:rPr>
              <a:t>Ne pas étendre le MRI aux coûts en capital (3/3)</a:t>
            </a:r>
            <a:endParaRPr lang="fr-FR" altLang="fr-FR" sz="2100" b="1" i="0" dirty="0">
              <a:solidFill>
                <a:srgbClr val="003300"/>
              </a:solidFill>
              <a:latin typeface="Times New Roman" panose="02020603050405020304" pitchFamily="18" charset="0"/>
            </a:endParaRPr>
          </a:p>
        </p:txBody>
      </p:sp>
      <p:pic>
        <p:nvPicPr>
          <p:cNvPr id="32772" name="Image 3">
            <a:extLst>
              <a:ext uri="{FF2B5EF4-FFF2-40B4-BE49-F238E27FC236}">
                <a16:creationId xmlns:a16="http://schemas.microsoft.com/office/drawing/2014/main" id="{DAF02BC6-16CB-4C7A-8EB3-1C4CACE25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3" y="1700213"/>
            <a:ext cx="46609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3">
            <a:extLst>
              <a:ext uri="{FF2B5EF4-FFF2-40B4-BE49-F238E27FC236}">
                <a16:creationId xmlns:a16="http://schemas.microsoft.com/office/drawing/2014/main" id="{0195E2A1-4652-4B03-B9A5-4CD56E4E1CE3}"/>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A2D334EC-6390-4BCA-BB3D-1B92AB24E1D8}"/>
              </a:ext>
            </a:extLst>
          </p:cNvPr>
          <p:cNvSpPr>
            <a:spLocks noGrp="1" noChangeArrowheads="1"/>
          </p:cNvSpPr>
          <p:nvPr>
            <p:ph type="body" idx="4294967295"/>
          </p:nvPr>
        </p:nvSpPr>
        <p:spPr>
          <a:xfrm>
            <a:off x="1703388" y="1484313"/>
            <a:ext cx="9793287" cy="4387850"/>
          </a:xfrm>
        </p:spPr>
        <p:txBody>
          <a:bodyPr/>
          <a:lstStyle/>
          <a:p>
            <a:pPr marL="0" indent="0" eaLnBrk="1" fontAlgn="auto" hangingPunct="1">
              <a:lnSpc>
                <a:spcPct val="90000"/>
              </a:lnSpc>
              <a:spcBef>
                <a:spcPts val="0"/>
              </a:spcBef>
              <a:spcAft>
                <a:spcPts val="0"/>
              </a:spcAft>
              <a:buClrTx/>
              <a:buSzTx/>
              <a:buFont typeface="Monotype Sorts" charset="0"/>
              <a:buNone/>
              <a:defRPr/>
            </a:pPr>
            <a:r>
              <a:rPr lang="fr-CA" sz="1800" b="1" i="0" kern="1200" dirty="0">
                <a:solidFill>
                  <a:srgbClr val="ED7D31">
                    <a:lumMod val="75000"/>
                  </a:srgbClr>
                </a:solidFill>
                <a:cs typeface="Arial" panose="020B0604020202020204" pitchFamily="34" charset="0"/>
              </a:rPr>
              <a:t>Synthèse des recommandations du RTIEÉ : </a:t>
            </a:r>
          </a:p>
          <a:p>
            <a:pPr marL="228600" indent="-228600" eaLnBrk="1" fontAlgn="auto" hangingPunct="1">
              <a:lnSpc>
                <a:spcPct val="90000"/>
              </a:lnSpc>
              <a:spcBef>
                <a:spcPts val="0"/>
              </a:spcBef>
              <a:spcAft>
                <a:spcPts val="0"/>
              </a:spcAft>
              <a:buClrTx/>
              <a:buSzTx/>
              <a:buFont typeface="Arial" panose="020B0604020202020204" pitchFamily="34" charset="0"/>
              <a:buChar char="•"/>
              <a:defRPr/>
            </a:pPr>
            <a:endParaRPr lang="fr-CA" sz="900" i="0" kern="1200" dirty="0">
              <a:solidFill>
                <a:prstClr val="black"/>
              </a:solidFill>
              <a:cs typeface="Arial" panose="020B0604020202020204" pitchFamily="34" charset="0"/>
            </a:endParaRPr>
          </a:p>
          <a:p>
            <a:pPr marL="228600" indent="-228600" eaLnBrk="1" fontAlgn="auto" hangingPunct="1">
              <a:lnSpc>
                <a:spcPct val="90000"/>
              </a:lnSpc>
              <a:spcBef>
                <a:spcPts val="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RTIEÉ recommande à la Régie de l’énergie de retenir l’étude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aux fins d’établir les Facteurs X et S du MRI d’Hydro-Québec </a:t>
            </a:r>
            <a:r>
              <a:rPr lang="fr-CA" sz="1600" i="0" kern="1200" dirty="0" err="1">
                <a:solidFill>
                  <a:prstClr val="black"/>
                </a:solidFill>
                <a:cs typeface="Arial" panose="020B0604020202020204" pitchFamily="34" charset="0"/>
              </a:rPr>
              <a:t>TransÉnergie</a:t>
            </a:r>
            <a:r>
              <a:rPr lang="fr-CA" sz="1600" i="0" kern="1200" dirty="0">
                <a:solidFill>
                  <a:prstClr val="black"/>
                </a:solidFill>
                <a:cs typeface="Arial" panose="020B0604020202020204" pitchFamily="34" charset="0"/>
              </a:rPr>
              <a:t>  mais en y apportant toutefois les cinq réserves suivantes issues de notre rapport, issues des échanges additionnels de commentaires entre PEG et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issues de l’audience et de l’exclusion de certaines données de l’échantillon manifestement improbables:</a:t>
            </a:r>
          </a:p>
          <a:p>
            <a:pPr marL="228600" indent="-228600" eaLnBrk="1" fontAlgn="auto" hangingPunct="1">
              <a:lnSpc>
                <a:spcPct val="90000"/>
              </a:lnSpc>
              <a:spcBef>
                <a:spcPts val="0"/>
              </a:spcBef>
              <a:spcAft>
                <a:spcPts val="600"/>
              </a:spcAft>
              <a:buClrTx/>
              <a:buSzTx/>
              <a:buFont typeface="Arial" panose="020B0604020202020204" pitchFamily="34" charset="0"/>
              <a:buChar char="•"/>
              <a:defRPr/>
            </a:pPr>
            <a:endParaRPr lang="fr-CA" sz="900" i="0" kern="1200" dirty="0">
              <a:solidFill>
                <a:prstClr val="black"/>
              </a:solidFill>
              <a:cs typeface="Arial" panose="020B0604020202020204" pitchFamily="34" charset="0"/>
            </a:endParaRPr>
          </a:p>
          <a:p>
            <a:pPr marL="900113" lvl="1" indent="-500063" eaLnBrk="1" fontAlgn="auto" hangingPunct="1">
              <a:lnSpc>
                <a:spcPct val="90000"/>
              </a:lnSpc>
              <a:spcBef>
                <a:spcPts val="0"/>
              </a:spcBef>
              <a:spcAft>
                <a:spcPts val="1200"/>
              </a:spcAft>
              <a:buClrTx/>
              <a:buSzTx/>
              <a:buFontTx/>
              <a:buNone/>
              <a:defRPr/>
            </a:pPr>
            <a:r>
              <a:rPr lang="fr-CA" sz="1600" i="0" kern="1200" dirty="0">
                <a:solidFill>
                  <a:prstClr val="black"/>
                </a:solidFill>
                <a:cs typeface="Arial" panose="020B0604020202020204" pitchFamily="34" charset="0"/>
              </a:rPr>
              <a:t>1.1 	</a:t>
            </a:r>
            <a:r>
              <a:rPr lang="fr-CA" sz="1600" b="1" i="0" kern="1200" cap="small" dirty="0">
                <a:solidFill>
                  <a:prstClr val="black"/>
                </a:solidFill>
                <a:cs typeface="Arial" panose="020B0604020202020204" pitchFamily="34" charset="0"/>
              </a:rPr>
              <a:t>La réduction de la période de balisage :</a:t>
            </a:r>
            <a:r>
              <a:rPr lang="fr-CA" sz="1600" i="0" kern="1200" cap="small" dirty="0">
                <a:solidFill>
                  <a:prstClr val="black"/>
                </a:solidFill>
                <a:cs typeface="Arial" panose="020B0604020202020204" pitchFamily="34" charset="0"/>
              </a:rPr>
              <a:t> </a:t>
            </a:r>
            <a:r>
              <a:rPr lang="fr-CA" sz="1600" i="0" kern="1200" dirty="0">
                <a:solidFill>
                  <a:prstClr val="black"/>
                </a:solidFill>
                <a:cs typeface="Arial" panose="020B0604020202020204" pitchFamily="34" charset="0"/>
              </a:rPr>
              <a:t>Utiliser une période de 15 ans pour les données des entreprises comparables utilisées aux fins de la détermination des facteurs X et S.</a:t>
            </a:r>
          </a:p>
          <a:p>
            <a:pPr marL="900113" lvl="1" indent="-500063" eaLnBrk="1" fontAlgn="auto" hangingPunct="1">
              <a:lnSpc>
                <a:spcPct val="90000"/>
              </a:lnSpc>
              <a:spcBef>
                <a:spcPts val="0"/>
              </a:spcBef>
              <a:spcAft>
                <a:spcPts val="600"/>
              </a:spcAft>
              <a:buClrTx/>
              <a:buSzTx/>
              <a:buFontTx/>
              <a:buNone/>
              <a:defRPr/>
            </a:pPr>
            <a:r>
              <a:rPr lang="fr-CA" sz="1600" i="0" kern="1200" dirty="0">
                <a:solidFill>
                  <a:prstClr val="black"/>
                </a:solidFill>
                <a:cs typeface="Arial" panose="020B0604020202020204" pitchFamily="34" charset="0"/>
              </a:rPr>
              <a:t>1.2 	</a:t>
            </a:r>
            <a:r>
              <a:rPr lang="fr-CA" sz="1600" b="1" i="0" kern="1200" cap="small" dirty="0">
                <a:solidFill>
                  <a:prstClr val="black"/>
                </a:solidFill>
                <a:cs typeface="Arial" panose="020B0604020202020204" pitchFamily="34" charset="0"/>
              </a:rPr>
              <a:t>La correction ou suppression préliminaire de certaines données impossibles ou improbables : </a:t>
            </a:r>
          </a:p>
          <a:p>
            <a:pPr marL="1163638" lvl="2" indent="-268288" eaLnBrk="1" fontAlgn="auto" hangingPunct="1">
              <a:lnSpc>
                <a:spcPct val="90000"/>
              </a:lnSpc>
              <a:spcBef>
                <a:spcPts val="0"/>
              </a:spcBef>
              <a:spcAft>
                <a:spcPts val="600"/>
              </a:spcAft>
              <a:buClrTx/>
              <a:buSzTx/>
              <a:buFont typeface="Wingdings" panose="05000000000000000000" pitchFamily="2" charset="2"/>
              <a:buChar char="§"/>
              <a:defRPr/>
            </a:pPr>
            <a:r>
              <a:rPr lang="fr-CA" sz="1500" i="0" kern="1200" dirty="0">
                <a:solidFill>
                  <a:prstClr val="black"/>
                </a:solidFill>
                <a:cs typeface="Arial" panose="020B0604020202020204" pitchFamily="34" charset="0"/>
              </a:rPr>
              <a:t>Exclure les données de </a:t>
            </a:r>
            <a:r>
              <a:rPr lang="fr-CA" sz="1500" i="0" kern="1200" dirty="0" err="1">
                <a:solidFill>
                  <a:prstClr val="black"/>
                </a:solidFill>
                <a:cs typeface="Arial" panose="020B0604020202020204" pitchFamily="34" charset="0"/>
              </a:rPr>
              <a:t>Brattle</a:t>
            </a:r>
            <a:r>
              <a:rPr lang="fr-CA" sz="1500" i="0" kern="1200" dirty="0">
                <a:solidFill>
                  <a:prstClr val="black"/>
                </a:solidFill>
                <a:cs typeface="Arial" panose="020B0604020202020204" pitchFamily="34" charset="0"/>
              </a:rPr>
              <a:t> sur certaines compagnies, mais dont les facteurs de charge ou les longueurs de lignes HT indiqués ne font pas manifestement pas de sens.</a:t>
            </a:r>
          </a:p>
          <a:p>
            <a:pPr marL="1163638" lvl="2" indent="-268288" eaLnBrk="1" fontAlgn="auto" hangingPunct="1">
              <a:lnSpc>
                <a:spcPct val="90000"/>
              </a:lnSpc>
              <a:spcBef>
                <a:spcPts val="0"/>
              </a:spcBef>
              <a:spcAft>
                <a:spcPts val="600"/>
              </a:spcAft>
              <a:buClrTx/>
              <a:buSzTx/>
              <a:buFont typeface="Wingdings" panose="05000000000000000000" pitchFamily="2" charset="2"/>
              <a:buChar char="§"/>
              <a:defRPr/>
            </a:pPr>
            <a:r>
              <a:rPr lang="fr-CA" sz="1500" i="0" kern="1200" dirty="0">
                <a:solidFill>
                  <a:prstClr val="black"/>
                </a:solidFill>
                <a:cs typeface="Arial" panose="020B0604020202020204" pitchFamily="34" charset="0"/>
              </a:rPr>
              <a:t>Corriger aussi l’erreur manifeste quant à la longueur du réseau de PG&amp;E.</a:t>
            </a:r>
          </a:p>
          <a:p>
            <a:pPr marL="895350" lvl="2" indent="-452438" eaLnBrk="1" fontAlgn="auto" hangingPunct="1">
              <a:lnSpc>
                <a:spcPct val="90000"/>
              </a:lnSpc>
              <a:spcBef>
                <a:spcPts val="0"/>
              </a:spcBef>
              <a:spcAft>
                <a:spcPts val="600"/>
              </a:spcAft>
              <a:buClrTx/>
              <a:buSzTx/>
              <a:buFontTx/>
              <a:buNone/>
              <a:defRPr/>
            </a:pPr>
            <a:r>
              <a:rPr lang="fr-CA" sz="1600" i="0" kern="1200" dirty="0">
                <a:solidFill>
                  <a:prstClr val="black"/>
                </a:solidFill>
                <a:cs typeface="Arial" panose="020B0604020202020204" pitchFamily="34" charset="0"/>
              </a:rPr>
              <a:t>1.3 	</a:t>
            </a:r>
            <a:r>
              <a:rPr lang="fr-CA" sz="1600" b="1" i="0" kern="1200" cap="small" dirty="0">
                <a:solidFill>
                  <a:prstClr val="black"/>
                </a:solidFill>
                <a:cs typeface="Arial" panose="020B0604020202020204" pitchFamily="34" charset="0"/>
              </a:rPr>
              <a:t>L’exclusion partielle du compte d’achat de services de transport auprès d’autres :</a:t>
            </a:r>
          </a:p>
          <a:p>
            <a:pPr marL="895350" lvl="2" indent="0" eaLnBrk="1" fontAlgn="auto" hangingPunct="1">
              <a:lnSpc>
                <a:spcPct val="90000"/>
              </a:lnSpc>
              <a:spcBef>
                <a:spcPts val="0"/>
              </a:spcBef>
              <a:spcAft>
                <a:spcPts val="600"/>
              </a:spcAft>
              <a:buClrTx/>
              <a:buSzTx/>
              <a:buFontTx/>
              <a:buNone/>
              <a:defRPr/>
            </a:pPr>
            <a:r>
              <a:rPr lang="fr-CA" sz="1500" i="0" kern="1200" dirty="0">
                <a:solidFill>
                  <a:prstClr val="black"/>
                </a:solidFill>
                <a:cs typeface="Arial" panose="020B0604020202020204" pitchFamily="34" charset="0"/>
              </a:rPr>
              <a:t>Exclure en partie de la liste des coûts d’opérations et maintenance (O&amp;M) des transporteurs comparés leurs coûts de services de transport achetés auprès d’autres transporteurs.</a:t>
            </a:r>
          </a:p>
          <a:p>
            <a:pPr marL="895350" lvl="2" indent="0" eaLnBrk="1" fontAlgn="auto" hangingPunct="1">
              <a:lnSpc>
                <a:spcPct val="90000"/>
              </a:lnSpc>
              <a:spcBef>
                <a:spcPts val="0"/>
              </a:spcBef>
              <a:spcAft>
                <a:spcPts val="600"/>
              </a:spcAft>
              <a:buClrTx/>
              <a:buSzTx/>
              <a:buFontTx/>
              <a:buNone/>
              <a:defRPr/>
            </a:pPr>
            <a:endParaRPr lang="fr-CA" sz="15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1BA15890-5762-483A-9A7A-175CC64B4C0C}"/>
              </a:ext>
            </a:extLst>
          </p:cNvPr>
          <p:cNvSpPr>
            <a:spLocks noChangeArrowheads="1"/>
          </p:cNvSpPr>
          <p:nvPr/>
        </p:nvSpPr>
        <p:spPr bwMode="auto">
          <a:xfrm>
            <a:off x="1703388" y="18732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Synthèse des Recommandations du RTIEÉ sur les Facteurs X et S du Mécanisme de réglementation incitative d’Hydro-Québec </a:t>
            </a:r>
            <a:r>
              <a:rPr lang="fr-CA" sz="1700" b="1" i="0" cap="small" dirty="0" err="1">
                <a:solidFill>
                  <a:srgbClr val="0033CC"/>
                </a:solidFill>
                <a:cs typeface="Arial" panose="020B0604020202020204" pitchFamily="34" charset="0"/>
              </a:rPr>
              <a:t>TransÉnergie</a:t>
            </a:r>
            <a:r>
              <a:rPr lang="fr-CA" sz="1700" b="1" i="0" cap="small" dirty="0">
                <a:solidFill>
                  <a:srgbClr val="0033CC"/>
                </a:solidFill>
                <a:cs typeface="Arial" panose="020B0604020202020204" pitchFamily="34" charset="0"/>
              </a:rPr>
              <a:t> appliqué aux coûts d’opération</a:t>
            </a:r>
          </a:p>
          <a:p>
            <a:pPr>
              <a:spcBef>
                <a:spcPts val="600"/>
              </a:spcBef>
              <a:spcAft>
                <a:spcPts val="60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Retenir, avec certaines réserves, l’étude </a:t>
            </a:r>
            <a:r>
              <a:rPr lang="fr-CA" sz="1700" b="1" i="0" cap="small" dirty="0" err="1">
                <a:solidFill>
                  <a:srgbClr val="70AD47">
                    <a:lumMod val="75000"/>
                  </a:srgbClr>
                </a:solidFill>
                <a:ea typeface="Times New Roman" panose="02020603050405020304" pitchFamily="18" charset="0"/>
                <a:cs typeface="Arial" panose="020B0604020202020204" pitchFamily="34" charset="0"/>
              </a:rPr>
              <a:t>Brattle</a:t>
            </a:r>
            <a:endParaRPr lang="fr-FR" altLang="fr-FR" sz="1700" b="1" i="0" dirty="0">
              <a:solidFill>
                <a:srgbClr val="003300"/>
              </a:solidFill>
              <a:latin typeface="Times New Roman" panose="02020603050405020304" pitchFamily="18" charset="0"/>
            </a:endParaRPr>
          </a:p>
        </p:txBody>
      </p:sp>
      <p:sp>
        <p:nvSpPr>
          <p:cNvPr id="5124" name="Rectangle 3">
            <a:extLst>
              <a:ext uri="{FF2B5EF4-FFF2-40B4-BE49-F238E27FC236}">
                <a16:creationId xmlns:a16="http://schemas.microsoft.com/office/drawing/2014/main" id="{BB86913B-F5F5-4A53-95CF-60E7276D4E9D}"/>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6DD0C90F-4397-45E8-A7D4-5D7B89F3BFEE}"/>
              </a:ext>
            </a:extLst>
          </p:cNvPr>
          <p:cNvSpPr>
            <a:spLocks noGrp="1" noChangeArrowheads="1"/>
          </p:cNvSpPr>
          <p:nvPr>
            <p:ph type="body" idx="4294967295"/>
          </p:nvPr>
        </p:nvSpPr>
        <p:spPr>
          <a:xfrm>
            <a:off x="1703512" y="1556792"/>
            <a:ext cx="9793163" cy="4464596"/>
          </a:xfrm>
        </p:spPr>
        <p:txBody>
          <a:bodyPr/>
          <a:lstStyle/>
          <a:p>
            <a:pPr marL="0" indent="0" eaLnBrk="1" fontAlgn="auto" hangingPunct="1">
              <a:spcBef>
                <a:spcPts val="16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 </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Si malgré notre recommandation, le MRI était appliqué aux coûts en capital, nous recommandons d’utiliser la méthode One-Hoss Shay pour la dépréciation tel que préconisé dans l’étude de Brattle.</a:t>
            </a:r>
            <a:endParaRPr lang="fr-CA" sz="1800" i="0" dirty="0">
              <a:solidFill>
                <a:srgbClr val="000000"/>
              </a:solidFill>
              <a:ea typeface="Times New Roman" panose="02020603050405020304" pitchFamily="18" charset="0"/>
              <a:cs typeface="Arial" panose="020B0604020202020204" pitchFamily="34" charset="0"/>
            </a:endParaRPr>
          </a:p>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La dépréciation One-Hoss Shay correspond à un </a:t>
            </a:r>
            <a:r>
              <a:rPr lang="fr-CA" sz="1800" i="0" u="sng" kern="1200" dirty="0">
                <a:solidFill>
                  <a:prstClr val="black"/>
                </a:solidFill>
                <a:cs typeface="Arial" panose="020B0604020202020204" pitchFamily="34" charset="0"/>
              </a:rPr>
              <a:t>service uniforme</a:t>
            </a:r>
            <a:r>
              <a:rPr lang="fr-CA" sz="1800" i="0" kern="1200" dirty="0">
                <a:solidFill>
                  <a:prstClr val="black"/>
                </a:solidFill>
                <a:cs typeface="Arial" panose="020B0604020202020204" pitchFamily="34" charset="0"/>
              </a:rPr>
              <a:t> sans dépréciation durant la vie utile d’un équipement et une chute subite de sa valeur à la fin de sa vie utile.</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Brattle utilise cette méthode dans son rapport.</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La logique du facteur X est basée sur l’utilisation des équipements (ici surtout des lignes) et non sur leur valeur marchande. Par exemple, une ligne de 20 ans va fournir le même service qu’une ligne de 1 an.</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La dépréciation Géométrique plutôt que One-</a:t>
            </a:r>
            <a:r>
              <a:rPr lang="fr-CA" sz="1800" i="0" kern="1200" dirty="0" err="1">
                <a:solidFill>
                  <a:prstClr val="black"/>
                </a:solidFill>
                <a:cs typeface="Arial" panose="020B0604020202020204" pitchFamily="34" charset="0"/>
              </a:rPr>
              <a:t>Hoss</a:t>
            </a:r>
            <a:r>
              <a:rPr lang="fr-CA" sz="1800" i="0" kern="1200" dirty="0">
                <a:solidFill>
                  <a:prstClr val="black"/>
                </a:solidFill>
                <a:cs typeface="Arial" panose="020B0604020202020204" pitchFamily="34" charset="0"/>
              </a:rPr>
              <a:t> </a:t>
            </a:r>
            <a:r>
              <a:rPr lang="fr-CA" sz="1800" i="0" kern="1200" dirty="0" err="1">
                <a:solidFill>
                  <a:prstClr val="black"/>
                </a:solidFill>
                <a:cs typeface="Arial" panose="020B0604020202020204" pitchFamily="34" charset="0"/>
              </a:rPr>
              <a:t>Shay</a:t>
            </a:r>
            <a:r>
              <a:rPr lang="fr-CA" sz="1800" i="0" kern="1200" dirty="0">
                <a:solidFill>
                  <a:prstClr val="black"/>
                </a:solidFill>
                <a:cs typeface="Arial" panose="020B0604020202020204" pitchFamily="34" charset="0"/>
              </a:rPr>
              <a:t> n’entrainerait cependant aucune variation significative du facteur X selon les données de </a:t>
            </a:r>
            <a:r>
              <a:rPr lang="fr-CA" sz="1800" i="0" kern="1200" dirty="0" err="1">
                <a:solidFill>
                  <a:prstClr val="black"/>
                </a:solidFill>
                <a:cs typeface="Arial" panose="020B0604020202020204" pitchFamily="34" charset="0"/>
              </a:rPr>
              <a:t>Brattle</a:t>
            </a:r>
            <a:r>
              <a:rPr lang="fr-CA" sz="1800" i="0" kern="1200" dirty="0">
                <a:solidFill>
                  <a:prstClr val="black"/>
                </a:solidFill>
                <a:cs typeface="Arial" panose="020B0604020202020204" pitchFamily="34" charset="0"/>
              </a:rPr>
              <a:t>.</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E8703F14-F7AB-439D-9459-D83D5F34CE56}"/>
              </a:ext>
            </a:extLst>
          </p:cNvPr>
          <p:cNvSpPr>
            <a:spLocks noChangeArrowheads="1"/>
          </p:cNvSpPr>
          <p:nvPr/>
        </p:nvSpPr>
        <p:spPr bwMode="auto">
          <a:xfrm>
            <a:off x="1703388" y="398463"/>
            <a:ext cx="9793287" cy="798512"/>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a:t>
            </a:r>
          </a:p>
          <a:p>
            <a:pPr>
              <a:spcBef>
                <a:spcPts val="600"/>
              </a:spcBef>
              <a:spcAft>
                <a:spcPts val="600"/>
              </a:spcAft>
              <a:buClr>
                <a:schemeClr val="tx2"/>
              </a:buClr>
              <a:buSzPct val="75000"/>
              <a:buFont typeface="Monotype Sorts" charset="0"/>
              <a:buNone/>
              <a:defRPr/>
            </a:pPr>
            <a:r>
              <a:rPr lang="fr-CA" sz="2100" b="1" i="0" cap="small" dirty="0">
                <a:solidFill>
                  <a:srgbClr val="70AD47">
                    <a:lumMod val="75000"/>
                  </a:srgbClr>
                </a:solidFill>
                <a:ea typeface="Times New Roman" panose="02020603050405020304" pitchFamily="18" charset="0"/>
                <a:cs typeface="Arial" panose="020B0604020202020204" pitchFamily="34" charset="0"/>
              </a:rPr>
              <a:t>Utiliser la méthode de dépréciation One-Hoss Shay</a:t>
            </a:r>
            <a:endParaRPr lang="fr-FR" altLang="fr-FR" sz="2100" b="1" i="0" dirty="0">
              <a:solidFill>
                <a:srgbClr val="003300"/>
              </a:solidFill>
              <a:latin typeface="Times New Roman" panose="02020603050405020304" pitchFamily="18" charset="0"/>
            </a:endParaRPr>
          </a:p>
        </p:txBody>
      </p:sp>
      <p:sp>
        <p:nvSpPr>
          <p:cNvPr id="33796" name="Rectangle 3">
            <a:extLst>
              <a:ext uri="{FF2B5EF4-FFF2-40B4-BE49-F238E27FC236}">
                <a16:creationId xmlns:a16="http://schemas.microsoft.com/office/drawing/2014/main" id="{9DFD1EC4-A66E-4381-97F5-920813AA80A9}"/>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9B3C4DD4-A2FF-4E5D-8BFF-D20FA54FD5B0}"/>
              </a:ext>
            </a:extLst>
          </p:cNvPr>
          <p:cNvSpPr>
            <a:spLocks noGrp="1" noChangeArrowheads="1"/>
          </p:cNvSpPr>
          <p:nvPr>
            <p:ph type="body" idx="4294967295"/>
          </p:nvPr>
        </p:nvSpPr>
        <p:spPr>
          <a:xfrm>
            <a:off x="1703388" y="1557338"/>
            <a:ext cx="9793287" cy="4464050"/>
          </a:xfrm>
        </p:spPr>
        <p:txBody>
          <a:bodyPr/>
          <a:lstStyle/>
          <a:p>
            <a:pPr marL="0" indent="0" algn="ctr" eaLnBrk="1" fontAlgn="auto" hangingPunct="1">
              <a:spcBef>
                <a:spcPts val="1000"/>
              </a:spcBef>
              <a:spcAft>
                <a:spcPts val="0"/>
              </a:spcAft>
              <a:buClrTx/>
              <a:buSzTx/>
              <a:buFont typeface="Monotype Sorts" charset="0"/>
              <a:buNone/>
              <a:defRPr/>
            </a:pPr>
            <a:endParaRPr lang="fr-CA" sz="2800" b="1" i="0" cap="small" dirty="0">
              <a:solidFill>
                <a:srgbClr val="0033CC"/>
              </a:solidFill>
              <a:ea typeface="Times New Roman" panose="02020603050405020304" pitchFamily="18" charset="0"/>
              <a:cs typeface="Arial" panose="020B0604020202020204" pitchFamily="34" charset="0"/>
            </a:endParaRP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3</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la qualité de l’information fournie</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dans les dossiers tarifaires</a:t>
            </a:r>
          </a:p>
          <a:p>
            <a:pPr marL="0" indent="0" algn="ctr" eaLnBrk="1" fontAlgn="auto" hangingPunct="1">
              <a:spcBef>
                <a:spcPts val="1000"/>
              </a:spcBef>
              <a:spcAft>
                <a:spcPts val="0"/>
              </a:spcAft>
              <a:buClrTx/>
              <a:buSzTx/>
              <a:buFont typeface="Monotype Sorts" charset="0"/>
              <a:buNone/>
              <a:defRPr/>
            </a:pPr>
            <a:r>
              <a:rPr lang="fr-CA" sz="2800" b="1" i="0" cap="small" dirty="0">
                <a:solidFill>
                  <a:srgbClr val="0033CC"/>
                </a:solidFill>
                <a:ea typeface="Times New Roman" panose="02020603050405020304" pitchFamily="18" charset="0"/>
                <a:cs typeface="Arial" panose="020B0604020202020204" pitchFamily="34" charset="0"/>
              </a:rPr>
              <a:t> d’Hydro-Québec </a:t>
            </a:r>
            <a:r>
              <a:rPr lang="fr-CA" sz="2800" b="1" i="0" cap="small" dirty="0" err="1">
                <a:solidFill>
                  <a:srgbClr val="0033CC"/>
                </a:solidFill>
                <a:ea typeface="Times New Roman" panose="02020603050405020304" pitchFamily="18" charset="0"/>
                <a:cs typeface="Arial" panose="020B0604020202020204" pitchFamily="34" charset="0"/>
              </a:rPr>
              <a:t>TransÉnergie</a:t>
            </a:r>
            <a:r>
              <a:rPr lang="fr-CA" sz="2800" b="1" i="0" cap="small" dirty="0">
                <a:solidFill>
                  <a:srgbClr val="0033CC"/>
                </a:solidFill>
                <a:ea typeface="Times New Roman" panose="02020603050405020304" pitchFamily="18" charset="0"/>
                <a:cs typeface="Arial" panose="020B0604020202020204" pitchFamily="34" charset="0"/>
              </a:rPr>
              <a:t> (HQT)</a:t>
            </a:r>
            <a:endParaRPr lang="fr-CA" sz="2800" i="0" kern="1200" dirty="0">
              <a:solidFill>
                <a:srgbClr val="0033CC"/>
              </a:solidFill>
              <a:cs typeface="Arial" panose="020B0604020202020204" pitchFamily="34" charset="0"/>
            </a:endParaRPr>
          </a:p>
        </p:txBody>
      </p:sp>
      <p:sp>
        <p:nvSpPr>
          <p:cNvPr id="34819" name="Rectangle 3">
            <a:extLst>
              <a:ext uri="{FF2B5EF4-FFF2-40B4-BE49-F238E27FC236}">
                <a16:creationId xmlns:a16="http://schemas.microsoft.com/office/drawing/2014/main" id="{32830A66-C24C-4456-ADB2-49CD24CD5BF2}"/>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F8009E78-4A92-4B61-B10D-08735338675A}"/>
              </a:ext>
            </a:extLst>
          </p:cNvPr>
          <p:cNvSpPr>
            <a:spLocks noGrp="1" noChangeArrowheads="1"/>
          </p:cNvSpPr>
          <p:nvPr>
            <p:ph type="body" idx="4294967295"/>
          </p:nvPr>
        </p:nvSpPr>
        <p:spPr>
          <a:xfrm>
            <a:off x="1703512" y="1556792"/>
            <a:ext cx="9793163" cy="4464596"/>
          </a:xfrm>
        </p:spPr>
        <p:txBody>
          <a:bodyPr/>
          <a:lstStyle/>
          <a:p>
            <a:pPr marL="0" indent="0" eaLnBrk="1" fontAlgn="auto" hangingPunct="1">
              <a:spcBef>
                <a:spcPts val="16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 </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Nous recommander à la Régie de demander à HQT, lors de ses causes tarifaires futures, lors de survenance d’événements affectant à la baisse sa performance, de systématiquement inclure dans sa preuve une description des raisons ou causes de l’événement ainsi qu’une description des correctifs apportés ou à venir à ce sujet.</a:t>
            </a:r>
            <a:endParaRPr lang="fr-CA" sz="1800" i="0" dirty="0">
              <a:solidFill>
                <a:srgbClr val="000000"/>
              </a:solidFill>
              <a:ea typeface="Times New Roman" panose="02020603050405020304" pitchFamily="18" charset="0"/>
              <a:cs typeface="Arial" panose="020B0604020202020204" pitchFamily="34" charset="0"/>
            </a:endParaRPr>
          </a:p>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À la page 7, aux lignes 2 à 10 et 17 à 18 de sa pièce B-0006, HQT explique certains écarts négatifs des indicateurs 2020 au tableau 1 en décrivant des événements ayant conduits à ces écarts.</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Mais dans ses explications, HQT ne mentionne pas quelles actions ont été entreprises pour éviter ou mitiger la répétition de ces événements.</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Le RTIEÉ est d’avis que lors de survenance de tels événements, HQT devrait systématiquement ajouter une description des raisons ou causes de l’événement ainsi qu’une description des correctifs apportés ou à venir à ce sujet.</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62816417-9BB8-4E47-97D4-B68451809064}"/>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RTIEÉ-1-3.1</a:t>
            </a:r>
          </a:p>
          <a:p>
            <a:pPr>
              <a:spcBef>
                <a:spcPts val="600"/>
              </a:spcBef>
              <a:spcAft>
                <a:spcPts val="600"/>
              </a:spcAft>
              <a:buClr>
                <a:schemeClr val="tx2"/>
              </a:buClr>
              <a:buSzPct val="75000"/>
              <a:buFont typeface="Monotype Sorts" charset="0"/>
              <a:buNone/>
              <a:defRPr/>
            </a:pPr>
            <a:r>
              <a:rPr lang="fr-CA" sz="1900" b="1" i="0" cap="small" dirty="0">
                <a:solidFill>
                  <a:srgbClr val="70AD47">
                    <a:lumMod val="75000"/>
                  </a:srgbClr>
                </a:solidFill>
                <a:ea typeface="Times New Roman" panose="02020603050405020304" pitchFamily="18" charset="0"/>
                <a:cs typeface="Arial" panose="020B0604020202020204" pitchFamily="34" charset="0"/>
              </a:rPr>
              <a:t>Améliorer la qualité de l’information fournie par HQT en cas d’évènements affectant à la baisse sa performance (2/2)</a:t>
            </a:r>
            <a:endParaRPr lang="fr-FR" altLang="fr-FR" sz="1900" b="1" i="0" dirty="0">
              <a:solidFill>
                <a:srgbClr val="003300"/>
              </a:solidFill>
              <a:latin typeface="Times New Roman" panose="02020603050405020304" pitchFamily="18" charset="0"/>
            </a:endParaRPr>
          </a:p>
        </p:txBody>
      </p:sp>
      <p:sp>
        <p:nvSpPr>
          <p:cNvPr id="35844" name="Rectangle 3">
            <a:extLst>
              <a:ext uri="{FF2B5EF4-FFF2-40B4-BE49-F238E27FC236}">
                <a16:creationId xmlns:a16="http://schemas.microsoft.com/office/drawing/2014/main" id="{E6B80910-4690-48CF-AAAE-D2B9FDF650D0}"/>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BB7AEDB6-9BA7-4B8B-BF53-1DFA547435B8}"/>
              </a:ext>
            </a:extLst>
          </p:cNvPr>
          <p:cNvSpPr>
            <a:spLocks noGrp="1" noChangeArrowheads="1"/>
          </p:cNvSpPr>
          <p:nvPr>
            <p:ph type="body" idx="4294967295"/>
          </p:nvPr>
        </p:nvSpPr>
        <p:spPr>
          <a:xfrm>
            <a:off x="1703512" y="1556792"/>
            <a:ext cx="9793163" cy="4464596"/>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HQT a fourni certaines explications, mais seulement sur demande des intervenants.</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Le RTIEÉ est d’avis que cela devrait être systématique.</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Cela permettrait au régulateur et aux intervenants qui l’assistent d’effectuer le suivi des baisses de qualité de performance qui surviennent.</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Exemple :</a:t>
            </a:r>
          </a:p>
          <a:p>
            <a:pPr marL="442913" indent="0" eaLnBrk="1" fontAlgn="auto" hangingPunct="1">
              <a:spcBef>
                <a:spcPts val="600"/>
              </a:spcBef>
              <a:spcAft>
                <a:spcPts val="0"/>
              </a:spcAft>
              <a:buClrTx/>
              <a:buSzTx/>
              <a:buFont typeface="Monotype Sorts"/>
              <a:buNone/>
              <a:defRPr/>
            </a:pPr>
            <a:r>
              <a:rPr lang="fr-CA" sz="1400" kern="1200" dirty="0">
                <a:solidFill>
                  <a:prstClr val="black"/>
                </a:solidFill>
                <a:cs typeface="Arial" panose="020B0604020202020204" pitchFamily="34" charset="0"/>
              </a:rPr>
              <a:t>« </a:t>
            </a:r>
            <a:r>
              <a:rPr lang="fr-CA" sz="1400" b="1" kern="1200" dirty="0">
                <a:solidFill>
                  <a:prstClr val="black"/>
                </a:solidFill>
                <a:cs typeface="Arial" panose="020B0604020202020204" pitchFamily="34" charset="0"/>
              </a:rPr>
              <a:t>Question sur un événement : </a:t>
            </a:r>
            <a:r>
              <a:rPr lang="fr-CA" sz="1400" kern="1200" dirty="0">
                <a:solidFill>
                  <a:prstClr val="black"/>
                </a:solidFill>
                <a:cs typeface="Arial" panose="020B0604020202020204" pitchFamily="34" charset="0"/>
              </a:rPr>
              <a:t>Il est mentionné : « Une inondation au poste La Suète explique à elle seule 65 % du résultat ». SVP donner les raisons de cette inondation et quelles sont les mesures prises pour la prévenir dans le futur.</a:t>
            </a:r>
          </a:p>
          <a:p>
            <a:pPr marL="442913" indent="0" eaLnBrk="1" fontAlgn="auto" hangingPunct="1">
              <a:spcBef>
                <a:spcPts val="600"/>
              </a:spcBef>
              <a:spcAft>
                <a:spcPts val="0"/>
              </a:spcAft>
              <a:buClrTx/>
              <a:buSzTx/>
              <a:buFont typeface="Monotype Sorts"/>
              <a:buNone/>
              <a:defRPr/>
            </a:pPr>
            <a:r>
              <a:rPr lang="fr-CA" sz="1400" b="1" kern="1200" dirty="0">
                <a:solidFill>
                  <a:prstClr val="black"/>
                </a:solidFill>
                <a:cs typeface="Arial" panose="020B0604020202020204" pitchFamily="34" charset="0"/>
              </a:rPr>
              <a:t>Réponse d’HQT :</a:t>
            </a:r>
            <a:r>
              <a:rPr lang="fr-CA" sz="1400" kern="1200" dirty="0">
                <a:solidFill>
                  <a:prstClr val="black"/>
                </a:solidFill>
                <a:cs typeface="Arial" panose="020B0604020202020204" pitchFamily="34" charset="0"/>
              </a:rPr>
              <a:t> Le 3 avril 2020, il y a eu une inondation au sous-sol du Poste La Suète causée par l’infiltration de l’eau de la fonte de la neige combinée à un problème avec une pompe. Cela a provoqué des déclenchements intempestifs des disjoncteurs 230 kV entraînant la mise hors tension de tout le poste.</a:t>
            </a:r>
          </a:p>
          <a:p>
            <a:pPr marL="442913" indent="0" eaLnBrk="1" fontAlgn="auto" hangingPunct="1">
              <a:spcBef>
                <a:spcPts val="600"/>
              </a:spcBef>
              <a:spcAft>
                <a:spcPts val="0"/>
              </a:spcAft>
              <a:buClrTx/>
              <a:buSzTx/>
              <a:buFont typeface="Monotype Sorts"/>
              <a:buNone/>
              <a:defRPr/>
            </a:pPr>
            <a:r>
              <a:rPr lang="fr-CA" sz="1400" kern="1200" dirty="0">
                <a:solidFill>
                  <a:prstClr val="black"/>
                </a:solidFill>
                <a:cs typeface="Arial" panose="020B0604020202020204" pitchFamily="34" charset="0"/>
              </a:rPr>
              <a:t>Depuis l’événement, des correctifs ont été apportés dont le remplacement des deux pompes du puit d’accès de distribution, l’amélioration du panneau de commande des pompes avec l’ajout d’un indicateur de fonctionnement ainsi que le colmatage de câbles afin de limiter les infiltrations d’eau. »</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96121202-8B7B-4808-81F8-360FD3BDCEAF}"/>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RTIEÉ-1-3.1</a:t>
            </a:r>
          </a:p>
          <a:p>
            <a:pPr>
              <a:spcBef>
                <a:spcPts val="600"/>
              </a:spcBef>
              <a:spcAft>
                <a:spcPts val="600"/>
              </a:spcAft>
              <a:buClr>
                <a:schemeClr val="tx2"/>
              </a:buClr>
              <a:buSzPct val="75000"/>
              <a:buFont typeface="Monotype Sorts" charset="0"/>
              <a:buNone/>
              <a:defRPr/>
            </a:pPr>
            <a:r>
              <a:rPr lang="fr-CA" sz="1900" b="1" i="0" cap="small" dirty="0">
                <a:solidFill>
                  <a:srgbClr val="70AD47">
                    <a:lumMod val="75000"/>
                  </a:srgbClr>
                </a:solidFill>
                <a:ea typeface="Times New Roman" panose="02020603050405020304" pitchFamily="18" charset="0"/>
                <a:cs typeface="Arial" panose="020B0604020202020204" pitchFamily="34" charset="0"/>
              </a:rPr>
              <a:t>Améliorer la qualité de l’information fournie par HQT en cas d’évènements affectant à la baisse sa performance (2/2)</a:t>
            </a:r>
            <a:endParaRPr lang="fr-FR" altLang="fr-FR" sz="1900" b="1" i="0" dirty="0">
              <a:solidFill>
                <a:srgbClr val="003300"/>
              </a:solidFill>
              <a:latin typeface="Times New Roman" panose="02020603050405020304" pitchFamily="18" charset="0"/>
            </a:endParaRPr>
          </a:p>
        </p:txBody>
      </p:sp>
      <p:sp>
        <p:nvSpPr>
          <p:cNvPr id="36868" name="Rectangle 3">
            <a:extLst>
              <a:ext uri="{FF2B5EF4-FFF2-40B4-BE49-F238E27FC236}">
                <a16:creationId xmlns:a16="http://schemas.microsoft.com/office/drawing/2014/main" id="{25851CA4-2AA3-44CB-845F-041F866AE85D}"/>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449A271D-6222-4154-88B7-337E9A15AD2C}"/>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RTIEÉ-1-3.2</a:t>
            </a:r>
          </a:p>
          <a:p>
            <a:pPr>
              <a:spcBef>
                <a:spcPts val="600"/>
              </a:spcBef>
              <a:spcAft>
                <a:spcPts val="600"/>
              </a:spcAft>
              <a:buClr>
                <a:schemeClr val="tx2"/>
              </a:buClr>
              <a:buSzPct val="75000"/>
              <a:buFont typeface="Monotype Sorts" charset="0"/>
              <a:buNone/>
              <a:defRPr/>
            </a:pPr>
            <a:r>
              <a:rPr lang="fr-CA" sz="1900" b="1" i="0" cap="small" dirty="0">
                <a:solidFill>
                  <a:srgbClr val="70AD47">
                    <a:lumMod val="75000"/>
                  </a:srgbClr>
                </a:solidFill>
                <a:ea typeface="Times New Roman" panose="02020603050405020304" pitchFamily="18" charset="0"/>
                <a:cs typeface="Arial" panose="020B0604020202020204" pitchFamily="34" charset="0"/>
              </a:rPr>
              <a:t>Les unités de mesure et l’amélioration de la qualité de l’information fournie (1/5)</a:t>
            </a:r>
            <a:endParaRPr lang="fr-FR" altLang="fr-FR" sz="1900" b="1" i="0" dirty="0">
              <a:solidFill>
                <a:srgbClr val="003300"/>
              </a:solidFill>
              <a:latin typeface="Times New Roman" panose="02020603050405020304" pitchFamily="18" charset="0"/>
            </a:endParaRPr>
          </a:p>
        </p:txBody>
      </p:sp>
      <p:sp>
        <p:nvSpPr>
          <p:cNvPr id="37892" name="Rectangle 3">
            <a:extLst>
              <a:ext uri="{FF2B5EF4-FFF2-40B4-BE49-F238E27FC236}">
                <a16:creationId xmlns:a16="http://schemas.microsoft.com/office/drawing/2014/main" id="{B370D917-6A0B-456B-A027-A33BFF9A416A}"/>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5" name="Rectangle 2">
            <a:extLst>
              <a:ext uri="{FF2B5EF4-FFF2-40B4-BE49-F238E27FC236}">
                <a16:creationId xmlns:a16="http://schemas.microsoft.com/office/drawing/2014/main" id="{B6ED3F3D-D06A-4B03-AD25-BBFE95A277FB}"/>
              </a:ext>
            </a:extLst>
          </p:cNvPr>
          <p:cNvSpPr txBox="1">
            <a:spLocks noChangeArrowheads="1"/>
          </p:cNvSpPr>
          <p:nvPr/>
        </p:nvSpPr>
        <p:spPr bwMode="auto">
          <a:xfrm>
            <a:off x="1559496" y="1376363"/>
            <a:ext cx="1029714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a:buChar char="n"/>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i="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i="1">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i="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i="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i="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i="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i="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i="1">
                <a:solidFill>
                  <a:schemeClr val="tx1"/>
                </a:solidFill>
                <a:latin typeface="+mn-lt"/>
              </a:defRPr>
            </a:lvl9pPr>
          </a:lstStyle>
          <a:p>
            <a:pPr marL="0" indent="0" eaLnBrk="1" fontAlgn="auto" hangingPunct="1">
              <a:spcBef>
                <a:spcPts val="1600"/>
              </a:spcBef>
              <a:spcAft>
                <a:spcPts val="0"/>
              </a:spcAft>
              <a:buClrTx/>
              <a:buSzTx/>
              <a:buFont typeface="Monotype Sorts" charset="0"/>
              <a:buNone/>
              <a:defRPr/>
            </a:pPr>
            <a:r>
              <a:rPr lang="fr-CA" sz="1800" b="1" i="0" kern="1200" dirty="0">
                <a:solidFill>
                  <a:srgbClr val="ED7D31">
                    <a:lumMod val="75000"/>
                  </a:srgbClr>
                </a:solidFill>
                <a:cs typeface="Arial" panose="020B0604020202020204" pitchFamily="34" charset="0"/>
              </a:rPr>
              <a:t>Recommandation du RTIEÉ : </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Dans une optique d’amélioration continue et pour faciliter la compréhension par le lecteur, nous recommandons de requérir qu’HQT, dans ses prochains dossiers tarifaires :</a:t>
            </a:r>
          </a:p>
          <a:p>
            <a:pPr lvl="1" eaLnBrk="1" fontAlgn="auto" hangingPunct="1">
              <a:spcBef>
                <a:spcPts val="600"/>
              </a:spcBef>
              <a:spcAft>
                <a:spcPts val="0"/>
              </a:spcAft>
              <a:buClrTx/>
              <a:buSzTx/>
              <a:buFont typeface="+mj-lt"/>
              <a:buAutoNum type="alphaLcParenR"/>
              <a:defRPr/>
            </a:pPr>
            <a:r>
              <a:rPr lang="fr-CA" sz="1600" i="0" kern="1200" dirty="0">
                <a:solidFill>
                  <a:prstClr val="black"/>
                </a:solidFill>
                <a:ea typeface="+mn-ea"/>
                <a:cs typeface="Arial" panose="020B0604020202020204" pitchFamily="34" charset="0"/>
              </a:rPr>
              <a:t>indique les unités des cibles et valeurs des indicateurs qu’elle présente dans ses tableaux ou ailleurs dans le rapport (dans les graphiques, par exemple),</a:t>
            </a:r>
          </a:p>
          <a:p>
            <a:pPr lvl="1" eaLnBrk="1" fontAlgn="auto" hangingPunct="1">
              <a:spcBef>
                <a:spcPts val="600"/>
              </a:spcBef>
              <a:spcAft>
                <a:spcPts val="0"/>
              </a:spcAft>
              <a:buClrTx/>
              <a:buSzTx/>
              <a:buFont typeface="+mj-lt"/>
              <a:buAutoNum type="alphaLcParenR"/>
              <a:defRPr/>
            </a:pPr>
            <a:r>
              <a:rPr lang="fr-CA" sz="1600" i="0" kern="1200" dirty="0">
                <a:solidFill>
                  <a:prstClr val="black"/>
                </a:solidFill>
                <a:ea typeface="+mn-ea"/>
                <a:cs typeface="Arial" panose="020B0604020202020204" pitchFamily="34" charset="0"/>
              </a:rPr>
              <a:t>indique les titres des axes des graphiques à proximité des axes concernés et,</a:t>
            </a:r>
          </a:p>
          <a:p>
            <a:pPr lvl="1" eaLnBrk="1" fontAlgn="auto" hangingPunct="1">
              <a:spcBef>
                <a:spcPts val="600"/>
              </a:spcBef>
              <a:spcAft>
                <a:spcPts val="0"/>
              </a:spcAft>
              <a:buClrTx/>
              <a:buSzTx/>
              <a:buFont typeface="+mj-lt"/>
              <a:buAutoNum type="alphaLcParenR"/>
              <a:defRPr/>
            </a:pPr>
            <a:r>
              <a:rPr lang="fr-CA" sz="1600" i="0" kern="1200" dirty="0">
                <a:solidFill>
                  <a:prstClr val="black"/>
                </a:solidFill>
                <a:ea typeface="+mn-ea"/>
                <a:cs typeface="Arial" panose="020B0604020202020204" pitchFamily="34" charset="0"/>
              </a:rPr>
              <a:t>fasse la conversion des unités monétaires $USD en $CAN et de distances en milles en km à ces graphiques.</a:t>
            </a:r>
            <a:endParaRPr lang="fr-CA" sz="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Notre série de recommandations s’inscrit à la fois dans le souci de rendre les dossiers des causes tarifaires d’HQT non seulement accessibles à un nombre limité de spécialistes mais aussi aux nouveaux intervenants ou analystes devant la Régie et eu public en général </a:t>
            </a:r>
            <a:r>
              <a:rPr lang="fr-CA" sz="1600" kern="1200" dirty="0">
                <a:solidFill>
                  <a:prstClr val="black"/>
                </a:solidFill>
                <a:cs typeface="Arial" panose="020B0604020202020204" pitchFamily="34" charset="0"/>
              </a:rPr>
              <a:t>(surtout vu que la tenue d’une audience publique est obligatoire pour ce type de dossiers et ils intéressent l’intérêt public)</a:t>
            </a:r>
            <a:r>
              <a:rPr lang="fr-CA" sz="1600" i="0" kern="1200" dirty="0">
                <a:solidFill>
                  <a:prstClr val="black"/>
                </a:solidFill>
                <a:cs typeface="Arial" panose="020B0604020202020204" pitchFamily="34" charset="0"/>
              </a:rPr>
              <a:t>.  </a:t>
            </a:r>
            <a:r>
              <a:rPr lang="fr-CA" sz="1600" i="0" u="sng" kern="1200" dirty="0">
                <a:solidFill>
                  <a:prstClr val="black"/>
                </a:solidFill>
                <a:cs typeface="Arial" panose="020B0604020202020204" pitchFamily="34" charset="0"/>
              </a:rPr>
              <a:t>La Régie s’était déjà montrée préoccupée par le caractère aisément compréhensible par le public des Conditions de service de HQD</a:t>
            </a:r>
            <a:r>
              <a:rPr lang="fr-CA" sz="1600" i="0" kern="1200" dirty="0">
                <a:solidFill>
                  <a:prstClr val="black"/>
                </a:solidFill>
                <a:cs typeface="Arial" panose="020B0604020202020204" pitchFamily="34" charset="0"/>
              </a:rPr>
              <a:t>, ayant même approuvé le recours par HQD des services externes d’Éducaloi à cet effet (Dossier R-3964-2017, Décision D-2017-118, </a:t>
            </a:r>
            <a:r>
              <a:rPr lang="fr-CA" sz="1600" i="0" kern="1200" dirty="0" err="1">
                <a:solidFill>
                  <a:prstClr val="black"/>
                </a:solidFill>
                <a:cs typeface="Arial" panose="020B0604020202020204" pitchFamily="34" charset="0"/>
              </a:rPr>
              <a:t>parag</a:t>
            </a:r>
            <a:r>
              <a:rPr lang="fr-CA" sz="1600" i="0" kern="1200" dirty="0">
                <a:solidFill>
                  <a:prstClr val="black"/>
                </a:solidFill>
                <a:cs typeface="Arial" panose="020B0604020202020204" pitchFamily="34" charset="0"/>
              </a:rPr>
              <a:t>. 789, 796.  Même si les lecteurs des Conditions de service de HQD sont plus nombreux que ceux des causes tarifaires de HQT, il demeure souhaitable que l’on se soucie que information soit aisément lisible et compréhensible.  </a:t>
            </a:r>
            <a:r>
              <a:rPr lang="fr-CA" sz="1600" i="0" u="sng" kern="1200" dirty="0">
                <a:solidFill>
                  <a:prstClr val="black"/>
                </a:solidFill>
                <a:cs typeface="Arial" panose="020B0604020202020204" pitchFamily="34" charset="0"/>
              </a:rPr>
              <a:t>Les changements que nous proposons seraient aisés pour HQT</a:t>
            </a:r>
            <a:r>
              <a:rPr lang="fr-CA" sz="1600" i="0" kern="1200" dirty="0">
                <a:solidFill>
                  <a:prstClr val="black"/>
                </a:solidFill>
                <a:cs typeface="Arial" panose="020B0604020202020204" pitchFamily="34" charset="0"/>
              </a:rPr>
              <a: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2E21D6AE-E6F0-4EC4-8B6A-6BB9DC8CC2DC}"/>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600"/>
              </a:spcBef>
              <a:spcAft>
                <a:spcPts val="0"/>
              </a:spcAft>
              <a:buClrTx/>
              <a:buSzTx/>
              <a:buFont typeface="Monotype Sorts"/>
              <a:buNone/>
              <a:defRPr/>
            </a:pPr>
            <a:r>
              <a:rPr lang="fr-CA" sz="2000" b="1" i="0" kern="1200" dirty="0">
                <a:solidFill>
                  <a:srgbClr val="ED7D31">
                    <a:lumMod val="75000"/>
                  </a:srgbClr>
                </a:solidFill>
                <a:cs typeface="Arial" panose="020B0604020202020204" pitchFamily="34" charset="0"/>
              </a:rPr>
              <a:t>Argumentation du RTIEÉ (1/5) :</a:t>
            </a:r>
          </a:p>
          <a:p>
            <a:pPr marL="0" indent="0" eaLnBrk="1" fontAlgn="auto" hangingPunct="1">
              <a:spcBef>
                <a:spcPts val="600"/>
              </a:spcBef>
              <a:spcAft>
                <a:spcPts val="0"/>
              </a:spcAft>
              <a:buClrTx/>
              <a:buSzTx/>
              <a:buFont typeface="Monotype Sorts"/>
              <a:buNone/>
              <a:defRPr/>
            </a:pPr>
            <a:r>
              <a:rPr lang="fr-CA" sz="1600" b="1" i="0" kern="1200" dirty="0">
                <a:solidFill>
                  <a:prstClr val="black"/>
                </a:solidFill>
                <a:cs typeface="Arial" panose="020B0604020202020204" pitchFamily="34" charset="0"/>
              </a:rPr>
              <a:t>a) Absence d’unités (1/2)</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Au tableau 2 de la page 8, HQT fournit une liste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d’indicateurs de performance contenant des cibles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et des valeurs obtenues, sans indiquer les unités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concernées.</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Pourtant, au tableau 1 de la page 6, les unités des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indicateurs sont bien indiquées :</a:t>
            </a: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À la demande de précision à ce sujet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de la part du RTIEÉ, HQT a répondu</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que le tableau avait déjà été accepté</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tel quel par la Régie et qu’elle n’avait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ainsi pas à le modifier.</a:t>
            </a:r>
          </a:p>
          <a:p>
            <a:pPr marL="0" indent="0" algn="ctr" eaLnBrk="1" fontAlgn="auto" hangingPunct="1">
              <a:spcBef>
                <a:spcPts val="600"/>
              </a:spcBef>
              <a:spcAft>
                <a:spcPts val="0"/>
              </a:spcAft>
              <a:buClrTx/>
              <a:buSzTx/>
              <a:buFont typeface="Monotype Sorts"/>
              <a:buNone/>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7F3BA8FE-D237-49E2-92E1-01311596DD9C}"/>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RTIEÉ-1-3.2</a:t>
            </a:r>
          </a:p>
          <a:p>
            <a:pPr>
              <a:spcBef>
                <a:spcPts val="600"/>
              </a:spcBef>
              <a:spcAft>
                <a:spcPts val="600"/>
              </a:spcAft>
              <a:buClr>
                <a:schemeClr val="tx2"/>
              </a:buClr>
              <a:buSzPct val="75000"/>
              <a:buFont typeface="Monotype Sorts" charset="0"/>
              <a:buNone/>
              <a:defRPr/>
            </a:pPr>
            <a:r>
              <a:rPr lang="fr-CA" sz="1900" b="1" i="0" cap="small" dirty="0">
                <a:solidFill>
                  <a:srgbClr val="70AD47">
                    <a:lumMod val="75000"/>
                  </a:srgbClr>
                </a:solidFill>
                <a:ea typeface="Times New Roman" panose="02020603050405020304" pitchFamily="18" charset="0"/>
                <a:cs typeface="Arial" panose="020B0604020202020204" pitchFamily="34" charset="0"/>
              </a:rPr>
              <a:t>Les unités de mesure et l’amélioration de la qualité de l’information fournie (2/5)</a:t>
            </a:r>
            <a:endParaRPr lang="fr-FR" altLang="fr-FR" sz="1900" b="1" i="0" dirty="0">
              <a:solidFill>
                <a:srgbClr val="003300"/>
              </a:solidFill>
              <a:latin typeface="Times New Roman" panose="02020603050405020304" pitchFamily="18" charset="0"/>
            </a:endParaRPr>
          </a:p>
        </p:txBody>
      </p:sp>
      <p:pic>
        <p:nvPicPr>
          <p:cNvPr id="38916" name="Image 2">
            <a:extLst>
              <a:ext uri="{FF2B5EF4-FFF2-40B4-BE49-F238E27FC236}">
                <a16:creationId xmlns:a16="http://schemas.microsoft.com/office/drawing/2014/main" id="{06DBBAD1-949D-46CC-BEDB-A2B205788A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740150"/>
            <a:ext cx="6502400" cy="22320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8917" name="Image 5">
            <a:extLst>
              <a:ext uri="{FF2B5EF4-FFF2-40B4-BE49-F238E27FC236}">
                <a16:creationId xmlns:a16="http://schemas.microsoft.com/office/drawing/2014/main" id="{D602532D-A4AC-431A-84BA-CBE697E172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3525" y="1484313"/>
            <a:ext cx="5359400" cy="22066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8918" name="Rectangle : coins arrondis 1">
            <a:extLst>
              <a:ext uri="{FF2B5EF4-FFF2-40B4-BE49-F238E27FC236}">
                <a16:creationId xmlns:a16="http://schemas.microsoft.com/office/drawing/2014/main" id="{93A765E1-E465-4ACD-9C9D-5C97AE1AE953}"/>
              </a:ext>
            </a:extLst>
          </p:cNvPr>
          <p:cNvSpPr>
            <a:spLocks noChangeArrowheads="1"/>
          </p:cNvSpPr>
          <p:nvPr/>
        </p:nvSpPr>
        <p:spPr bwMode="auto">
          <a:xfrm>
            <a:off x="8709025" y="4292600"/>
            <a:ext cx="574675" cy="164465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endParaRPr lang="fr-CA" altLang="fr-FR" sz="2400">
              <a:solidFill>
                <a:schemeClr val="tx2"/>
              </a:solidFill>
            </a:endParaRPr>
          </a:p>
        </p:txBody>
      </p:sp>
      <p:sp>
        <p:nvSpPr>
          <p:cNvPr id="38919" name="Rectangle 3">
            <a:extLst>
              <a:ext uri="{FF2B5EF4-FFF2-40B4-BE49-F238E27FC236}">
                <a16:creationId xmlns:a16="http://schemas.microsoft.com/office/drawing/2014/main" id="{5C26BDBF-6F2D-443C-9A88-6244788C17DB}"/>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D03A0836-FD9C-4EB5-A65D-FA81B7A9CD3A}"/>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600"/>
              </a:spcBef>
              <a:spcAft>
                <a:spcPts val="0"/>
              </a:spcAft>
              <a:buClrTx/>
              <a:buSzTx/>
              <a:buFont typeface="Monotype Sorts"/>
              <a:buNone/>
              <a:defRPr/>
            </a:pPr>
            <a:r>
              <a:rPr lang="fr-CA" sz="2000" b="1" i="0" kern="1200" dirty="0">
                <a:solidFill>
                  <a:srgbClr val="ED7D31">
                    <a:lumMod val="75000"/>
                  </a:srgbClr>
                </a:solidFill>
                <a:cs typeface="Arial" panose="020B0604020202020204" pitchFamily="34" charset="0"/>
              </a:rPr>
              <a:t>Argumentation du RTIEÉ (2/5) :</a:t>
            </a:r>
          </a:p>
          <a:p>
            <a:pPr marL="0" indent="0" eaLnBrk="1" fontAlgn="auto" hangingPunct="1">
              <a:spcBef>
                <a:spcPts val="600"/>
              </a:spcBef>
              <a:spcAft>
                <a:spcPts val="0"/>
              </a:spcAft>
              <a:buClrTx/>
              <a:buSzTx/>
              <a:buFont typeface="Monotype Sorts"/>
              <a:buNone/>
              <a:defRPr/>
            </a:pPr>
            <a:r>
              <a:rPr lang="fr-CA" sz="1600" b="1" i="0" kern="1200" dirty="0">
                <a:solidFill>
                  <a:prstClr val="black"/>
                </a:solidFill>
                <a:cs typeface="Arial" panose="020B0604020202020204" pitchFamily="34" charset="0"/>
              </a:rPr>
              <a:t>a) Absence d’unités (2/2)</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RTIEÉ demeure fondamentalement en désaccord avec HQT sur ce point. Par respect pour le lecteur non initié à tous ces indicateurs, le RTIEÉ juge impératif que les unités de ces indicateurs soient fournies comme HQT le fait pourtant déjà dans son tableau 1. Ce qui est demandé ici ne constitue pas un grand effort supplémentaire de la part d’HQT.</a:t>
            </a: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83B75EB9-1A0D-41EE-81EC-A03D9910DE7D}"/>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RTIEÉ-1-3.2</a:t>
            </a:r>
          </a:p>
          <a:p>
            <a:pPr>
              <a:spcBef>
                <a:spcPts val="600"/>
              </a:spcBef>
              <a:spcAft>
                <a:spcPts val="600"/>
              </a:spcAft>
              <a:buClr>
                <a:schemeClr val="tx2"/>
              </a:buClr>
              <a:buSzPct val="75000"/>
              <a:buFont typeface="Monotype Sorts" charset="0"/>
              <a:buNone/>
              <a:defRPr/>
            </a:pPr>
            <a:r>
              <a:rPr lang="fr-CA" sz="1900" b="1" i="0" cap="small" dirty="0">
                <a:solidFill>
                  <a:srgbClr val="70AD47">
                    <a:lumMod val="75000"/>
                  </a:srgbClr>
                </a:solidFill>
                <a:ea typeface="Times New Roman" panose="02020603050405020304" pitchFamily="18" charset="0"/>
                <a:cs typeface="Arial" panose="020B0604020202020204" pitchFamily="34" charset="0"/>
              </a:rPr>
              <a:t>Les unités de mesure et l’amélioration de la qualité de l’information fournie (3/5)</a:t>
            </a:r>
            <a:endParaRPr lang="fr-FR" altLang="fr-FR" sz="1900" b="1" i="0" dirty="0">
              <a:solidFill>
                <a:srgbClr val="003300"/>
              </a:solidFill>
              <a:latin typeface="Times New Roman" panose="02020603050405020304" pitchFamily="18" charset="0"/>
            </a:endParaRPr>
          </a:p>
        </p:txBody>
      </p:sp>
      <p:sp>
        <p:nvSpPr>
          <p:cNvPr id="39940" name="Rectangle 3">
            <a:extLst>
              <a:ext uri="{FF2B5EF4-FFF2-40B4-BE49-F238E27FC236}">
                <a16:creationId xmlns:a16="http://schemas.microsoft.com/office/drawing/2014/main" id="{2238D9AE-002E-43C4-BD13-9DD64BC49C7D}"/>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1A598AA1-C849-4A95-A5E3-743BB9D58D14}"/>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600"/>
              </a:spcBef>
              <a:spcAft>
                <a:spcPts val="0"/>
              </a:spcAft>
              <a:buClrTx/>
              <a:buSzTx/>
              <a:buFont typeface="Monotype Sorts"/>
              <a:buNone/>
              <a:defRPr/>
            </a:pPr>
            <a:r>
              <a:rPr lang="fr-CA" sz="2000" b="1" i="0" kern="1200" dirty="0">
                <a:solidFill>
                  <a:srgbClr val="ED7D31">
                    <a:lumMod val="75000"/>
                  </a:srgbClr>
                </a:solidFill>
                <a:cs typeface="Arial" panose="020B0604020202020204" pitchFamily="34" charset="0"/>
              </a:rPr>
              <a:t>Argumentation du RTIEÉ (3/5) :</a:t>
            </a:r>
          </a:p>
          <a:p>
            <a:pPr marL="0" indent="0" eaLnBrk="1" fontAlgn="auto" hangingPunct="1">
              <a:spcBef>
                <a:spcPts val="600"/>
              </a:spcBef>
              <a:spcAft>
                <a:spcPts val="0"/>
              </a:spcAft>
              <a:buClrTx/>
              <a:buSzTx/>
              <a:buFont typeface="Monotype Sorts"/>
              <a:buNone/>
              <a:defRPr/>
            </a:pPr>
            <a:r>
              <a:rPr lang="fr-CA" sz="1600" b="1" i="0" kern="1200" dirty="0">
                <a:solidFill>
                  <a:prstClr val="black"/>
                </a:solidFill>
                <a:cs typeface="Arial" panose="020B0604020202020204" pitchFamily="34" charset="0"/>
              </a:rPr>
              <a:t>b) Graphique difficile à comprendre (1/2)</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À la figure 1, page 10, pièce B-0006, le graphique présenté est relativement difficile à comprendre, car il ne suit pas les règles les plus élémentaires de présentation d’un graphique.</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Ce graphique est du type « Nuage de points ».</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L’exemple à droite est un modèle exemple de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Statistique Canada.</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titre est en partie supérieure du graphique.</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Les titres des axes sont juste à côté des échelles. </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340727BD-5B14-451F-B6A2-463F558AEB5A}"/>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RTIEÉ-1-3.2</a:t>
            </a:r>
          </a:p>
          <a:p>
            <a:pPr>
              <a:spcBef>
                <a:spcPts val="600"/>
              </a:spcBef>
              <a:spcAft>
                <a:spcPts val="600"/>
              </a:spcAft>
              <a:buClr>
                <a:schemeClr val="tx2"/>
              </a:buClr>
              <a:buSzPct val="75000"/>
              <a:buFont typeface="Monotype Sorts" charset="0"/>
              <a:buNone/>
              <a:defRPr/>
            </a:pPr>
            <a:r>
              <a:rPr lang="fr-CA" sz="1900" b="1" i="0" cap="small" dirty="0">
                <a:solidFill>
                  <a:srgbClr val="70AD47">
                    <a:lumMod val="75000"/>
                  </a:srgbClr>
                </a:solidFill>
                <a:ea typeface="Times New Roman" panose="02020603050405020304" pitchFamily="18" charset="0"/>
                <a:cs typeface="Arial" panose="020B0604020202020204" pitchFamily="34" charset="0"/>
              </a:rPr>
              <a:t>Les unités de mesure et l’amélioration de la qualité de l’information fournie (4/5)</a:t>
            </a:r>
            <a:endParaRPr lang="fr-FR" altLang="fr-FR" sz="1900" b="1" i="0" dirty="0">
              <a:solidFill>
                <a:srgbClr val="003300"/>
              </a:solidFill>
              <a:latin typeface="Times New Roman" panose="02020603050405020304" pitchFamily="18" charset="0"/>
            </a:endParaRPr>
          </a:p>
        </p:txBody>
      </p:sp>
      <p:pic>
        <p:nvPicPr>
          <p:cNvPr id="40964" name="Image 15">
            <a:extLst>
              <a:ext uri="{FF2B5EF4-FFF2-40B4-BE49-F238E27FC236}">
                <a16:creationId xmlns:a16="http://schemas.microsoft.com/office/drawing/2014/main" id="{C79360BD-A3AE-44A6-BE44-6FD727E01785}"/>
              </a:ext>
            </a:extLst>
          </p:cNvPr>
          <p:cNvPicPr>
            <a:picLocks noChangeAspect="1"/>
          </p:cNvPicPr>
          <p:nvPr/>
        </p:nvPicPr>
        <p:blipFill>
          <a:blip r:embed="rId2">
            <a:extLst>
              <a:ext uri="{28A0092B-C50C-407E-A947-70E740481C1C}">
                <a14:useLocalDpi xmlns:a14="http://schemas.microsoft.com/office/drawing/2010/main" val="0"/>
              </a:ext>
            </a:extLst>
          </a:blip>
          <a:srcRect l="1395" t="2373" r="998" b="2321"/>
          <a:stretch>
            <a:fillRect/>
          </a:stretch>
        </p:blipFill>
        <p:spPr bwMode="auto">
          <a:xfrm>
            <a:off x="6816725" y="2924175"/>
            <a:ext cx="5040313" cy="30972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0965" name="Rectangle : coins arrondis 6">
            <a:extLst>
              <a:ext uri="{FF2B5EF4-FFF2-40B4-BE49-F238E27FC236}">
                <a16:creationId xmlns:a16="http://schemas.microsoft.com/office/drawing/2014/main" id="{2AB0C241-199C-409E-8CAA-DC28C577DCB4}"/>
              </a:ext>
            </a:extLst>
          </p:cNvPr>
          <p:cNvSpPr>
            <a:spLocks noChangeArrowheads="1"/>
          </p:cNvSpPr>
          <p:nvPr/>
        </p:nvSpPr>
        <p:spPr bwMode="auto">
          <a:xfrm>
            <a:off x="6816725" y="2924175"/>
            <a:ext cx="3382963" cy="360363"/>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endParaRPr lang="fr-CA" altLang="fr-FR" sz="2400">
              <a:solidFill>
                <a:schemeClr val="tx2"/>
              </a:solidFill>
            </a:endParaRPr>
          </a:p>
        </p:txBody>
      </p:sp>
      <p:sp>
        <p:nvSpPr>
          <p:cNvPr id="40966" name="Rectangle : coins arrondis 11">
            <a:extLst>
              <a:ext uri="{FF2B5EF4-FFF2-40B4-BE49-F238E27FC236}">
                <a16:creationId xmlns:a16="http://schemas.microsoft.com/office/drawing/2014/main" id="{434E607A-E832-4B73-8964-266012449CDD}"/>
              </a:ext>
            </a:extLst>
          </p:cNvPr>
          <p:cNvSpPr>
            <a:spLocks noChangeArrowheads="1"/>
          </p:cNvSpPr>
          <p:nvPr/>
        </p:nvSpPr>
        <p:spPr bwMode="auto">
          <a:xfrm>
            <a:off x="6816725" y="3938588"/>
            <a:ext cx="287338" cy="1069975"/>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endParaRPr lang="fr-CA" altLang="fr-FR" sz="2400">
              <a:solidFill>
                <a:schemeClr val="tx2"/>
              </a:solidFill>
            </a:endParaRPr>
          </a:p>
        </p:txBody>
      </p:sp>
      <p:sp>
        <p:nvSpPr>
          <p:cNvPr id="40967" name="Rectangle : coins arrondis 18">
            <a:extLst>
              <a:ext uri="{FF2B5EF4-FFF2-40B4-BE49-F238E27FC236}">
                <a16:creationId xmlns:a16="http://schemas.microsoft.com/office/drawing/2014/main" id="{BBC9C34D-6AE1-4F50-93EA-98D4CDA2298F}"/>
              </a:ext>
            </a:extLst>
          </p:cNvPr>
          <p:cNvSpPr>
            <a:spLocks noChangeArrowheads="1"/>
          </p:cNvSpPr>
          <p:nvPr/>
        </p:nvSpPr>
        <p:spPr bwMode="auto">
          <a:xfrm>
            <a:off x="9012238" y="5732463"/>
            <a:ext cx="755650" cy="206375"/>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endParaRPr lang="fr-CA" altLang="fr-FR" sz="2400">
              <a:solidFill>
                <a:schemeClr val="tx2"/>
              </a:solidFill>
            </a:endParaRPr>
          </a:p>
        </p:txBody>
      </p:sp>
      <p:sp>
        <p:nvSpPr>
          <p:cNvPr id="40968" name="Rectangle 3">
            <a:extLst>
              <a:ext uri="{FF2B5EF4-FFF2-40B4-BE49-F238E27FC236}">
                <a16:creationId xmlns:a16="http://schemas.microsoft.com/office/drawing/2014/main" id="{443614A8-B75B-4521-8DB6-E3E7EB05BADB}"/>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B53E4183-AC00-4960-9966-F479C49FC748}"/>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600"/>
              </a:spcBef>
              <a:spcAft>
                <a:spcPts val="0"/>
              </a:spcAft>
              <a:buClrTx/>
              <a:buSzTx/>
              <a:buFont typeface="Monotype Sorts"/>
              <a:buNone/>
              <a:defRPr/>
            </a:pPr>
            <a:r>
              <a:rPr lang="fr-CA" sz="2000" b="1" i="0" kern="1200" dirty="0">
                <a:solidFill>
                  <a:srgbClr val="ED7D31">
                    <a:lumMod val="75000"/>
                  </a:srgbClr>
                </a:solidFill>
                <a:cs typeface="Arial" panose="020B0604020202020204" pitchFamily="34" charset="0"/>
              </a:rPr>
              <a:t>Argumentation du RTIEÉ (4/5) :</a:t>
            </a:r>
          </a:p>
          <a:p>
            <a:pPr marL="0" indent="0" eaLnBrk="1" fontAlgn="auto" hangingPunct="1">
              <a:spcBef>
                <a:spcPts val="600"/>
              </a:spcBef>
              <a:spcAft>
                <a:spcPts val="0"/>
              </a:spcAft>
              <a:buClrTx/>
              <a:buSzTx/>
              <a:buFont typeface="Monotype Sorts"/>
              <a:buNone/>
              <a:defRPr/>
            </a:pPr>
            <a:r>
              <a:rPr lang="fr-CA" sz="1600" b="1" i="0" kern="1200" dirty="0">
                <a:solidFill>
                  <a:prstClr val="black"/>
                </a:solidFill>
                <a:cs typeface="Arial" panose="020B0604020202020204" pitchFamily="34" charset="0"/>
              </a:rPr>
              <a:t>b) Graphique difficile à comprendre (2/2)</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Ici, le graphique tel que présenté par HQT.</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titre des axes est placé à l’opposé des échelles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ce qui est désarçonnant pour le lecteur.</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titre de l’abscisse est placé à l’endroit où est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normalement placé le titre du graphique.</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L’échelle de l’ordonnée est placé en sens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inverse ce qui est peu courant. HQT a</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probablement procédé ainsi pour montrer qu’ils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sont supérieurs aux autres. </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À la demande de précision à ce sujet de la part du</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RTIEÉ, HQT a répondu que le graphique avait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déjà été accepté tel quel par la Régie et qu’elle n’avait ainsi pas à le modifier.</a:t>
            </a:r>
          </a:p>
          <a:p>
            <a:pPr marL="228600"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4461F0E6-5A73-4193-86B6-1BBA834071B3}"/>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RTIEÉ-1-3.2</a:t>
            </a:r>
          </a:p>
          <a:p>
            <a:pPr>
              <a:spcBef>
                <a:spcPts val="600"/>
              </a:spcBef>
              <a:spcAft>
                <a:spcPts val="600"/>
              </a:spcAft>
              <a:buClr>
                <a:schemeClr val="tx2"/>
              </a:buClr>
              <a:buSzPct val="75000"/>
              <a:buFont typeface="Monotype Sorts" charset="0"/>
              <a:buNone/>
              <a:defRPr/>
            </a:pPr>
            <a:r>
              <a:rPr lang="fr-CA" sz="1900" b="1" i="0" cap="small" dirty="0">
                <a:solidFill>
                  <a:srgbClr val="70AD47">
                    <a:lumMod val="75000"/>
                  </a:srgbClr>
                </a:solidFill>
                <a:ea typeface="Times New Roman" panose="02020603050405020304" pitchFamily="18" charset="0"/>
                <a:cs typeface="Arial" panose="020B0604020202020204" pitchFamily="34" charset="0"/>
              </a:rPr>
              <a:t>Les unités de mesure et l’amélioration de la qualité de l’information fournie (5/5)</a:t>
            </a:r>
            <a:endParaRPr lang="fr-FR" altLang="fr-FR" sz="1900" b="1" i="0" dirty="0">
              <a:solidFill>
                <a:srgbClr val="003300"/>
              </a:solidFill>
              <a:latin typeface="Times New Roman" panose="02020603050405020304" pitchFamily="18" charset="0"/>
            </a:endParaRPr>
          </a:p>
        </p:txBody>
      </p:sp>
      <p:pic>
        <p:nvPicPr>
          <p:cNvPr id="41988" name="Image 2">
            <a:extLst>
              <a:ext uri="{FF2B5EF4-FFF2-40B4-BE49-F238E27FC236}">
                <a16:creationId xmlns:a16="http://schemas.microsoft.com/office/drawing/2014/main" id="{8C43260B-D787-40B9-B7D1-2B9AF942B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1989138"/>
            <a:ext cx="5138738"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 coins arrondis 6">
            <a:extLst>
              <a:ext uri="{FF2B5EF4-FFF2-40B4-BE49-F238E27FC236}">
                <a16:creationId xmlns:a16="http://schemas.microsoft.com/office/drawing/2014/main" id="{F85BD4FD-63A2-4AB3-A98F-DC2EEC91F5E6}"/>
              </a:ext>
            </a:extLst>
          </p:cNvPr>
          <p:cNvSpPr>
            <a:spLocks noChangeArrowheads="1"/>
          </p:cNvSpPr>
          <p:nvPr/>
        </p:nvSpPr>
        <p:spPr bwMode="auto">
          <a:xfrm>
            <a:off x="8027988" y="2255838"/>
            <a:ext cx="2284412" cy="287337"/>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endParaRPr lang="fr-CA" altLang="fr-FR" sz="2400">
              <a:solidFill>
                <a:schemeClr val="tx2"/>
              </a:solidFill>
            </a:endParaRPr>
          </a:p>
        </p:txBody>
      </p:sp>
      <p:cxnSp>
        <p:nvCxnSpPr>
          <p:cNvPr id="41990" name="Connecteur droit avec flèche 5">
            <a:extLst>
              <a:ext uri="{FF2B5EF4-FFF2-40B4-BE49-F238E27FC236}">
                <a16:creationId xmlns:a16="http://schemas.microsoft.com/office/drawing/2014/main" id="{39928257-11E7-498C-852D-AE88BB6905B8}"/>
              </a:ext>
            </a:extLst>
          </p:cNvPr>
          <p:cNvCxnSpPr>
            <a:cxnSpLocks/>
          </p:cNvCxnSpPr>
          <p:nvPr/>
        </p:nvCxnSpPr>
        <p:spPr bwMode="auto">
          <a:xfrm flipH="1">
            <a:off x="9409113" y="2543175"/>
            <a:ext cx="358775" cy="2447925"/>
          </a:xfrm>
          <a:prstGeom prst="straightConnector1">
            <a:avLst/>
          </a:prstGeom>
          <a:noFill/>
          <a:ln w="19050" algn="ctr">
            <a:solidFill>
              <a:srgbClr val="FF0000"/>
            </a:solidFill>
            <a:prstDash val="sysDash"/>
            <a:round/>
            <a:headEnd type="none" w="lg" len="lg"/>
            <a:tailEnd type="triangle" w="lg" len="lg"/>
          </a:ln>
          <a:extLst>
            <a:ext uri="{909E8E84-426E-40DD-AFC4-6F175D3DCCD1}">
              <a14:hiddenFill xmlns:a14="http://schemas.microsoft.com/office/drawing/2010/main">
                <a:noFill/>
              </a14:hiddenFill>
            </a:ext>
          </a:extLst>
        </p:spPr>
      </p:cxnSp>
      <p:sp>
        <p:nvSpPr>
          <p:cNvPr id="41991" name="Rectangle : coins arrondis 11">
            <a:extLst>
              <a:ext uri="{FF2B5EF4-FFF2-40B4-BE49-F238E27FC236}">
                <a16:creationId xmlns:a16="http://schemas.microsoft.com/office/drawing/2014/main" id="{C18D67AC-BEE6-48BB-B44C-DF32539A014B}"/>
              </a:ext>
            </a:extLst>
          </p:cNvPr>
          <p:cNvSpPr>
            <a:spLocks noChangeArrowheads="1"/>
          </p:cNvSpPr>
          <p:nvPr/>
        </p:nvSpPr>
        <p:spPr bwMode="auto">
          <a:xfrm>
            <a:off x="11280775" y="3057525"/>
            <a:ext cx="360363" cy="1069975"/>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endParaRPr lang="fr-CA" altLang="fr-FR" sz="2400">
              <a:solidFill>
                <a:schemeClr val="tx2"/>
              </a:solidFill>
            </a:endParaRPr>
          </a:p>
        </p:txBody>
      </p:sp>
      <p:cxnSp>
        <p:nvCxnSpPr>
          <p:cNvPr id="41992" name="Connecteur droit avec flèche 12">
            <a:extLst>
              <a:ext uri="{FF2B5EF4-FFF2-40B4-BE49-F238E27FC236}">
                <a16:creationId xmlns:a16="http://schemas.microsoft.com/office/drawing/2014/main" id="{2997456F-7D00-4192-BC3B-0556DEBA5F9D}"/>
              </a:ext>
            </a:extLst>
          </p:cNvPr>
          <p:cNvCxnSpPr>
            <a:cxnSpLocks/>
          </p:cNvCxnSpPr>
          <p:nvPr/>
        </p:nvCxnSpPr>
        <p:spPr bwMode="auto">
          <a:xfrm flipH="1" flipV="1">
            <a:off x="6888163" y="3479800"/>
            <a:ext cx="4392612" cy="431800"/>
          </a:xfrm>
          <a:prstGeom prst="straightConnector1">
            <a:avLst/>
          </a:prstGeom>
          <a:noFill/>
          <a:ln w="19050" algn="ctr">
            <a:solidFill>
              <a:srgbClr val="FF0000"/>
            </a:solidFill>
            <a:prstDash val="sysDash"/>
            <a:round/>
            <a:headEnd type="none" w="lg" len="lg"/>
            <a:tailEnd type="triangle" w="lg" len="lg"/>
          </a:ln>
          <a:extLst>
            <a:ext uri="{909E8E84-426E-40DD-AFC4-6F175D3DCCD1}">
              <a14:hiddenFill xmlns:a14="http://schemas.microsoft.com/office/drawing/2010/main">
                <a:noFill/>
              </a14:hiddenFill>
            </a:ext>
          </a:extLst>
        </p:spPr>
      </p:cxnSp>
      <p:sp>
        <p:nvSpPr>
          <p:cNvPr id="41993" name="Rectangle 3">
            <a:extLst>
              <a:ext uri="{FF2B5EF4-FFF2-40B4-BE49-F238E27FC236}">
                <a16:creationId xmlns:a16="http://schemas.microsoft.com/office/drawing/2014/main" id="{6DE74ABB-93F2-4518-AFD6-E1A124FD66AC}"/>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C4C69905-C2F0-482C-8E10-371382022753}"/>
              </a:ext>
            </a:extLst>
          </p:cNvPr>
          <p:cNvSpPr>
            <a:spLocks noGrp="1" noChangeArrowheads="1"/>
          </p:cNvSpPr>
          <p:nvPr>
            <p:ph type="body" idx="4294967295"/>
          </p:nvPr>
        </p:nvSpPr>
        <p:spPr>
          <a:xfrm>
            <a:off x="1703388" y="1557338"/>
            <a:ext cx="9793287" cy="4464050"/>
          </a:xfrm>
        </p:spPr>
        <p:txBody>
          <a:bodyPr/>
          <a:lstStyle/>
          <a:p>
            <a:pPr marL="0" indent="0" eaLnBrk="1" fontAlgn="auto" hangingPunct="1">
              <a:spcBef>
                <a:spcPts val="600"/>
              </a:spcBef>
              <a:spcAft>
                <a:spcPts val="0"/>
              </a:spcAft>
              <a:buClrTx/>
              <a:buSzTx/>
              <a:buFont typeface="Monotype Sorts"/>
              <a:buNone/>
              <a:defRPr/>
            </a:pPr>
            <a:r>
              <a:rPr lang="fr-CA" sz="2000" b="1" i="0" kern="1200" dirty="0">
                <a:solidFill>
                  <a:srgbClr val="ED7D31">
                    <a:lumMod val="75000"/>
                  </a:srgbClr>
                </a:solidFill>
                <a:cs typeface="Arial" panose="020B0604020202020204" pitchFamily="34" charset="0"/>
              </a:rPr>
              <a:t>Argumentation du RTIEÉ (5/5) :</a:t>
            </a:r>
          </a:p>
          <a:p>
            <a:pPr marL="0" indent="0" eaLnBrk="1" fontAlgn="auto" hangingPunct="1">
              <a:spcBef>
                <a:spcPts val="600"/>
              </a:spcBef>
              <a:spcAft>
                <a:spcPts val="0"/>
              </a:spcAft>
              <a:buClrTx/>
              <a:buSzTx/>
              <a:buFont typeface="Monotype Sorts"/>
              <a:buNone/>
              <a:defRPr/>
            </a:pPr>
            <a:r>
              <a:rPr lang="fr-CA" sz="1600" b="1" i="0" kern="1200" dirty="0">
                <a:solidFill>
                  <a:prstClr val="black"/>
                </a:solidFill>
                <a:cs typeface="Arial" panose="020B0604020202020204" pitchFamily="34" charset="0"/>
              </a:rPr>
              <a:t>c) Unités non métriques (1/2)</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Aux figure 4, 5 et 8 de la pièce B-0006, les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graphiques présentés utilisent des unités en milles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et des coûts en dollars US (USD).</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système de mesure officiel au Canada est le SI</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et l’unité de mesure officiel est le dollar canadien.</a:t>
            </a: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RTIEÉ se demande pourquoi HQT n’a pas</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respecté cette règle en convertissant simplement</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ces unités en celles qui sont utilisées ici au Canada. </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4100" name="Rectangle 11">
            <a:extLst>
              <a:ext uri="{FF2B5EF4-FFF2-40B4-BE49-F238E27FC236}">
                <a16:creationId xmlns:a16="http://schemas.microsoft.com/office/drawing/2014/main" id="{1AD33160-9230-4F6D-BF75-77F628F93ECC}"/>
              </a:ext>
            </a:extLst>
          </p:cNvPr>
          <p:cNvSpPr>
            <a:spLocks noChangeArrowheads="1"/>
          </p:cNvSpPr>
          <p:nvPr/>
        </p:nvSpPr>
        <p:spPr bwMode="auto">
          <a:xfrm>
            <a:off x="1703388" y="2444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b="1" i="0" cap="small" dirty="0">
                <a:solidFill>
                  <a:srgbClr val="0033CC"/>
                </a:solidFill>
                <a:cs typeface="Arial" panose="020B0604020202020204" pitchFamily="34" charset="0"/>
              </a:rPr>
              <a:t>Recommandation no. RTIEÉ-1-3.2</a:t>
            </a:r>
          </a:p>
          <a:p>
            <a:pPr>
              <a:spcBef>
                <a:spcPts val="600"/>
              </a:spcBef>
              <a:spcAft>
                <a:spcPts val="600"/>
              </a:spcAft>
              <a:buClr>
                <a:schemeClr val="tx2"/>
              </a:buClr>
              <a:buSzPct val="75000"/>
              <a:buFont typeface="Monotype Sorts" charset="0"/>
              <a:buNone/>
              <a:defRPr/>
            </a:pPr>
            <a:r>
              <a:rPr lang="fr-CA" sz="1900" b="1" i="0" cap="small" dirty="0">
                <a:solidFill>
                  <a:srgbClr val="70AD47">
                    <a:lumMod val="75000"/>
                  </a:srgbClr>
                </a:solidFill>
                <a:ea typeface="Times New Roman" panose="02020603050405020304" pitchFamily="18" charset="0"/>
                <a:cs typeface="Arial" panose="020B0604020202020204" pitchFamily="34" charset="0"/>
              </a:rPr>
              <a:t>Les unités de mesure et l’amélioration de la qualité de l’information fournie</a:t>
            </a:r>
            <a:endParaRPr lang="fr-FR" altLang="fr-FR" sz="1900" b="1" i="0" dirty="0">
              <a:solidFill>
                <a:srgbClr val="003300"/>
              </a:solidFill>
              <a:latin typeface="Times New Roman" panose="02020603050405020304" pitchFamily="18" charset="0"/>
            </a:endParaRPr>
          </a:p>
        </p:txBody>
      </p:sp>
      <p:pic>
        <p:nvPicPr>
          <p:cNvPr id="43012" name="Image 2">
            <a:extLst>
              <a:ext uri="{FF2B5EF4-FFF2-40B4-BE49-F238E27FC236}">
                <a16:creationId xmlns:a16="http://schemas.microsoft.com/office/drawing/2014/main" id="{F7D63885-6489-46AE-A4F0-B1A048092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2062163"/>
            <a:ext cx="50768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 coins arrondis 10">
            <a:extLst>
              <a:ext uri="{FF2B5EF4-FFF2-40B4-BE49-F238E27FC236}">
                <a16:creationId xmlns:a16="http://schemas.microsoft.com/office/drawing/2014/main" id="{D12B17F8-B35C-45EA-BFF4-43B229C8DCCD}"/>
              </a:ext>
            </a:extLst>
          </p:cNvPr>
          <p:cNvSpPr>
            <a:spLocks noChangeArrowheads="1"/>
          </p:cNvSpPr>
          <p:nvPr/>
        </p:nvSpPr>
        <p:spPr bwMode="auto">
          <a:xfrm>
            <a:off x="8040688" y="2143125"/>
            <a:ext cx="2519362" cy="34925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endParaRPr lang="fr-CA" altLang="fr-FR" sz="2400">
              <a:solidFill>
                <a:schemeClr val="tx2"/>
              </a:solidFill>
            </a:endParaRPr>
          </a:p>
        </p:txBody>
      </p:sp>
      <p:sp>
        <p:nvSpPr>
          <p:cNvPr id="43014" name="Rectangle 3">
            <a:extLst>
              <a:ext uri="{FF2B5EF4-FFF2-40B4-BE49-F238E27FC236}">
                <a16:creationId xmlns:a16="http://schemas.microsoft.com/office/drawing/2014/main" id="{D95F7564-9178-4571-976C-EAEC2BE3508C}"/>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4A045D67-A5D5-43DB-AEBC-C3B6A599B851}"/>
              </a:ext>
            </a:extLst>
          </p:cNvPr>
          <p:cNvSpPr>
            <a:spLocks noGrp="1" noChangeArrowheads="1"/>
          </p:cNvSpPr>
          <p:nvPr>
            <p:ph type="body" idx="4294967295"/>
          </p:nvPr>
        </p:nvSpPr>
        <p:spPr>
          <a:xfrm>
            <a:off x="1703388" y="1557338"/>
            <a:ext cx="9793287" cy="4314825"/>
          </a:xfrm>
        </p:spPr>
        <p:txBody>
          <a:bodyPr/>
          <a:lstStyle/>
          <a:p>
            <a:pPr marL="0" indent="0" eaLnBrk="1" fontAlgn="auto" hangingPunct="1">
              <a:lnSpc>
                <a:spcPct val="90000"/>
              </a:lnSpc>
              <a:spcBef>
                <a:spcPts val="0"/>
              </a:spcBef>
              <a:spcAft>
                <a:spcPts val="0"/>
              </a:spcAft>
              <a:buClrTx/>
              <a:buSzTx/>
              <a:buFont typeface="Monotype Sorts" charset="0"/>
              <a:buNone/>
              <a:defRPr/>
            </a:pPr>
            <a:r>
              <a:rPr lang="fr-CA" sz="1800" b="1" i="0" kern="1200" dirty="0">
                <a:solidFill>
                  <a:srgbClr val="ED7D31">
                    <a:lumMod val="75000"/>
                  </a:srgbClr>
                </a:solidFill>
                <a:cs typeface="Arial" panose="020B0604020202020204" pitchFamily="34" charset="0"/>
              </a:rPr>
              <a:t>Synthèse des recommandations du RTIEÉ : </a:t>
            </a:r>
          </a:p>
          <a:p>
            <a:pPr marL="228600" indent="-228600" eaLnBrk="1" fontAlgn="auto" hangingPunct="1">
              <a:lnSpc>
                <a:spcPct val="90000"/>
              </a:lnSpc>
              <a:spcBef>
                <a:spcPts val="0"/>
              </a:spcBef>
              <a:spcAft>
                <a:spcPts val="0"/>
              </a:spcAft>
              <a:buClrTx/>
              <a:buSzTx/>
              <a:buFont typeface="Arial" panose="020B0604020202020204" pitchFamily="34" charset="0"/>
              <a:buChar char="•"/>
              <a:defRPr/>
            </a:pPr>
            <a:endParaRPr lang="fr-CA" sz="900" i="0" kern="1200" dirty="0">
              <a:solidFill>
                <a:prstClr val="black"/>
              </a:solidFill>
              <a:cs typeface="Arial" panose="020B0604020202020204" pitchFamily="34" charset="0"/>
            </a:endParaRPr>
          </a:p>
          <a:p>
            <a:pPr marL="900113" lvl="1" indent="-500063" eaLnBrk="1" fontAlgn="auto" hangingPunct="1">
              <a:lnSpc>
                <a:spcPct val="90000"/>
              </a:lnSpc>
              <a:spcBef>
                <a:spcPts val="0"/>
              </a:spcBef>
              <a:spcAft>
                <a:spcPts val="600"/>
              </a:spcAft>
              <a:buClrTx/>
              <a:buSzTx/>
              <a:buFontTx/>
              <a:buNone/>
              <a:defRPr/>
            </a:pPr>
            <a:r>
              <a:rPr lang="fr-CA" sz="1600" i="0" kern="1200" dirty="0">
                <a:solidFill>
                  <a:prstClr val="black"/>
                </a:solidFill>
                <a:cs typeface="Arial" panose="020B0604020202020204" pitchFamily="34" charset="0"/>
              </a:rPr>
              <a:t>1.4 	</a:t>
            </a:r>
            <a:r>
              <a:rPr lang="fr-CA" sz="1600" b="1" i="0" kern="1200" cap="small" dirty="0">
                <a:solidFill>
                  <a:prstClr val="black"/>
                </a:solidFill>
                <a:cs typeface="Arial" panose="020B0604020202020204" pitchFamily="34" charset="0"/>
              </a:rPr>
              <a:t>Le choix des comparables  : </a:t>
            </a:r>
          </a:p>
          <a:p>
            <a:pPr marL="1163638" lvl="2" indent="-268288" eaLnBrk="1" fontAlgn="auto" hangingPunct="1">
              <a:lnSpc>
                <a:spcPct val="90000"/>
              </a:lnSpc>
              <a:spcBef>
                <a:spcPts val="0"/>
              </a:spcBef>
              <a:spcAft>
                <a:spcPts val="600"/>
              </a:spcAft>
              <a:buClrTx/>
              <a:buSzTx/>
              <a:buFont typeface="Wingdings" panose="05000000000000000000" pitchFamily="2" charset="2"/>
              <a:buChar char="§"/>
              <a:defRPr/>
            </a:pPr>
            <a:r>
              <a:rPr lang="fr-CA" sz="1500" i="0" kern="1200" dirty="0">
                <a:solidFill>
                  <a:prstClr val="black"/>
                </a:solidFill>
                <a:cs typeface="Arial" panose="020B0604020202020204" pitchFamily="34" charset="0"/>
              </a:rPr>
              <a:t>Faire preuve de beaucoup de réserve quant au grand nombre de comparables utilisés par </a:t>
            </a:r>
            <a:r>
              <a:rPr lang="fr-CA" sz="1500" i="0" kern="1200" dirty="0" err="1">
                <a:solidFill>
                  <a:prstClr val="black"/>
                </a:solidFill>
                <a:cs typeface="Arial" panose="020B0604020202020204" pitchFamily="34" charset="0"/>
              </a:rPr>
              <a:t>Brattle</a:t>
            </a:r>
            <a:r>
              <a:rPr lang="fr-CA" sz="1500" i="0" kern="1200" dirty="0">
                <a:solidFill>
                  <a:prstClr val="black"/>
                </a:solidFill>
                <a:cs typeface="Arial" panose="020B0604020202020204" pitchFamily="34" charset="0"/>
              </a:rPr>
              <a:t> et PEG.</a:t>
            </a:r>
          </a:p>
          <a:p>
            <a:pPr marL="1163638" lvl="2" indent="-268288" eaLnBrk="1" fontAlgn="auto" hangingPunct="1">
              <a:lnSpc>
                <a:spcPct val="90000"/>
              </a:lnSpc>
              <a:spcBef>
                <a:spcPts val="0"/>
              </a:spcBef>
              <a:spcAft>
                <a:spcPts val="600"/>
              </a:spcAft>
              <a:buClrTx/>
              <a:buSzTx/>
              <a:buFont typeface="Wingdings" panose="05000000000000000000" pitchFamily="2" charset="2"/>
              <a:buChar char="§"/>
              <a:defRPr/>
            </a:pPr>
            <a:r>
              <a:rPr lang="fr-CA" sz="1500" i="0" kern="1200" dirty="0">
                <a:solidFill>
                  <a:prstClr val="black"/>
                </a:solidFill>
                <a:cs typeface="Arial" panose="020B0604020202020204" pitchFamily="34" charset="0"/>
              </a:rPr>
              <a:t>D’abord, ne pas exclure les compagnies les plus grandes telles PG&amp;E.</a:t>
            </a:r>
          </a:p>
          <a:p>
            <a:pPr marL="1163638" lvl="2" indent="-268288" eaLnBrk="1" fontAlgn="auto" hangingPunct="1">
              <a:lnSpc>
                <a:spcPct val="90000"/>
              </a:lnSpc>
              <a:spcBef>
                <a:spcPts val="0"/>
              </a:spcBef>
              <a:spcAft>
                <a:spcPts val="600"/>
              </a:spcAft>
              <a:buClrTx/>
              <a:buSzTx/>
              <a:buFont typeface="Wingdings" panose="05000000000000000000" pitchFamily="2" charset="2"/>
              <a:buChar char="§"/>
              <a:defRPr/>
            </a:pPr>
            <a:r>
              <a:rPr lang="fr-CA" sz="1500" i="0" kern="1200" dirty="0">
                <a:solidFill>
                  <a:prstClr val="black"/>
                </a:solidFill>
                <a:cs typeface="Arial" panose="020B0604020202020204" pitchFamily="34" charset="0"/>
              </a:rPr>
              <a:t>Au contraire, exclure les plus petits transporteurs (de moins de 5000 MW).</a:t>
            </a:r>
            <a:endParaRPr lang="fr-CA" sz="800" i="0" kern="1200" dirty="0">
              <a:solidFill>
                <a:prstClr val="black"/>
              </a:solidFill>
              <a:cs typeface="Arial" panose="020B0604020202020204" pitchFamily="34" charset="0"/>
            </a:endParaRPr>
          </a:p>
          <a:p>
            <a:pPr marL="900113" lvl="1" indent="-500063" eaLnBrk="1" fontAlgn="auto" hangingPunct="1">
              <a:lnSpc>
                <a:spcPct val="90000"/>
              </a:lnSpc>
              <a:spcBef>
                <a:spcPts val="0"/>
              </a:spcBef>
              <a:spcAft>
                <a:spcPts val="600"/>
              </a:spcAft>
              <a:buClrTx/>
              <a:buSzTx/>
              <a:buFontTx/>
              <a:buNone/>
              <a:defRPr/>
            </a:pPr>
            <a:r>
              <a:rPr lang="fr-CA" sz="1600" i="0" kern="1200" dirty="0">
                <a:solidFill>
                  <a:prstClr val="black"/>
                </a:solidFill>
                <a:cs typeface="Arial" panose="020B0604020202020204" pitchFamily="34" charset="0"/>
              </a:rPr>
              <a:t>1.5 	</a:t>
            </a:r>
            <a:r>
              <a:rPr lang="fr-CA" sz="1600" b="1" i="0" kern="1200" cap="small" dirty="0">
                <a:solidFill>
                  <a:prstClr val="black"/>
                </a:solidFill>
                <a:cs typeface="Arial" panose="020B0604020202020204" pitchFamily="34" charset="0"/>
              </a:rPr>
              <a:t>Le facteur S :</a:t>
            </a:r>
          </a:p>
          <a:p>
            <a:pPr marL="1163638" lvl="1" indent="-268288" eaLnBrk="1" fontAlgn="auto" hangingPunct="1">
              <a:lnSpc>
                <a:spcPct val="90000"/>
              </a:lnSpc>
              <a:spcBef>
                <a:spcPts val="0"/>
              </a:spcBef>
              <a:spcAft>
                <a:spcPts val="1200"/>
              </a:spcAft>
              <a:buClrTx/>
              <a:buSzTx/>
              <a:buFont typeface="Wingdings" panose="05000000000000000000" pitchFamily="2" charset="2"/>
              <a:buChar char="§"/>
              <a:defRPr/>
            </a:pPr>
            <a:r>
              <a:rPr lang="fr-CA" sz="1500" i="0" kern="1200" dirty="0">
                <a:solidFill>
                  <a:prstClr val="black"/>
                </a:solidFill>
                <a:cs typeface="Arial" panose="020B0604020202020204" pitchFamily="34" charset="0"/>
              </a:rPr>
              <a:t>Nous ne recommandons aucun facteur S positif pour la dernière année du MRI car les coûts de HQT ont déjà pu être réduits depuis le début de l’application du Mécanisme.</a:t>
            </a:r>
          </a:p>
          <a:p>
            <a:pPr marL="1163638" lvl="1" indent="-268288" eaLnBrk="1" fontAlgn="auto" hangingPunct="1">
              <a:lnSpc>
                <a:spcPct val="90000"/>
              </a:lnSpc>
              <a:spcBef>
                <a:spcPts val="0"/>
              </a:spcBef>
              <a:spcAft>
                <a:spcPts val="1200"/>
              </a:spcAft>
              <a:buClrTx/>
              <a:buSzTx/>
              <a:buFont typeface="Wingdings" panose="05000000000000000000" pitchFamily="2" charset="2"/>
              <a:buChar char="§"/>
              <a:defRPr/>
            </a:pPr>
            <a:r>
              <a:rPr lang="fr-CA" sz="1500" i="0" kern="1200" dirty="0">
                <a:cs typeface="Arial" panose="020B0604020202020204" pitchFamily="34" charset="0"/>
              </a:rPr>
              <a:t>Ceci étant dit, nous invitons la Régie, dans le cadre de l’exercice de son jugement sur la détermination du facteur S, à se demander si un facteur S négatif ne serait pas approprié afin de protéger davantage la qualité de service élevée qui est souhaitée de la part de HQT dans le contexte des coûts élevés qu’entraîne la configuration de son réseau, ses contraintes d’accès, contraintes géographiques et climatiques et le vieillissement de son réseau (besoins d’entretien préventif).</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Chacune de ces cinq réserves est examinée ci-après.</a:t>
            </a:r>
          </a:p>
        </p:txBody>
      </p:sp>
      <p:sp>
        <p:nvSpPr>
          <p:cNvPr id="4100" name="Rectangle 11">
            <a:extLst>
              <a:ext uri="{FF2B5EF4-FFF2-40B4-BE49-F238E27FC236}">
                <a16:creationId xmlns:a16="http://schemas.microsoft.com/office/drawing/2014/main" id="{C855F057-2268-4A65-8A0C-3F43D45D371E}"/>
              </a:ext>
            </a:extLst>
          </p:cNvPr>
          <p:cNvSpPr>
            <a:spLocks noChangeArrowheads="1"/>
          </p:cNvSpPr>
          <p:nvPr/>
        </p:nvSpPr>
        <p:spPr bwMode="auto">
          <a:xfrm>
            <a:off x="1703388" y="18732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Synthèse des Recommandations du RTIEÉ sur les Facteurs X et S du Mécanisme de réglementation incitative d’Hydro-Québec </a:t>
            </a:r>
            <a:r>
              <a:rPr lang="fr-CA" sz="1700" b="1" i="0" cap="small" dirty="0" err="1">
                <a:solidFill>
                  <a:srgbClr val="0033CC"/>
                </a:solidFill>
                <a:cs typeface="Arial" panose="020B0604020202020204" pitchFamily="34" charset="0"/>
              </a:rPr>
              <a:t>TransÉnergie</a:t>
            </a:r>
            <a:r>
              <a:rPr lang="fr-CA" sz="1700" b="1" i="0" cap="small" dirty="0">
                <a:solidFill>
                  <a:srgbClr val="0033CC"/>
                </a:solidFill>
                <a:cs typeface="Arial" panose="020B0604020202020204" pitchFamily="34" charset="0"/>
              </a:rPr>
              <a:t> appliqué aux coûts d’opération</a:t>
            </a:r>
          </a:p>
          <a:p>
            <a:pPr>
              <a:spcBef>
                <a:spcPts val="600"/>
              </a:spcBef>
              <a:spcAft>
                <a:spcPts val="60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Retenir, avec certaines réserves, l’étude </a:t>
            </a:r>
            <a:r>
              <a:rPr lang="fr-CA" sz="1700" b="1" i="0" cap="small" dirty="0" err="1">
                <a:solidFill>
                  <a:srgbClr val="70AD47">
                    <a:lumMod val="75000"/>
                  </a:srgbClr>
                </a:solidFill>
                <a:ea typeface="Times New Roman" panose="02020603050405020304" pitchFamily="18" charset="0"/>
                <a:cs typeface="Arial" panose="020B0604020202020204" pitchFamily="34" charset="0"/>
              </a:rPr>
              <a:t>Brattle</a:t>
            </a:r>
            <a:endParaRPr lang="fr-FR" altLang="fr-FR" sz="1700" b="1" i="0" dirty="0">
              <a:solidFill>
                <a:srgbClr val="003300"/>
              </a:solidFill>
              <a:latin typeface="Times New Roman" panose="02020603050405020304" pitchFamily="18" charset="0"/>
            </a:endParaRPr>
          </a:p>
        </p:txBody>
      </p:sp>
      <p:sp>
        <p:nvSpPr>
          <p:cNvPr id="6148" name="Rectangle 3">
            <a:extLst>
              <a:ext uri="{FF2B5EF4-FFF2-40B4-BE49-F238E27FC236}">
                <a16:creationId xmlns:a16="http://schemas.microsoft.com/office/drawing/2014/main" id="{6F63627E-D11A-4C73-8D33-1DF55B48ABFE}"/>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F942D4C0-9E00-4B30-B639-FA9966686E1E}"/>
              </a:ext>
            </a:extLst>
          </p:cNvPr>
          <p:cNvSpPr>
            <a:spLocks noGrp="1" noChangeArrowheads="1"/>
          </p:cNvSpPr>
          <p:nvPr>
            <p:ph type="body" idx="4294967295"/>
          </p:nvPr>
        </p:nvSpPr>
        <p:spPr>
          <a:xfrm>
            <a:off x="1703388" y="1557338"/>
            <a:ext cx="9793287" cy="4464050"/>
          </a:xfrm>
        </p:spPr>
        <p:txBody>
          <a:bodyPr/>
          <a:lstStyle/>
          <a:p>
            <a:pPr marL="0" indent="0" algn="ctr" eaLnBrk="1" fontAlgn="auto" hangingPunct="1">
              <a:spcBef>
                <a:spcPts val="1000"/>
              </a:spcBef>
              <a:spcAft>
                <a:spcPts val="0"/>
              </a:spcAft>
              <a:buClrTx/>
              <a:buSzTx/>
              <a:buFont typeface="Monotype Sorts" charset="0"/>
              <a:buNone/>
              <a:defRPr/>
            </a:pPr>
            <a:endParaRPr lang="fr-CA" sz="2800" b="1" i="0" cap="small" dirty="0">
              <a:solidFill>
                <a:srgbClr val="0033CC"/>
              </a:solidFill>
              <a:ea typeface="Times New Roman" panose="02020603050405020304" pitchFamily="18" charset="0"/>
              <a:cs typeface="Arial" panose="020B0604020202020204" pitchFamily="34" charset="0"/>
            </a:endParaRPr>
          </a:p>
          <a:p>
            <a:pPr marL="0" indent="0" algn="ctr" eaLnBrk="1" fontAlgn="auto" hangingPunct="1">
              <a:spcBef>
                <a:spcPts val="1000"/>
              </a:spcBef>
              <a:spcAft>
                <a:spcPts val="0"/>
              </a:spcAft>
              <a:buClrTx/>
              <a:buSzTx/>
              <a:buFont typeface="Monotype Sorts" charset="0"/>
              <a:buNone/>
              <a:defRPr/>
            </a:pPr>
            <a:r>
              <a:rPr lang="fr-CA" sz="4000" b="1" i="0" kern="1200" cap="small" dirty="0">
                <a:solidFill>
                  <a:srgbClr val="0033CC"/>
                </a:solidFill>
                <a:cs typeface="Arial" panose="020B0604020202020204" pitchFamily="34" charset="0"/>
              </a:rPr>
              <a:t>Merci</a:t>
            </a:r>
            <a:endParaRPr lang="fr-CA" sz="4000" i="0" kern="1200" dirty="0">
              <a:solidFill>
                <a:srgbClr val="0033CC"/>
              </a:solidFill>
              <a:cs typeface="Arial" panose="020B0604020202020204" pitchFamily="34" charset="0"/>
            </a:endParaRPr>
          </a:p>
        </p:txBody>
      </p:sp>
      <p:sp>
        <p:nvSpPr>
          <p:cNvPr id="44035" name="Rectangle 3">
            <a:extLst>
              <a:ext uri="{FF2B5EF4-FFF2-40B4-BE49-F238E27FC236}">
                <a16:creationId xmlns:a16="http://schemas.microsoft.com/office/drawing/2014/main" id="{9002836D-BE9E-468B-8BB7-D092101482D9}"/>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CC878795-F84A-4FC7-A136-3FAF0C4E1950}"/>
              </a:ext>
            </a:extLst>
          </p:cNvPr>
          <p:cNvSpPr>
            <a:spLocks noGrp="1" noChangeArrowheads="1"/>
          </p:cNvSpPr>
          <p:nvPr>
            <p:ph type="body" idx="4294967295"/>
          </p:nvPr>
        </p:nvSpPr>
        <p:spPr>
          <a:xfrm>
            <a:off x="1703512" y="1484784"/>
            <a:ext cx="9793163" cy="4536604"/>
          </a:xfrm>
        </p:spPr>
        <p:txBody>
          <a:bodyPr/>
          <a:lstStyle/>
          <a:p>
            <a:pPr marL="0" indent="0" eaLnBrk="1" fontAlgn="auto" hangingPunct="1">
              <a:spcBef>
                <a:spcPts val="16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 </a:t>
            </a: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Aux fins de la détermination des facteurs X et S, nous recommandons que le balisage soit effectué sur une durée de 15 ans.</a:t>
            </a:r>
            <a:endParaRPr lang="fr-CA" sz="1800" i="0" dirty="0">
              <a:solidFill>
                <a:srgbClr val="000000"/>
              </a:solidFill>
              <a:ea typeface="Times New Roman" panose="02020603050405020304" pitchFamily="18" charset="0"/>
              <a:cs typeface="Arial" panose="020B0604020202020204" pitchFamily="34" charset="0"/>
            </a:endParaRPr>
          </a:p>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Argumentation du RTIEÉ :</a:t>
            </a:r>
            <a:endParaRPr lang="fr-CA" sz="14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800" i="0" kern="1200" dirty="0">
                <a:solidFill>
                  <a:prstClr val="black"/>
                </a:solidFill>
                <a:cs typeface="Arial" panose="020B0604020202020204" pitchFamily="34" charset="0"/>
              </a:rPr>
              <a:t>Une durée de 25 ans apparait clairement trop longue :</a:t>
            </a:r>
          </a:p>
          <a:p>
            <a:pPr marL="720725" lvl="1" indent="-320675" eaLnBrk="1" fontAlgn="auto" hangingPunct="1">
              <a:spcBef>
                <a:spcPts val="600"/>
              </a:spcBef>
              <a:spcAft>
                <a:spcPts val="0"/>
              </a:spcAft>
              <a:buClrTx/>
              <a:buSzTx/>
              <a:buFont typeface="Wingdings" panose="05000000000000000000" pitchFamily="2" charset="2"/>
              <a:buChar char="Ø"/>
              <a:defRPr/>
            </a:pPr>
            <a:r>
              <a:rPr lang="fr-CA" sz="1700" i="0" kern="1200" dirty="0">
                <a:solidFill>
                  <a:prstClr val="black"/>
                </a:solidFill>
                <a:cs typeface="Arial" panose="020B0604020202020204" pitchFamily="34" charset="0"/>
              </a:rPr>
              <a:t>Risque accru de tendances de variation plus faibles ou plus fortes au début du cycle de 25 ans et, à l’inverse de cela, à la fin de la durée (profil historique ne suivant pas une ligne droite).</a:t>
            </a:r>
          </a:p>
          <a:p>
            <a:pPr marL="720725" lvl="1" indent="-320675" eaLnBrk="1" fontAlgn="auto" hangingPunct="1">
              <a:spcBef>
                <a:spcPts val="600"/>
              </a:spcBef>
              <a:spcAft>
                <a:spcPts val="0"/>
              </a:spcAft>
              <a:buClrTx/>
              <a:buSzTx/>
              <a:buFont typeface="Wingdings" panose="05000000000000000000" pitchFamily="2" charset="2"/>
              <a:buChar char="Ø"/>
              <a:defRPr/>
            </a:pPr>
            <a:r>
              <a:rPr lang="fr-CA" sz="1700" i="0" kern="1200" dirty="0">
                <a:solidFill>
                  <a:prstClr val="black"/>
                </a:solidFill>
                <a:cs typeface="Arial" panose="020B0604020202020204" pitchFamily="34" charset="0"/>
              </a:rPr>
              <a:t>De nombreux aspects du contexte des dépenses d’opération peuvent changer significativement en 25 ans (attentes quant à la qualité de service, normes et autres contraintes à respecter, politiques énergétiques différentes, etc.)</a:t>
            </a:r>
          </a:p>
          <a:p>
            <a:pPr marL="720725" lvl="1" indent="-320675" eaLnBrk="1" fontAlgn="auto" hangingPunct="1">
              <a:spcBef>
                <a:spcPts val="600"/>
              </a:spcBef>
              <a:spcAft>
                <a:spcPts val="0"/>
              </a:spcAft>
              <a:buClrTx/>
              <a:buSzTx/>
              <a:buFont typeface="Wingdings" panose="05000000000000000000" pitchFamily="2" charset="2"/>
              <a:buChar char="Ø"/>
              <a:defRPr/>
            </a:pPr>
            <a:r>
              <a:rPr lang="fr-CA" sz="1700" i="0" kern="1200" dirty="0">
                <a:solidFill>
                  <a:prstClr val="black"/>
                </a:solidFill>
                <a:cs typeface="Arial" panose="020B0604020202020204" pitchFamily="34" charset="0"/>
              </a:rPr>
              <a:t>Ces risques sont moins importants avec une durée de 15 ans.</a:t>
            </a:r>
          </a:p>
          <a:p>
            <a:pPr marL="720725" lvl="1" indent="-320675" eaLnBrk="1" fontAlgn="auto" hangingPunct="1">
              <a:spcBef>
                <a:spcPts val="600"/>
              </a:spcBef>
              <a:spcAft>
                <a:spcPts val="0"/>
              </a:spcAft>
              <a:buClrTx/>
              <a:buSzTx/>
              <a:buFont typeface="Wingdings" panose="05000000000000000000" pitchFamily="2" charset="2"/>
              <a:buChar char="Ø"/>
              <a:defRPr/>
            </a:pPr>
            <a:r>
              <a:rPr lang="fr-CA" sz="1700" i="0" kern="1200" dirty="0">
                <a:solidFill>
                  <a:prstClr val="black"/>
                </a:solidFill>
                <a:cs typeface="Arial" panose="020B0604020202020204" pitchFamily="34" charset="0"/>
              </a:rPr>
              <a:t>Une durée de 15 ans plutôt que 25 ans ferait passer le facteur X proposé par </a:t>
            </a:r>
            <a:r>
              <a:rPr lang="fr-CA" sz="1700" i="0" kern="1200" dirty="0" err="1">
                <a:solidFill>
                  <a:prstClr val="black"/>
                </a:solidFill>
                <a:cs typeface="Arial" panose="020B0604020202020204" pitchFamily="34" charset="0"/>
              </a:rPr>
              <a:t>Brattle</a:t>
            </a:r>
            <a:r>
              <a:rPr lang="fr-CA" sz="1700" i="0" kern="1200" dirty="0">
                <a:solidFill>
                  <a:prstClr val="black"/>
                </a:solidFill>
                <a:cs typeface="Arial" panose="020B0604020202020204" pitchFamily="34" charset="0"/>
              </a:rPr>
              <a:t> de</a:t>
            </a:r>
            <a:br>
              <a:rPr lang="fr-CA" sz="1700" i="0" kern="1200" dirty="0">
                <a:solidFill>
                  <a:prstClr val="black"/>
                </a:solidFill>
                <a:cs typeface="Arial" panose="020B0604020202020204" pitchFamily="34" charset="0"/>
              </a:rPr>
            </a:br>
            <a:r>
              <a:rPr lang="fr-CA" sz="1700" i="0" kern="1200" dirty="0">
                <a:solidFill>
                  <a:srgbClr val="0000FF"/>
                </a:solidFill>
                <a:cs typeface="Arial" panose="020B0604020202020204" pitchFamily="34" charset="0"/>
              </a:rPr>
              <a:t>-3,38 % à -3,09 % (+0,29 %).  </a:t>
            </a:r>
          </a:p>
          <a:p>
            <a:pPr marL="685800" lvl="1" eaLnBrk="1" fontAlgn="auto" hangingPunct="1">
              <a:spcBef>
                <a:spcPts val="600"/>
              </a:spcBef>
              <a:spcAft>
                <a:spcPts val="0"/>
              </a:spcAft>
              <a:buClrTx/>
              <a:buSzTx/>
              <a:buFont typeface="Wingdings" panose="05000000000000000000" pitchFamily="2" charset="2"/>
              <a:buChar char="Ø"/>
              <a:defRPr/>
            </a:pPr>
            <a:endParaRPr lang="fr-CA" sz="1600" i="0" kern="1200" dirty="0">
              <a:solidFill>
                <a:srgbClr val="000000"/>
              </a:solidFill>
              <a:cs typeface="Arial" panose="020B0604020202020204" pitchFamily="34" charset="0"/>
            </a:endParaRPr>
          </a:p>
          <a:p>
            <a:pPr marL="628650" lvl="1" indent="-228600" eaLnBrk="1" fontAlgn="auto" hangingPunct="1">
              <a:spcBef>
                <a:spcPts val="600"/>
              </a:spcBef>
              <a:spcAft>
                <a:spcPts val="0"/>
              </a:spcAft>
              <a:buClrTx/>
              <a:buSzTx/>
              <a:buFont typeface="Arial" panose="020B0604020202020204" pitchFamily="34" charset="0"/>
              <a:buChar char="•"/>
              <a:defRPr/>
            </a:pPr>
            <a:endParaRPr lang="fr-CA" sz="16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p:txBody>
      </p:sp>
      <p:sp>
        <p:nvSpPr>
          <p:cNvPr id="6" name="Rectangle 11">
            <a:extLst>
              <a:ext uri="{FF2B5EF4-FFF2-40B4-BE49-F238E27FC236}">
                <a16:creationId xmlns:a16="http://schemas.microsoft.com/office/drawing/2014/main" id="{27E8321C-26C5-4E16-A72D-9138185FD2E5}"/>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marL="530225" indent="-530225">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1.1 – La réduction de la période de balisage</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Utiliser une période de 15 ans</a:t>
            </a:r>
            <a:endParaRPr lang="fr-FR" altLang="fr-FR" sz="1700" b="1" i="0" dirty="0">
              <a:solidFill>
                <a:srgbClr val="003300"/>
              </a:solidFill>
              <a:latin typeface="Times New Roman" panose="02020603050405020304" pitchFamily="18" charset="0"/>
            </a:endParaRPr>
          </a:p>
        </p:txBody>
      </p:sp>
      <p:sp>
        <p:nvSpPr>
          <p:cNvPr id="7172" name="Rectangle 3">
            <a:extLst>
              <a:ext uri="{FF2B5EF4-FFF2-40B4-BE49-F238E27FC236}">
                <a16:creationId xmlns:a16="http://schemas.microsoft.com/office/drawing/2014/main" id="{9266EEA8-B6D7-47DC-A5EB-1C38FFD65932}"/>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67228D6C-EF3E-4931-95C6-F03086DEF589}"/>
              </a:ext>
            </a:extLst>
          </p:cNvPr>
          <p:cNvSpPr>
            <a:spLocks noGrp="1" noChangeArrowheads="1"/>
          </p:cNvSpPr>
          <p:nvPr>
            <p:ph type="body" idx="4294967295"/>
          </p:nvPr>
        </p:nvSpPr>
        <p:spPr>
          <a:xfrm>
            <a:off x="1678867" y="1538958"/>
            <a:ext cx="9793163" cy="4266406"/>
          </a:xfrm>
        </p:spPr>
        <p:txBody>
          <a:bodyPr/>
          <a:lstStyle/>
          <a:p>
            <a:pPr marL="0" indent="0" eaLnBrk="1" fontAlgn="auto" hangingPunct="1">
              <a:spcBef>
                <a:spcPts val="1000"/>
              </a:spcBef>
              <a:spcAft>
                <a:spcPts val="0"/>
              </a:spcAft>
              <a:buClrTx/>
              <a:buSzTx/>
              <a:buFont typeface="Monotype Sorts" charset="0"/>
              <a:buNone/>
              <a:defRPr/>
            </a:pPr>
            <a:r>
              <a:rPr lang="fr-CA" sz="2000" b="1" i="0" kern="1200" dirty="0">
                <a:solidFill>
                  <a:srgbClr val="ED7D31">
                    <a:lumMod val="75000"/>
                  </a:srgbClr>
                </a:solidFill>
                <a:cs typeface="Arial" panose="020B0604020202020204" pitchFamily="34" charset="0"/>
              </a:rPr>
              <a:t>Recommandation du RTIEÉ :</a:t>
            </a:r>
            <a:endParaRPr lang="fr-CA" sz="1400" b="1" i="0" kern="1200" dirty="0">
              <a:solidFill>
                <a:srgbClr val="ED7D31">
                  <a:lumMod val="75000"/>
                </a:srgbClr>
              </a:solidFill>
              <a:highlight>
                <a:srgbClr val="00FFFF"/>
              </a:highlight>
              <a:cs typeface="Arial" panose="020B0604020202020204" pitchFamily="34" charset="0"/>
            </a:endParaRPr>
          </a:p>
          <a:p>
            <a:pPr marL="263525" indent="-263525" eaLnBrk="1" fontAlgn="auto" hangingPunct="1">
              <a:spcBef>
                <a:spcPts val="600"/>
              </a:spcBef>
              <a:spcAft>
                <a:spcPts val="0"/>
              </a:spcAft>
              <a:buClrTx/>
              <a:buSzTx/>
              <a:buFont typeface="Arial" panose="020B0604020202020204" pitchFamily="34" charset="0"/>
              <a:buChar char="•"/>
              <a:defRPr/>
            </a:pPr>
            <a:r>
              <a:rPr lang="fr-CA" sz="1500" i="0" kern="1200" dirty="0">
                <a:solidFill>
                  <a:prstClr val="black"/>
                </a:solidFill>
                <a:cs typeface="Arial" panose="020B0604020202020204" pitchFamily="34" charset="0"/>
              </a:rPr>
              <a:t>Exclure les données de </a:t>
            </a:r>
            <a:r>
              <a:rPr lang="fr-CA" sz="1500" i="0" kern="1200" dirty="0" err="1">
                <a:solidFill>
                  <a:prstClr val="black"/>
                </a:solidFill>
                <a:cs typeface="Arial" panose="020B0604020202020204" pitchFamily="34" charset="0"/>
              </a:rPr>
              <a:t>Brattle</a:t>
            </a:r>
            <a:r>
              <a:rPr lang="fr-CA" sz="1500" i="0" kern="1200" dirty="0">
                <a:solidFill>
                  <a:prstClr val="black"/>
                </a:solidFill>
                <a:cs typeface="Arial" panose="020B0604020202020204" pitchFamily="34" charset="0"/>
              </a:rPr>
              <a:t> au sujet</a:t>
            </a:r>
          </a:p>
          <a:p>
            <a:pPr marL="263525" indent="0" eaLnBrk="1" fontAlgn="auto" hangingPunct="1">
              <a:spcBef>
                <a:spcPts val="600"/>
              </a:spcBef>
              <a:spcAft>
                <a:spcPts val="0"/>
              </a:spcAft>
              <a:buClrTx/>
              <a:buSzTx/>
              <a:buFont typeface="Monotype Sorts"/>
              <a:buNone/>
              <a:defRPr/>
            </a:pPr>
            <a:r>
              <a:rPr lang="fr-CA" sz="1500" i="0" kern="1200" dirty="0">
                <a:solidFill>
                  <a:prstClr val="black"/>
                </a:solidFill>
                <a:cs typeface="Arial" panose="020B0604020202020204" pitchFamily="34" charset="0"/>
              </a:rPr>
              <a:t>de 16 transporteurs, données qui montrent</a:t>
            </a:r>
          </a:p>
          <a:p>
            <a:pPr marL="263525" indent="0" eaLnBrk="1" fontAlgn="auto" hangingPunct="1">
              <a:spcBef>
                <a:spcPts val="600"/>
              </a:spcBef>
              <a:spcAft>
                <a:spcPts val="0"/>
              </a:spcAft>
              <a:buClrTx/>
              <a:buSzTx/>
              <a:buFont typeface="Monotype Sorts"/>
              <a:buNone/>
              <a:defRPr/>
            </a:pPr>
            <a:r>
              <a:rPr lang="fr-CA" sz="1500" i="0" kern="1200" dirty="0">
                <a:solidFill>
                  <a:prstClr val="black"/>
                </a:solidFill>
                <a:cs typeface="Arial" panose="020B0604020202020204" pitchFamily="34" charset="0"/>
              </a:rPr>
              <a:t>un facteur de charge ne faisant pas de sens:</a:t>
            </a:r>
          </a:p>
          <a:p>
            <a:pPr marL="263525" indent="0" eaLnBrk="1" fontAlgn="auto" hangingPunct="1">
              <a:spcBef>
                <a:spcPts val="600"/>
              </a:spcBef>
              <a:spcAft>
                <a:spcPts val="0"/>
              </a:spcAft>
              <a:buClrTx/>
              <a:buSzTx/>
              <a:buFont typeface="Monotype Sorts"/>
              <a:buNone/>
              <a:defRPr/>
            </a:pPr>
            <a:endParaRPr lang="fr-CA" sz="1500" i="0" kern="1200" dirty="0">
              <a:solidFill>
                <a:prstClr val="black"/>
              </a:solidFill>
              <a:cs typeface="Arial" panose="020B0604020202020204" pitchFamily="34" charset="0"/>
            </a:endParaRPr>
          </a:p>
          <a:p>
            <a:pPr marL="623888" indent="0" eaLnBrk="1" fontAlgn="auto" hangingPunct="1">
              <a:spcBef>
                <a:spcPts val="600"/>
              </a:spcBef>
              <a:spcAft>
                <a:spcPts val="0"/>
              </a:spcAft>
              <a:buClrTx/>
              <a:buSzTx/>
              <a:buFont typeface="Monotype Sorts"/>
              <a:buNone/>
              <a:defRPr/>
            </a:pPr>
            <a:r>
              <a:rPr lang="fr-CA" sz="1500" i="0" kern="1200" dirty="0">
                <a:solidFill>
                  <a:prstClr val="black"/>
                </a:solidFill>
                <a:cs typeface="Arial" panose="020B0604020202020204" pitchFamily="34" charset="0"/>
              </a:rPr>
              <a:t>Facteur de charge impossible</a:t>
            </a:r>
          </a:p>
          <a:p>
            <a:pPr marL="623888" indent="0" eaLnBrk="1" fontAlgn="auto" hangingPunct="1">
              <a:spcBef>
                <a:spcPts val="600"/>
              </a:spcBef>
              <a:spcAft>
                <a:spcPts val="0"/>
              </a:spcAft>
              <a:buClrTx/>
              <a:buSzTx/>
              <a:buFont typeface="Monotype Sorts"/>
              <a:buNone/>
              <a:defRPr/>
            </a:pPr>
            <a:r>
              <a:rPr lang="fr-CA" sz="1500" i="0" kern="1200" dirty="0">
                <a:solidFill>
                  <a:prstClr val="black"/>
                </a:solidFill>
                <a:cs typeface="Arial" panose="020B0604020202020204" pitchFamily="34" charset="0"/>
              </a:rPr>
              <a:t>(supérieur à 100% ou extrêmement faible)</a:t>
            </a:r>
          </a:p>
          <a:p>
            <a:pPr marL="623888" indent="0" eaLnBrk="1" fontAlgn="auto" hangingPunct="1">
              <a:spcBef>
                <a:spcPts val="600"/>
              </a:spcBef>
              <a:spcAft>
                <a:spcPts val="0"/>
              </a:spcAft>
              <a:buClrTx/>
              <a:buSzTx/>
              <a:buFont typeface="Monotype Sorts"/>
              <a:buNone/>
              <a:defRPr/>
            </a:pPr>
            <a:r>
              <a:rPr lang="fr-CA" sz="1500" i="0" kern="1200" dirty="0">
                <a:solidFill>
                  <a:prstClr val="black"/>
                </a:solidFill>
                <a:cs typeface="Arial" panose="020B0604020202020204" pitchFamily="34" charset="0"/>
              </a:rPr>
              <a:t>ou improbable</a:t>
            </a:r>
          </a:p>
          <a:p>
            <a:pPr marL="623888" indent="0" eaLnBrk="1" fontAlgn="auto" hangingPunct="1">
              <a:spcBef>
                <a:spcPts val="600"/>
              </a:spcBef>
              <a:spcAft>
                <a:spcPts val="0"/>
              </a:spcAft>
              <a:buClrTx/>
              <a:buSzTx/>
              <a:buFont typeface="Monotype Sorts"/>
              <a:buNone/>
              <a:defRPr/>
            </a:pPr>
            <a:r>
              <a:rPr lang="fr-CA" sz="1500" i="0" kern="1200" dirty="0">
                <a:solidFill>
                  <a:prstClr val="black"/>
                </a:solidFill>
                <a:cs typeface="Arial" panose="020B0604020202020204" pitchFamily="34" charset="0"/>
              </a:rPr>
              <a:t>(anormalement élevé ou anormalement faible).</a:t>
            </a:r>
          </a:p>
          <a:p>
            <a:pPr marL="263525" indent="0" eaLnBrk="1" fontAlgn="auto" hangingPunct="1">
              <a:spcBef>
                <a:spcPts val="600"/>
              </a:spcBef>
              <a:spcAft>
                <a:spcPts val="0"/>
              </a:spcAft>
              <a:buClrTx/>
              <a:buSzTx/>
              <a:buFont typeface="Monotype Sorts"/>
              <a:buNone/>
              <a:defRPr/>
            </a:pPr>
            <a:endParaRPr lang="fr-CA" sz="1500" i="0" kern="1200" dirty="0">
              <a:solidFill>
                <a:prstClr val="black"/>
              </a:solidFill>
              <a:cs typeface="Arial" panose="020B0604020202020204" pitchFamily="34" charset="0"/>
              <a:hlinkClick r:id="rId2"/>
            </a:endParaRPr>
          </a:p>
          <a:p>
            <a:pPr marL="263525" indent="0" eaLnBrk="1" fontAlgn="auto" hangingPunct="1">
              <a:spcBef>
                <a:spcPts val="600"/>
              </a:spcBef>
              <a:spcAft>
                <a:spcPts val="0"/>
              </a:spcAft>
              <a:buClrTx/>
              <a:buSzTx/>
              <a:buFont typeface="Monotype Sorts"/>
              <a:buNone/>
              <a:defRPr/>
            </a:pPr>
            <a:r>
              <a:rPr lang="fr-CA" sz="1500" i="0" kern="1200" dirty="0">
                <a:solidFill>
                  <a:prstClr val="black"/>
                </a:solidFill>
                <a:cs typeface="Arial" panose="020B0604020202020204" pitchFamily="34" charset="0"/>
                <a:hlinkClick r:id="rId2"/>
              </a:rPr>
              <a:t>C-RTIEÉ-0026</a:t>
            </a:r>
            <a:r>
              <a:rPr lang="fr-CA" sz="1500" i="0" kern="1200" dirty="0">
                <a:solidFill>
                  <a:prstClr val="black"/>
                </a:solidFill>
                <a:cs typeface="Arial" panose="020B0604020202020204" pitchFamily="34" charset="0"/>
              </a:rPr>
              <a:t>, p. 2 :</a:t>
            </a:r>
            <a:endParaRPr lang="fr-CA" sz="1500" i="0" kern="1200" dirty="0">
              <a:solidFill>
                <a:srgbClr val="FF0000"/>
              </a:solidFill>
              <a:cs typeface="Arial" panose="020B0604020202020204" pitchFamily="34" charset="0"/>
            </a:endParaRPr>
          </a:p>
        </p:txBody>
      </p:sp>
      <p:sp>
        <p:nvSpPr>
          <p:cNvPr id="6" name="Rectangle 11">
            <a:extLst>
              <a:ext uri="{FF2B5EF4-FFF2-40B4-BE49-F238E27FC236}">
                <a16:creationId xmlns:a16="http://schemas.microsoft.com/office/drawing/2014/main" id="{E2152938-C8DA-4F53-8F79-6FBD4C5609CB}"/>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1.2 – La correction ou suppression préliminaire de certaines données  impossibles ou improbables</a:t>
            </a:r>
          </a:p>
        </p:txBody>
      </p:sp>
      <p:pic>
        <p:nvPicPr>
          <p:cNvPr id="8196" name="Image 1">
            <a:extLst>
              <a:ext uri="{FF2B5EF4-FFF2-40B4-BE49-F238E27FC236}">
                <a16:creationId xmlns:a16="http://schemas.microsoft.com/office/drawing/2014/main" id="{A0C7E87E-0DBA-4EF5-934D-809D279FF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1560513"/>
            <a:ext cx="5316537" cy="4411662"/>
          </a:xfrm>
          <a:prstGeom prst="rect">
            <a:avLst/>
          </a:prstGeom>
          <a:solidFill>
            <a:srgbClr val="0033CC"/>
          </a:solidFill>
          <a:ln w="9525">
            <a:solidFill>
              <a:srgbClr val="0000FF"/>
            </a:solidFill>
            <a:miter lim="800000"/>
            <a:headEnd/>
            <a:tailEnd/>
          </a:ln>
        </p:spPr>
      </p:pic>
      <p:sp>
        <p:nvSpPr>
          <p:cNvPr id="8197" name="Rectangle 3">
            <a:extLst>
              <a:ext uri="{FF2B5EF4-FFF2-40B4-BE49-F238E27FC236}">
                <a16:creationId xmlns:a16="http://schemas.microsoft.com/office/drawing/2014/main" id="{A9E77F5E-D529-492D-A1C4-D67BA8796049}"/>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6BA92135-86A9-4ED9-9C5F-C85A779C321D}"/>
              </a:ext>
            </a:extLst>
          </p:cNvPr>
          <p:cNvSpPr>
            <a:spLocks noGrp="1" noChangeArrowheads="1"/>
          </p:cNvSpPr>
          <p:nvPr>
            <p:ph type="body" idx="4294967295"/>
          </p:nvPr>
        </p:nvSpPr>
        <p:spPr>
          <a:xfrm>
            <a:off x="1703388" y="1557338"/>
            <a:ext cx="9793287" cy="4581525"/>
          </a:xfrm>
        </p:spPr>
        <p:txBody>
          <a:bodyPr/>
          <a:lstStyle/>
          <a:p>
            <a:pPr marL="0" indent="0" eaLnBrk="1" fontAlgn="auto" hangingPunct="1">
              <a:spcBef>
                <a:spcPts val="600"/>
              </a:spcBef>
              <a:spcAft>
                <a:spcPts val="0"/>
              </a:spcAft>
              <a:buClrTx/>
              <a:buSzTx/>
              <a:buFont typeface="Monotype Sorts"/>
              <a:buNone/>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24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20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4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500" i="0" kern="1200" dirty="0">
                <a:solidFill>
                  <a:prstClr val="black"/>
                </a:solidFill>
                <a:cs typeface="Arial" panose="020B0604020202020204" pitchFamily="34" charset="0"/>
              </a:rPr>
              <a:t>Le retrait des données de ces 16 transporteurs </a:t>
            </a:r>
            <a:r>
              <a:rPr lang="fr-CA" sz="1500" kern="1200" dirty="0">
                <a:solidFill>
                  <a:prstClr val="black"/>
                </a:solidFill>
                <a:cs typeface="Arial" panose="020B0604020202020204" pitchFamily="34" charset="0"/>
              </a:rPr>
              <a:t>(données comportant un FC impossible ou improbable)</a:t>
            </a:r>
            <a:r>
              <a:rPr lang="fr-CA" sz="1500" i="0" kern="1200" dirty="0">
                <a:solidFill>
                  <a:prstClr val="black"/>
                </a:solidFill>
                <a:cs typeface="Arial" panose="020B0604020202020204" pitchFamily="34" charset="0"/>
              </a:rPr>
              <a:t> ferait passer le facteur X de</a:t>
            </a:r>
            <a:r>
              <a:rPr lang="fr-CA" sz="1500" i="0" kern="1200" dirty="0">
                <a:solidFill>
                  <a:srgbClr val="0000FF"/>
                </a:solidFill>
                <a:cs typeface="Arial" panose="020B0604020202020204" pitchFamily="34" charset="0"/>
              </a:rPr>
              <a:t> -3,09 % à -2,76 % (+0,33 %).</a:t>
            </a:r>
          </a:p>
          <a:p>
            <a:pPr marL="0" indent="0" eaLnBrk="1" fontAlgn="auto" hangingPunct="1">
              <a:spcBef>
                <a:spcPts val="600"/>
              </a:spcBef>
              <a:spcAft>
                <a:spcPts val="0"/>
              </a:spcAft>
              <a:buClrTx/>
              <a:buSzTx/>
              <a:buFont typeface="Monotype Sorts"/>
              <a:buNone/>
              <a:defRPr/>
            </a:pPr>
            <a:endParaRPr lang="fr-CA" sz="1800" i="0" kern="1200" dirty="0">
              <a:solidFill>
                <a:prstClr val="black"/>
              </a:solidFill>
              <a:cs typeface="Arial" panose="020B0604020202020204" pitchFamily="34" charset="0"/>
            </a:endParaRPr>
          </a:p>
        </p:txBody>
      </p:sp>
      <p:grpSp>
        <p:nvGrpSpPr>
          <p:cNvPr id="9219" name="Groupe 19">
            <a:extLst>
              <a:ext uri="{FF2B5EF4-FFF2-40B4-BE49-F238E27FC236}">
                <a16:creationId xmlns:a16="http://schemas.microsoft.com/office/drawing/2014/main" id="{75EA542C-3F02-4F76-A82A-73827DC50B25}"/>
              </a:ext>
            </a:extLst>
          </p:cNvPr>
          <p:cNvGrpSpPr>
            <a:grpSpLocks/>
          </p:cNvGrpSpPr>
          <p:nvPr/>
        </p:nvGrpSpPr>
        <p:grpSpPr bwMode="auto">
          <a:xfrm>
            <a:off x="2144713" y="1573213"/>
            <a:ext cx="8910637" cy="3430587"/>
            <a:chOff x="2669286" y="2602914"/>
            <a:chExt cx="8251250" cy="3176098"/>
          </a:xfrm>
        </p:grpSpPr>
        <p:pic>
          <p:nvPicPr>
            <p:cNvPr id="9222" name="Image 2">
              <a:extLst>
                <a:ext uri="{FF2B5EF4-FFF2-40B4-BE49-F238E27FC236}">
                  <a16:creationId xmlns:a16="http://schemas.microsoft.com/office/drawing/2014/main" id="{EDA7E082-CE69-4B43-B497-F1DBDE8D56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9286" y="2602914"/>
              <a:ext cx="8251250" cy="317609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9223" name="Connecteur droit 6">
              <a:extLst>
                <a:ext uri="{FF2B5EF4-FFF2-40B4-BE49-F238E27FC236}">
                  <a16:creationId xmlns:a16="http://schemas.microsoft.com/office/drawing/2014/main" id="{A72991D8-0BA8-4B1A-AB6A-ED0D9CA6EA3C}"/>
                </a:ext>
              </a:extLst>
            </p:cNvPr>
            <p:cNvCxnSpPr>
              <a:cxnSpLocks/>
            </p:cNvCxnSpPr>
            <p:nvPr/>
          </p:nvCxnSpPr>
          <p:spPr bwMode="auto">
            <a:xfrm>
              <a:off x="3431704" y="3721038"/>
              <a:ext cx="7272808" cy="0"/>
            </a:xfrm>
            <a:prstGeom prst="line">
              <a:avLst/>
            </a:prstGeom>
            <a:noFill/>
            <a:ln w="15875" algn="ctr">
              <a:solidFill>
                <a:srgbClr val="FF0000"/>
              </a:solidFill>
              <a:round/>
              <a:headEnd/>
              <a:tailEnd/>
            </a:ln>
            <a:extLst>
              <a:ext uri="{909E8E84-426E-40DD-AFC4-6F175D3DCCD1}">
                <a14:hiddenFill xmlns:a14="http://schemas.microsoft.com/office/drawing/2010/main">
                  <a:noFill/>
                </a14:hiddenFill>
              </a:ext>
            </a:extLst>
          </p:spPr>
        </p:cxnSp>
        <p:sp>
          <p:nvSpPr>
            <p:cNvPr id="9224" name="ZoneTexte 8">
              <a:extLst>
                <a:ext uri="{FF2B5EF4-FFF2-40B4-BE49-F238E27FC236}">
                  <a16:creationId xmlns:a16="http://schemas.microsoft.com/office/drawing/2014/main" id="{CF8F9331-9C0B-4C13-9822-2245C5BAEB55}"/>
                </a:ext>
              </a:extLst>
            </p:cNvPr>
            <p:cNvSpPr txBox="1">
              <a:spLocks noChangeArrowheads="1"/>
            </p:cNvSpPr>
            <p:nvPr/>
          </p:nvSpPr>
          <p:spPr bwMode="auto">
            <a:xfrm>
              <a:off x="4079776" y="3440033"/>
              <a:ext cx="2483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r>
                <a:rPr lang="fr-CA" altLang="fr-FR" sz="1200" i="0">
                  <a:solidFill>
                    <a:srgbClr val="FF0000"/>
                  </a:solidFill>
                </a:rPr>
                <a:t>Valeur maximale possible : 100 %</a:t>
              </a:r>
            </a:p>
          </p:txBody>
        </p:sp>
        <p:cxnSp>
          <p:nvCxnSpPr>
            <p:cNvPr id="9225" name="Connecteur droit 11">
              <a:extLst>
                <a:ext uri="{FF2B5EF4-FFF2-40B4-BE49-F238E27FC236}">
                  <a16:creationId xmlns:a16="http://schemas.microsoft.com/office/drawing/2014/main" id="{700EA823-F252-4EC3-A86A-5061D79801F2}"/>
                </a:ext>
              </a:extLst>
            </p:cNvPr>
            <p:cNvCxnSpPr>
              <a:cxnSpLocks/>
            </p:cNvCxnSpPr>
            <p:nvPr/>
          </p:nvCxnSpPr>
          <p:spPr bwMode="auto">
            <a:xfrm>
              <a:off x="3423331" y="4040254"/>
              <a:ext cx="7272808" cy="0"/>
            </a:xfrm>
            <a:prstGeom prst="line">
              <a:avLst/>
            </a:prstGeom>
            <a:noFill/>
            <a:ln w="15875" algn="ctr">
              <a:solidFill>
                <a:srgbClr val="0000FF"/>
              </a:solidFill>
              <a:round/>
              <a:headEnd/>
              <a:tailEnd/>
            </a:ln>
            <a:extLst>
              <a:ext uri="{909E8E84-426E-40DD-AFC4-6F175D3DCCD1}">
                <a14:hiddenFill xmlns:a14="http://schemas.microsoft.com/office/drawing/2010/main">
                  <a:noFill/>
                </a14:hiddenFill>
              </a:ext>
            </a:extLst>
          </p:spPr>
        </p:cxnSp>
        <p:cxnSp>
          <p:nvCxnSpPr>
            <p:cNvPr id="9226" name="Connecteur droit 13">
              <a:extLst>
                <a:ext uri="{FF2B5EF4-FFF2-40B4-BE49-F238E27FC236}">
                  <a16:creationId xmlns:a16="http://schemas.microsoft.com/office/drawing/2014/main" id="{AD00D17E-1310-4205-8ED0-11312931AEE6}"/>
                </a:ext>
              </a:extLst>
            </p:cNvPr>
            <p:cNvCxnSpPr>
              <a:cxnSpLocks/>
            </p:cNvCxnSpPr>
            <p:nvPr/>
          </p:nvCxnSpPr>
          <p:spPr bwMode="auto">
            <a:xfrm>
              <a:off x="3421656" y="4869160"/>
              <a:ext cx="7272808" cy="0"/>
            </a:xfrm>
            <a:prstGeom prst="line">
              <a:avLst/>
            </a:prstGeom>
            <a:noFill/>
            <a:ln w="15875" algn="ctr">
              <a:solidFill>
                <a:srgbClr val="0000FF"/>
              </a:solidFill>
              <a:round/>
              <a:headEnd/>
              <a:tailEnd/>
            </a:ln>
            <a:extLst>
              <a:ext uri="{909E8E84-426E-40DD-AFC4-6F175D3DCCD1}">
                <a14:hiddenFill xmlns:a14="http://schemas.microsoft.com/office/drawing/2010/main">
                  <a:noFill/>
                </a14:hiddenFill>
              </a:ext>
            </a:extLst>
          </p:spPr>
        </p:cxnSp>
        <p:sp>
          <p:nvSpPr>
            <p:cNvPr id="9227" name="ZoneTexte 14">
              <a:extLst>
                <a:ext uri="{FF2B5EF4-FFF2-40B4-BE49-F238E27FC236}">
                  <a16:creationId xmlns:a16="http://schemas.microsoft.com/office/drawing/2014/main" id="{0E0C011F-7572-4914-96EA-9F4E943D4232}"/>
                </a:ext>
              </a:extLst>
            </p:cNvPr>
            <p:cNvSpPr txBox="1">
              <a:spLocks noChangeArrowheads="1"/>
            </p:cNvSpPr>
            <p:nvPr/>
          </p:nvSpPr>
          <p:spPr bwMode="auto">
            <a:xfrm>
              <a:off x="7208298" y="4040254"/>
              <a:ext cx="35620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r>
                <a:rPr lang="fr-CA" altLang="fr-FR" sz="1200" i="0">
                  <a:solidFill>
                    <a:srgbClr val="0000FF"/>
                  </a:solidFill>
                </a:rPr>
                <a:t>Valeurs typique attendues : entre ~35 % et ~80 %</a:t>
              </a:r>
            </a:p>
          </p:txBody>
        </p:sp>
        <p:cxnSp>
          <p:nvCxnSpPr>
            <p:cNvPr id="9228" name="Connecteur droit avec flèche 10">
              <a:extLst>
                <a:ext uri="{FF2B5EF4-FFF2-40B4-BE49-F238E27FC236}">
                  <a16:creationId xmlns:a16="http://schemas.microsoft.com/office/drawing/2014/main" id="{AD628667-0A20-4A33-BBAF-1635809D33AD}"/>
                </a:ext>
              </a:extLst>
            </p:cNvPr>
            <p:cNvCxnSpPr>
              <a:cxnSpLocks/>
            </p:cNvCxnSpPr>
            <p:nvPr/>
          </p:nvCxnSpPr>
          <p:spPr bwMode="auto">
            <a:xfrm flipH="1">
              <a:off x="6179736" y="3578532"/>
              <a:ext cx="878325" cy="692017"/>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29" name="ZoneTexte 20">
              <a:extLst>
                <a:ext uri="{FF2B5EF4-FFF2-40B4-BE49-F238E27FC236}">
                  <a16:creationId xmlns:a16="http://schemas.microsoft.com/office/drawing/2014/main" id="{E7EDF55F-694A-4AC5-8E6C-B2FEEF9D2309}"/>
                </a:ext>
              </a:extLst>
            </p:cNvPr>
            <p:cNvSpPr txBox="1">
              <a:spLocks noChangeArrowheads="1"/>
            </p:cNvSpPr>
            <p:nvPr/>
          </p:nvSpPr>
          <p:spPr bwMode="auto">
            <a:xfrm>
              <a:off x="7009714" y="3369788"/>
              <a:ext cx="18598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r>
                <a:rPr lang="fr-CA" altLang="fr-FR" sz="1200" b="1" i="0"/>
                <a:t>Hydro-Québec : 64,8 %</a:t>
              </a:r>
            </a:p>
          </p:txBody>
        </p:sp>
      </p:grpSp>
      <p:sp>
        <p:nvSpPr>
          <p:cNvPr id="9220" name="Rectangle 3">
            <a:extLst>
              <a:ext uri="{FF2B5EF4-FFF2-40B4-BE49-F238E27FC236}">
                <a16:creationId xmlns:a16="http://schemas.microsoft.com/office/drawing/2014/main" id="{6C8037FD-FE20-4652-A7D7-214335CAEF63}"/>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15" name="Rectangle 11">
            <a:extLst>
              <a:ext uri="{FF2B5EF4-FFF2-40B4-BE49-F238E27FC236}">
                <a16:creationId xmlns:a16="http://schemas.microsoft.com/office/drawing/2014/main" id="{BDC1AAB5-5321-4FAA-A2B9-67377E22FA9A}"/>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1.2 – La correction ou suppression préliminaire de certaines données  impossibles ou improbables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446113C0-CCFD-4414-BE3B-DCF5A9DBEC66}"/>
              </a:ext>
            </a:extLst>
          </p:cNvPr>
          <p:cNvSpPr>
            <a:spLocks noGrp="1" noChangeArrowheads="1"/>
          </p:cNvSpPr>
          <p:nvPr>
            <p:ph type="body" idx="4294967295"/>
          </p:nvPr>
        </p:nvSpPr>
        <p:spPr>
          <a:xfrm>
            <a:off x="1703388" y="1494929"/>
            <a:ext cx="10296525" cy="4464050"/>
          </a:xfrm>
        </p:spPr>
        <p:txBody>
          <a:bodyPr/>
          <a:lstStyle/>
          <a:p>
            <a:pPr marL="0" indent="0" eaLnBrk="1" fontAlgn="auto" hangingPunct="1">
              <a:spcBef>
                <a:spcPts val="600"/>
              </a:spcBef>
              <a:spcAft>
                <a:spcPts val="0"/>
              </a:spcAft>
              <a:buClrTx/>
              <a:buSzTx/>
              <a:buFont typeface="Monotype Sorts"/>
              <a:buNone/>
              <a:defRPr/>
            </a:pPr>
            <a:r>
              <a:rPr lang="fr-CA" sz="1600" b="1" i="0" kern="1200" dirty="0">
                <a:solidFill>
                  <a:srgbClr val="ED7D31">
                    <a:lumMod val="75000"/>
                  </a:srgbClr>
                </a:solidFill>
                <a:cs typeface="Arial" panose="020B0604020202020204" pitchFamily="34" charset="0"/>
              </a:rPr>
              <a:t>Recommandation du RTIEÉ :</a:t>
            </a:r>
            <a:endParaRPr lang="fr-CA" sz="11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Retirer également les 2 données de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indiquant des transporteurs dont la longueur de réseau apparaît très improbable voire impossible (</a:t>
            </a:r>
            <a:r>
              <a:rPr lang="fr-CA" sz="1600" i="0" kern="1200" dirty="0">
                <a:solidFill>
                  <a:prstClr val="black"/>
                </a:solidFill>
                <a:cs typeface="Arial" panose="020B0604020202020204" pitchFamily="34" charset="0"/>
                <a:hlinkClick r:id="rId2"/>
              </a:rPr>
              <a:t>C-RTIEÉ-0027</a:t>
            </a:r>
            <a:r>
              <a:rPr lang="fr-CA" sz="1600" i="0" kern="1200" dirty="0">
                <a:solidFill>
                  <a:prstClr val="black"/>
                </a:solidFill>
                <a:cs typeface="Arial" panose="020B0604020202020204" pitchFamily="34" charset="0"/>
              </a:rPr>
              <a:t>) :</a:t>
            </a: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1800" i="0" kern="1200" dirty="0">
              <a:solidFill>
                <a:prstClr val="black"/>
              </a:solidFill>
              <a:cs typeface="Arial" panose="020B0604020202020204" pitchFamily="34" charset="0"/>
            </a:endParaRPr>
          </a:p>
          <a:p>
            <a:pPr marL="228600" indent="-228600" eaLnBrk="1" fontAlgn="auto" hangingPunct="1">
              <a:spcBef>
                <a:spcPts val="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 retrait des données de ces deux transporteurs ferait passer le facteur X de </a:t>
            </a:r>
            <a:r>
              <a:rPr lang="fr-CA" sz="1600" i="0" kern="1200" dirty="0" err="1">
                <a:solidFill>
                  <a:prstClr val="black"/>
                </a:solidFill>
                <a:cs typeface="Arial" panose="020B0604020202020204" pitchFamily="34" charset="0"/>
              </a:rPr>
              <a:t>Brattle</a:t>
            </a:r>
            <a:endParaRPr lang="fr-CA" sz="1600" i="0" kern="1200" dirty="0">
              <a:solidFill>
                <a:prstClr val="black"/>
              </a:solidFill>
              <a:cs typeface="Arial" panose="020B0604020202020204" pitchFamily="34" charset="0"/>
            </a:endParaRP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de</a:t>
            </a:r>
            <a:r>
              <a:rPr lang="fr-CA" sz="1600" i="0" kern="1200" dirty="0">
                <a:solidFill>
                  <a:srgbClr val="0000FF"/>
                </a:solidFill>
                <a:cs typeface="Arial" panose="020B0604020202020204" pitchFamily="34" charset="0"/>
              </a:rPr>
              <a:t> -2,76 % à -2,68 % (+0,08%).</a:t>
            </a:r>
          </a:p>
          <a:p>
            <a:pPr marL="0" indent="0" eaLnBrk="1" fontAlgn="auto" hangingPunct="1">
              <a:spcBef>
                <a:spcPts val="600"/>
              </a:spcBef>
              <a:spcAft>
                <a:spcPts val="0"/>
              </a:spcAft>
              <a:buClrTx/>
              <a:buSzTx/>
              <a:buFont typeface="Monotype Sorts"/>
              <a:buNone/>
              <a:defRPr/>
            </a:pPr>
            <a:endParaRPr lang="fr-CA" sz="1800" i="0" kern="1200" dirty="0">
              <a:solidFill>
                <a:prstClr val="black"/>
              </a:solidFill>
              <a:cs typeface="Arial" panose="020B0604020202020204" pitchFamily="34" charset="0"/>
            </a:endParaRPr>
          </a:p>
          <a:p>
            <a:pPr marL="0" indent="0" eaLnBrk="1" fontAlgn="auto" hangingPunct="1">
              <a:spcBef>
                <a:spcPts val="600"/>
              </a:spcBef>
              <a:spcAft>
                <a:spcPts val="0"/>
              </a:spcAft>
              <a:buClrTx/>
              <a:buSzTx/>
              <a:buFont typeface="Monotype Sorts"/>
              <a:buNone/>
              <a:defRPr/>
            </a:pPr>
            <a:endParaRPr lang="fr-CA" sz="1800" i="0" kern="1200" dirty="0">
              <a:solidFill>
                <a:prstClr val="black"/>
              </a:solidFill>
              <a:cs typeface="Arial" panose="020B0604020202020204" pitchFamily="34" charset="0"/>
            </a:endParaRPr>
          </a:p>
        </p:txBody>
      </p:sp>
      <p:grpSp>
        <p:nvGrpSpPr>
          <p:cNvPr id="10243" name="Groupe 9">
            <a:extLst>
              <a:ext uri="{FF2B5EF4-FFF2-40B4-BE49-F238E27FC236}">
                <a16:creationId xmlns:a16="http://schemas.microsoft.com/office/drawing/2014/main" id="{B63553DA-81FD-4D33-95E3-BBF10176744D}"/>
              </a:ext>
            </a:extLst>
          </p:cNvPr>
          <p:cNvGrpSpPr>
            <a:grpSpLocks/>
          </p:cNvGrpSpPr>
          <p:nvPr/>
        </p:nvGrpSpPr>
        <p:grpSpPr bwMode="auto">
          <a:xfrm>
            <a:off x="2927350" y="2503488"/>
            <a:ext cx="6981825" cy="2797175"/>
            <a:chOff x="2783632" y="2132856"/>
            <a:chExt cx="8136532" cy="3551270"/>
          </a:xfrm>
        </p:grpSpPr>
        <p:pic>
          <p:nvPicPr>
            <p:cNvPr id="10246" name="Image 1">
              <a:extLst>
                <a:ext uri="{FF2B5EF4-FFF2-40B4-BE49-F238E27FC236}">
                  <a16:creationId xmlns:a16="http://schemas.microsoft.com/office/drawing/2014/main" id="{96185516-B5F3-4830-AD57-E4869D7637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2132856"/>
              <a:ext cx="8136532" cy="355127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10247" name="Connecteur droit avec flèche 10">
              <a:extLst>
                <a:ext uri="{FF2B5EF4-FFF2-40B4-BE49-F238E27FC236}">
                  <a16:creationId xmlns:a16="http://schemas.microsoft.com/office/drawing/2014/main" id="{20D736B6-6E7F-4AD8-84B2-5D7AD7B29841}"/>
                </a:ext>
              </a:extLst>
            </p:cNvPr>
            <p:cNvCxnSpPr>
              <a:cxnSpLocks/>
            </p:cNvCxnSpPr>
            <p:nvPr/>
          </p:nvCxnSpPr>
          <p:spPr bwMode="auto">
            <a:xfrm flipH="1">
              <a:off x="7389900" y="4147751"/>
              <a:ext cx="360040" cy="88830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248" name="ZoneTexte 20">
              <a:extLst>
                <a:ext uri="{FF2B5EF4-FFF2-40B4-BE49-F238E27FC236}">
                  <a16:creationId xmlns:a16="http://schemas.microsoft.com/office/drawing/2014/main" id="{C1C2C6DD-FC6C-4201-BF50-7C1326312849}"/>
                </a:ext>
              </a:extLst>
            </p:cNvPr>
            <p:cNvSpPr txBox="1">
              <a:spLocks noChangeArrowheads="1"/>
            </p:cNvSpPr>
            <p:nvPr/>
          </p:nvSpPr>
          <p:spPr bwMode="auto">
            <a:xfrm>
              <a:off x="7074272" y="3837986"/>
              <a:ext cx="18598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n"/>
                <a:defRPr sz="3200" i="1">
                  <a:solidFill>
                    <a:schemeClr val="tx1"/>
                  </a:solidFill>
                  <a:latin typeface="Arial" panose="020B0604020202020204" pitchFamily="34" charset="0"/>
                </a:defRPr>
              </a:lvl1pPr>
              <a:lvl2pPr marL="742950" indent="-285750">
                <a:spcBef>
                  <a:spcPct val="20000"/>
                </a:spcBef>
                <a:buClr>
                  <a:schemeClr val="tx1"/>
                </a:buClr>
                <a:buSzPct val="100000"/>
                <a:buChar char="•"/>
                <a:defRPr sz="2800" i="1">
                  <a:solidFill>
                    <a:schemeClr val="tx1"/>
                  </a:solidFill>
                  <a:latin typeface="Arial" panose="020B0604020202020204" pitchFamily="34" charset="0"/>
                </a:defRPr>
              </a:lvl2pPr>
              <a:lvl3pPr marL="1143000" indent="-228600">
                <a:spcBef>
                  <a:spcPct val="20000"/>
                </a:spcBef>
                <a:buClr>
                  <a:schemeClr val="tx1"/>
                </a:buClr>
                <a:buSzPct val="100000"/>
                <a:buChar char="–"/>
                <a:defRPr sz="2400" i="1">
                  <a:solidFill>
                    <a:schemeClr val="tx1"/>
                  </a:solidFill>
                  <a:latin typeface="Arial" panose="020B0604020202020204" pitchFamily="34" charset="0"/>
                </a:defRPr>
              </a:lvl3pPr>
              <a:lvl4pPr marL="1600200" indent="-228600">
                <a:spcBef>
                  <a:spcPct val="20000"/>
                </a:spcBef>
                <a:buClr>
                  <a:schemeClr val="tx1"/>
                </a:buClr>
                <a:buSzPct val="100000"/>
                <a:buChar char="•"/>
                <a:defRPr sz="2000" i="1">
                  <a:solidFill>
                    <a:schemeClr val="tx1"/>
                  </a:solidFill>
                  <a:latin typeface="Arial" panose="020B0604020202020204" pitchFamily="34" charset="0"/>
                </a:defRPr>
              </a:lvl4pPr>
              <a:lvl5pPr marL="2057400" indent="-228600">
                <a:spcBef>
                  <a:spcPct val="20000"/>
                </a:spcBef>
                <a:buClr>
                  <a:schemeClr val="tx1"/>
                </a:buClr>
                <a:buSzPct val="100000"/>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i="1">
                  <a:solidFill>
                    <a:schemeClr val="tx1"/>
                  </a:solidFill>
                  <a:latin typeface="Arial" panose="020B0604020202020204" pitchFamily="34" charset="0"/>
                </a:defRPr>
              </a:lvl9pPr>
            </a:lstStyle>
            <a:p>
              <a:pPr>
                <a:spcBef>
                  <a:spcPct val="0"/>
                </a:spcBef>
                <a:buClrTx/>
                <a:buSzTx/>
                <a:buFontTx/>
                <a:buNone/>
              </a:pPr>
              <a:r>
                <a:rPr lang="fr-CA" altLang="fr-FR" sz="1200" b="1" i="0"/>
                <a:t>Hydro-Québec : 64,8 %</a:t>
              </a:r>
            </a:p>
          </p:txBody>
        </p:sp>
      </p:grpSp>
      <p:sp>
        <p:nvSpPr>
          <p:cNvPr id="10244" name="Rectangle 3">
            <a:extLst>
              <a:ext uri="{FF2B5EF4-FFF2-40B4-BE49-F238E27FC236}">
                <a16:creationId xmlns:a16="http://schemas.microsoft.com/office/drawing/2014/main" id="{5E06FD21-7398-47D6-90F1-D755C1A8A8C4}"/>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10" name="Rectangle 11">
            <a:extLst>
              <a:ext uri="{FF2B5EF4-FFF2-40B4-BE49-F238E27FC236}">
                <a16:creationId xmlns:a16="http://schemas.microsoft.com/office/drawing/2014/main" id="{0484C37E-05DF-4905-9EFF-06D84DC9092B}"/>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1.2 – La correction ou suppression préliminaire de certaines données  impossibles ou improbables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0411448F-385E-48B2-83DE-C8E2B7E15062}"/>
              </a:ext>
            </a:extLst>
          </p:cNvPr>
          <p:cNvSpPr>
            <a:spLocks noGrp="1" noChangeArrowheads="1"/>
          </p:cNvSpPr>
          <p:nvPr>
            <p:ph type="body" idx="4294967295"/>
          </p:nvPr>
        </p:nvSpPr>
        <p:spPr>
          <a:xfrm>
            <a:off x="1487488" y="1407319"/>
            <a:ext cx="10493418" cy="4464050"/>
          </a:xfrm>
        </p:spPr>
        <p:txBody>
          <a:bodyPr/>
          <a:lstStyle/>
          <a:p>
            <a:pPr marL="0" indent="0" eaLnBrk="1" fontAlgn="auto" hangingPunct="1">
              <a:spcBef>
                <a:spcPts val="600"/>
              </a:spcBef>
              <a:spcAft>
                <a:spcPts val="0"/>
              </a:spcAft>
              <a:buClrTx/>
              <a:buSzTx/>
              <a:buFont typeface="Monotype Sorts"/>
              <a:buNone/>
              <a:defRPr/>
            </a:pPr>
            <a:r>
              <a:rPr lang="fr-CA" sz="1800" b="1" i="0" kern="1200" dirty="0">
                <a:solidFill>
                  <a:srgbClr val="ED7D31">
                    <a:lumMod val="75000"/>
                  </a:srgbClr>
                </a:solidFill>
                <a:cs typeface="Arial" panose="020B0604020202020204" pitchFamily="34" charset="0"/>
              </a:rPr>
              <a:t>Recommandation du RTIEÉ (suite) :</a:t>
            </a:r>
            <a:endParaRPr lang="fr-CA" sz="1200" b="1" i="0" kern="1200" dirty="0">
              <a:solidFill>
                <a:srgbClr val="ED7D31">
                  <a:lumMod val="75000"/>
                </a:srgbClr>
              </a:solidFill>
              <a:highlight>
                <a:srgbClr val="00FFFF"/>
              </a:highlight>
              <a:cs typeface="Arial" panose="020B0604020202020204" pitchFamily="34" charset="0"/>
            </a:endParaRPr>
          </a:p>
          <a:p>
            <a:pPr marL="228600" indent="-228600" eaLnBrk="1" fontAlgn="auto" hangingPunct="1">
              <a:spcBef>
                <a:spcPts val="600"/>
              </a:spcBef>
              <a:spcAft>
                <a:spcPts val="0"/>
              </a:spcAft>
              <a:buClrTx/>
              <a:buSzTx/>
              <a:buFont typeface="Arial" panose="020B0604020202020204" pitchFamily="34" charset="0"/>
              <a:buChar char="•"/>
              <a:defRPr/>
            </a:pPr>
            <a:endParaRPr lang="fr-CA" sz="800" i="0" kern="1200" dirty="0">
              <a:solidFill>
                <a:prstClr val="black"/>
              </a:solidFill>
              <a:cs typeface="Arial" panose="020B0604020202020204" pitchFamily="34" charset="0"/>
            </a:endParaRPr>
          </a:p>
          <a:p>
            <a:pPr marL="265113" indent="-265113" eaLnBrk="1" fontAlgn="auto" hangingPunct="1">
              <a:spcBef>
                <a:spcPts val="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Nous recommandons la correction de la longueur des lignes HT de</a:t>
            </a:r>
            <a:br>
              <a:rPr lang="fr-CA" sz="1600" i="0" kern="1200" dirty="0">
                <a:solidFill>
                  <a:prstClr val="black"/>
                </a:solidFill>
                <a:cs typeface="Arial" panose="020B0604020202020204" pitchFamily="34" charset="0"/>
              </a:rPr>
            </a:br>
            <a:r>
              <a:rPr lang="en-US" sz="1600" i="0" kern="1200" dirty="0">
                <a:solidFill>
                  <a:prstClr val="black"/>
                </a:solidFill>
                <a:cs typeface="Arial" panose="020B0604020202020204" pitchFamily="34" charset="0"/>
              </a:rPr>
              <a:t>Pacific Gas and Electric Company</a:t>
            </a:r>
            <a:r>
              <a:rPr lang="fr-CA" sz="1600" i="0" kern="1200" dirty="0">
                <a:solidFill>
                  <a:prstClr val="black"/>
                </a:solidFill>
                <a:cs typeface="Arial" panose="020B0604020202020204" pitchFamily="34" charset="0"/>
              </a:rPr>
              <a:t>  (PG&amp;E) indiquée par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pour la rendre</a:t>
            </a:r>
            <a:br>
              <a:rPr lang="fr-CA" sz="1600" i="0" kern="1200" dirty="0">
                <a:solidFill>
                  <a:prstClr val="black"/>
                </a:solidFill>
                <a:cs typeface="Arial" panose="020B0604020202020204" pitchFamily="34" charset="0"/>
              </a:rPr>
            </a:br>
            <a:r>
              <a:rPr lang="fr-CA" sz="1600" i="0" kern="1200" dirty="0">
                <a:solidFill>
                  <a:prstClr val="black"/>
                </a:solidFill>
                <a:cs typeface="Arial" panose="020B0604020202020204" pitchFamily="34" charset="0"/>
              </a:rPr>
              <a:t>conforme à l’information sur le site web de cette compagnie</a:t>
            </a:r>
          </a:p>
          <a:p>
            <a:pPr marL="179388"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 </a:t>
            </a:r>
            <a:r>
              <a:rPr lang="fr-CA" sz="1600" i="0" kern="1200" dirty="0">
                <a:solidFill>
                  <a:prstClr val="black"/>
                </a:solidFill>
                <a:cs typeface="Arial" panose="020B0604020202020204" pitchFamily="34" charset="0"/>
                <a:hlinkClick r:id="rId2"/>
              </a:rPr>
              <a:t>C-RTIEÉ-0026</a:t>
            </a:r>
            <a:r>
              <a:rPr lang="fr-CA" sz="1600" i="0" kern="1200" dirty="0">
                <a:solidFill>
                  <a:prstClr val="black"/>
                </a:solidFill>
                <a:cs typeface="Arial" panose="020B0604020202020204" pitchFamily="34" charset="0"/>
              </a:rPr>
              <a:t>, p. 3.</a:t>
            </a:r>
          </a:p>
          <a:p>
            <a:pPr marL="179388" indent="0" eaLnBrk="1" fontAlgn="auto" hangingPunct="1">
              <a:spcBef>
                <a:spcPts val="0"/>
              </a:spcBef>
              <a:spcAft>
                <a:spcPts val="0"/>
              </a:spcAft>
              <a:buClrTx/>
              <a:buSzTx/>
              <a:buFont typeface="Monotype Sorts"/>
              <a:buNone/>
              <a:defRPr/>
            </a:pPr>
            <a:endParaRPr lang="fr-CA" sz="800" i="0" kern="1200" dirty="0">
              <a:solidFill>
                <a:prstClr val="black"/>
              </a:solidFill>
              <a:cs typeface="Arial" panose="020B0604020202020204" pitchFamily="34" charset="0"/>
            </a:endParaRPr>
          </a:p>
          <a:p>
            <a:pPr marL="263525" indent="-263525" eaLnBrk="1" fontAlgn="auto" hangingPunct="1">
              <a:spcBef>
                <a:spcPts val="0"/>
              </a:spcBef>
              <a:spcAft>
                <a:spcPts val="0"/>
              </a:spcAft>
              <a:buClrTx/>
              <a:buSzTx/>
              <a:buFont typeface="Arial" panose="020B0604020202020204" pitchFamily="34" charset="0"/>
              <a:buChar char="•"/>
              <a:defRPr/>
            </a:pPr>
            <a:r>
              <a:rPr lang="fr-CA" sz="1600" i="0" kern="1200" dirty="0">
                <a:solidFill>
                  <a:prstClr val="black"/>
                </a:solidFill>
                <a:cs typeface="Arial" panose="020B0604020202020204" pitchFamily="34" charset="0"/>
              </a:rPr>
              <a:t>Les données de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montrent en effet que PG&amp;E aurait eu un réseau de</a:t>
            </a: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quelques 38 000 miles en 1994-1996, qui serait soudainement</a:t>
            </a: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devenu diminué de moitié pendant chacune des années de 1997 à 2016,</a:t>
            </a: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puis qui serait soudainement devenu doublé pour revenir à quelques 38 000 miles,</a:t>
            </a: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chacune des années 2017 à 2019.</a:t>
            </a:r>
          </a:p>
          <a:p>
            <a:pPr marL="263525" indent="0" eaLnBrk="1" fontAlgn="auto" hangingPunct="1">
              <a:spcBef>
                <a:spcPts val="0"/>
              </a:spcBef>
              <a:spcAft>
                <a:spcPts val="0"/>
              </a:spcAft>
              <a:buClrTx/>
              <a:buSzTx/>
              <a:buFont typeface="Monotype Sorts"/>
              <a:buNone/>
              <a:defRPr/>
            </a:pPr>
            <a:endParaRPr lang="fr-CA" sz="800" i="0" kern="1200" dirty="0">
              <a:solidFill>
                <a:prstClr val="black"/>
              </a:solidFill>
              <a:cs typeface="Arial" panose="020B0604020202020204" pitchFamily="34" charset="0"/>
            </a:endParaRP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Or le site web de PG&amp;E montre que ce doublement soudain</a:t>
            </a: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de la taille de son réseau en 1994-1996 et en 2017-2019</a:t>
            </a: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et cette diminution soudaine de moitié les autres années selon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sont erronés.</a:t>
            </a:r>
          </a:p>
          <a:p>
            <a:pPr marL="263525" indent="0" eaLnBrk="1" fontAlgn="auto" hangingPunct="1">
              <a:spcBef>
                <a:spcPts val="0"/>
              </a:spcBef>
              <a:spcAft>
                <a:spcPts val="0"/>
              </a:spcAft>
              <a:buClrTx/>
              <a:buSzTx/>
              <a:buFont typeface="Monotype Sorts"/>
              <a:buNone/>
              <a:defRPr/>
            </a:pPr>
            <a:r>
              <a:rPr lang="fr-CA" sz="1600" i="0" kern="1200" dirty="0">
                <a:solidFill>
                  <a:prstClr val="black"/>
                </a:solidFill>
                <a:cs typeface="Arial" panose="020B0604020202020204" pitchFamily="34" charset="0"/>
              </a:rPr>
              <a:t>La taille de son réseau a toujours été de l’ordre de 14000 / 18000 miles.</a:t>
            </a:r>
          </a:p>
          <a:p>
            <a:pPr marL="228600" indent="-228600" eaLnBrk="1" fontAlgn="auto" hangingPunct="1">
              <a:spcBef>
                <a:spcPts val="0"/>
              </a:spcBef>
              <a:spcAft>
                <a:spcPts val="0"/>
              </a:spcAft>
              <a:buClrTx/>
              <a:buSzTx/>
              <a:buFont typeface="Arial" panose="020B0604020202020204" pitchFamily="34" charset="0"/>
              <a:buChar char="•"/>
              <a:defRPr/>
            </a:pPr>
            <a:endParaRPr lang="fr-CA" sz="800" i="0" kern="1200" dirty="0">
              <a:solidFill>
                <a:prstClr val="black"/>
              </a:solidFill>
              <a:cs typeface="Arial" panose="020B0604020202020204" pitchFamily="34" charset="0"/>
            </a:endParaRPr>
          </a:p>
          <a:p>
            <a:pPr marL="265113" indent="-265113" eaLnBrk="1" fontAlgn="auto" hangingPunct="1">
              <a:spcBef>
                <a:spcPts val="0"/>
              </a:spcBef>
              <a:spcAft>
                <a:spcPts val="0"/>
              </a:spcAft>
              <a:buClrTx/>
              <a:buSzTx/>
              <a:buFont typeface="Arial" panose="020B0604020202020204" pitchFamily="34" charset="0"/>
              <a:buChar char="•"/>
              <a:tabLst>
                <a:tab pos="7535863" algn="l"/>
              </a:tabLst>
              <a:defRPr/>
            </a:pPr>
            <a:r>
              <a:rPr lang="fr-CA" sz="1600" i="0" kern="1200" dirty="0">
                <a:solidFill>
                  <a:prstClr val="black"/>
                </a:solidFill>
                <a:cs typeface="Arial" panose="020B0604020202020204" pitchFamily="34" charset="0"/>
              </a:rPr>
              <a:t>Cette correction fait passer le facteur X de </a:t>
            </a:r>
            <a:r>
              <a:rPr lang="fr-CA" sz="1600" i="0" kern="1200" dirty="0" err="1">
                <a:solidFill>
                  <a:prstClr val="black"/>
                </a:solidFill>
                <a:cs typeface="Arial" panose="020B0604020202020204" pitchFamily="34" charset="0"/>
              </a:rPr>
              <a:t>Brattle</a:t>
            </a:r>
            <a:r>
              <a:rPr lang="fr-CA" sz="1600" i="0" kern="1200" dirty="0">
                <a:solidFill>
                  <a:prstClr val="black"/>
                </a:solidFill>
                <a:cs typeface="Arial" panose="020B0604020202020204" pitchFamily="34" charset="0"/>
              </a:rPr>
              <a:t> de </a:t>
            </a:r>
            <a:r>
              <a:rPr lang="fr-CA" sz="1600" i="0" kern="1200" dirty="0">
                <a:solidFill>
                  <a:srgbClr val="0000FF"/>
                </a:solidFill>
                <a:cs typeface="Arial" panose="020B0604020202020204" pitchFamily="34" charset="0"/>
              </a:rPr>
              <a:t>-2,68 % à</a:t>
            </a:r>
            <a:br>
              <a:rPr lang="fr-CA" sz="1600" i="0" kern="1200" dirty="0">
                <a:solidFill>
                  <a:srgbClr val="0000FF"/>
                </a:solidFill>
                <a:cs typeface="Arial" panose="020B0604020202020204" pitchFamily="34" charset="0"/>
              </a:rPr>
            </a:br>
            <a:r>
              <a:rPr lang="fr-CA" sz="1600" i="0" kern="1200" dirty="0">
                <a:solidFill>
                  <a:srgbClr val="0000FF"/>
                </a:solidFill>
                <a:cs typeface="Arial" panose="020B0604020202020204" pitchFamily="34" charset="0"/>
              </a:rPr>
              <a:t>-2,66 % (+0,02 %).</a:t>
            </a:r>
          </a:p>
        </p:txBody>
      </p:sp>
      <p:pic>
        <p:nvPicPr>
          <p:cNvPr id="11267" name="Image 2">
            <a:extLst>
              <a:ext uri="{FF2B5EF4-FFF2-40B4-BE49-F238E27FC236}">
                <a16:creationId xmlns:a16="http://schemas.microsoft.com/office/drawing/2014/main" id="{E5AEF76B-04DF-4161-B10F-5174C6A2F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6925" y="1557735"/>
            <a:ext cx="2178050" cy="44640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268" name="Rectangle 3">
            <a:extLst>
              <a:ext uri="{FF2B5EF4-FFF2-40B4-BE49-F238E27FC236}">
                <a16:creationId xmlns:a16="http://schemas.microsoft.com/office/drawing/2014/main" id="{0F44811E-E264-4086-B927-0CF3ABC0F8E4}"/>
              </a:ext>
            </a:extLst>
          </p:cNvPr>
          <p:cNvSpPr>
            <a:spLocks noChangeArrowheads="1"/>
          </p:cNvSpPr>
          <p:nvPr/>
        </p:nvSpPr>
        <p:spPr bwMode="auto">
          <a:xfrm>
            <a:off x="1703388" y="6172200"/>
            <a:ext cx="90725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chemeClr val="tx2"/>
              </a:buClr>
              <a:buSzPct val="75000"/>
              <a:buFont typeface="Monotype Sorts"/>
              <a:buChar char="n"/>
              <a:tabLst>
                <a:tab pos="8607425" algn="r"/>
              </a:tabLst>
              <a:defRPr sz="3200" i="1">
                <a:solidFill>
                  <a:schemeClr val="tx1"/>
                </a:solidFill>
                <a:latin typeface="Arial" panose="020B0604020202020204" pitchFamily="34" charset="0"/>
              </a:defRPr>
            </a:lvl1pPr>
            <a:lvl2pPr marL="742950" indent="-285750">
              <a:spcBef>
                <a:spcPct val="20000"/>
              </a:spcBef>
              <a:buClr>
                <a:schemeClr val="tx1"/>
              </a:buClr>
              <a:buSzPct val="100000"/>
              <a:buChar char="•"/>
              <a:tabLst>
                <a:tab pos="8607425" algn="r"/>
              </a:tabLst>
              <a:defRPr sz="2800" i="1">
                <a:solidFill>
                  <a:schemeClr val="tx1"/>
                </a:solidFill>
                <a:latin typeface="Arial" panose="020B0604020202020204" pitchFamily="34" charset="0"/>
              </a:defRPr>
            </a:lvl2pPr>
            <a:lvl3pPr marL="1143000" indent="-228600">
              <a:spcBef>
                <a:spcPct val="20000"/>
              </a:spcBef>
              <a:buClr>
                <a:schemeClr val="tx1"/>
              </a:buClr>
              <a:buSzPct val="100000"/>
              <a:buChar char="–"/>
              <a:tabLst>
                <a:tab pos="8607425" algn="r"/>
              </a:tabLst>
              <a:defRPr sz="2400" i="1">
                <a:solidFill>
                  <a:schemeClr val="tx1"/>
                </a:solidFill>
                <a:latin typeface="Arial" panose="020B0604020202020204" pitchFamily="34" charset="0"/>
              </a:defRPr>
            </a:lvl3pPr>
            <a:lvl4pPr marL="16002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4pPr>
            <a:lvl5pPr marL="2057400" indent="-228600">
              <a:spcBef>
                <a:spcPct val="20000"/>
              </a:spcBef>
              <a:buClr>
                <a:schemeClr val="tx1"/>
              </a:buClr>
              <a:buSzPct val="100000"/>
              <a:buChar char="–"/>
              <a:tabLst>
                <a:tab pos="8607425" algn="r"/>
              </a:tabLst>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tabLst>
                <a:tab pos="8607425" algn="r"/>
              </a:tabLst>
              <a:defRPr sz="2000" i="1">
                <a:solidFill>
                  <a:schemeClr val="tx1"/>
                </a:solidFill>
                <a:latin typeface="Arial" panose="020B0604020202020204" pitchFamily="34" charset="0"/>
              </a:defRPr>
            </a:lvl9pPr>
          </a:lstStyle>
          <a:p>
            <a:pPr>
              <a:lnSpc>
                <a:spcPct val="50000"/>
              </a:lnSpc>
              <a:spcBef>
                <a:spcPct val="0"/>
              </a:spcBef>
              <a:buClrTx/>
              <a:buSzTx/>
              <a:buFont typeface="Monotype Sorts"/>
              <a:buNone/>
            </a:pPr>
            <a:r>
              <a:rPr lang="fr-CA" altLang="fr-FR" sz="1400" b="1" dirty="0">
                <a:solidFill>
                  <a:schemeClr val="tx2"/>
                </a:solidFill>
                <a:latin typeface="Gill Sans"/>
              </a:rPr>
              <a:t>Régie de l’énergie du Québec, Dossier R-4167-2021. Causes tarifaires 2021 et 2022 d’Hydro-Québec </a:t>
            </a:r>
            <a:r>
              <a:rPr lang="fr-CA" altLang="fr-FR" sz="1400" b="1" dirty="0" err="1">
                <a:solidFill>
                  <a:schemeClr val="tx2"/>
                </a:solidFill>
                <a:latin typeface="Gill Sans"/>
              </a:rPr>
              <a:t>TransÉnergie</a:t>
            </a:r>
            <a:r>
              <a:rPr lang="fr-CA" altLang="fr-FR" sz="1400" b="1" dirty="0">
                <a:solidFill>
                  <a:schemeClr val="tx2"/>
                </a:solidFill>
                <a:latin typeface="Gill Sans"/>
              </a:rPr>
              <a:t> (HQT)	</a:t>
            </a:r>
          </a:p>
          <a:p>
            <a:pPr>
              <a:lnSpc>
                <a:spcPct val="50000"/>
              </a:lnSpc>
              <a:spcBef>
                <a:spcPct val="0"/>
              </a:spcBef>
              <a:buClrTx/>
              <a:buSzTx/>
              <a:buFont typeface="Monotype Sorts"/>
              <a:buNone/>
            </a:pPr>
            <a:r>
              <a:rPr lang="fr-CA" altLang="fr-FR" sz="1400" b="1" dirty="0">
                <a:solidFill>
                  <a:schemeClr val="tx2"/>
                </a:solidFill>
                <a:latin typeface="Gill Sans"/>
              </a:rPr>
              <a:t>RTIEÉ-1 Doc. 6 - Présentation du Regroupement pour la Transition, l’Innovation et l’Efficacité Énergétiques (RTIEÉ)</a:t>
            </a:r>
            <a:endParaRPr lang="fr-CA" altLang="fr-FR" sz="1400" b="1" noProof="1">
              <a:solidFill>
                <a:schemeClr val="tx2"/>
              </a:solidFill>
              <a:latin typeface="Gill Sans"/>
            </a:endParaRPr>
          </a:p>
          <a:p>
            <a:pPr>
              <a:lnSpc>
                <a:spcPct val="60000"/>
              </a:lnSpc>
              <a:spcBef>
                <a:spcPct val="50000"/>
              </a:spcBef>
              <a:buClrTx/>
              <a:buSzTx/>
              <a:buFontTx/>
              <a:buNone/>
            </a:pPr>
            <a:endParaRPr lang="fr-CA" altLang="fr-FR" sz="1000" b="1" noProof="1">
              <a:solidFill>
                <a:schemeClr val="tx2"/>
              </a:solidFill>
              <a:latin typeface="Gill Sans"/>
            </a:endParaRPr>
          </a:p>
        </p:txBody>
      </p:sp>
      <p:sp>
        <p:nvSpPr>
          <p:cNvPr id="7" name="Rectangle 11">
            <a:extLst>
              <a:ext uri="{FF2B5EF4-FFF2-40B4-BE49-F238E27FC236}">
                <a16:creationId xmlns:a16="http://schemas.microsoft.com/office/drawing/2014/main" id="{A10B9D9B-EA71-4339-AC1E-1155901ED831}"/>
              </a:ext>
            </a:extLst>
          </p:cNvPr>
          <p:cNvSpPr>
            <a:spLocks noChangeArrowheads="1"/>
          </p:cNvSpPr>
          <p:nvPr/>
        </p:nvSpPr>
        <p:spPr bwMode="auto">
          <a:xfrm>
            <a:off x="1703388" y="307975"/>
            <a:ext cx="9793287" cy="798513"/>
          </a:xfrm>
          <a:prstGeom prst="rect">
            <a:avLst/>
          </a:prstGeom>
          <a:noFill/>
          <a:ln>
            <a:noFill/>
          </a:ln>
        </p:spPr>
        <p:txBody>
          <a:bodyPr lIns="90488" tIns="44450" rIns="90488" bIns="44450"/>
          <a:lstStyle>
            <a:lvl1pPr>
              <a:defRPr sz="2400" i="1">
                <a:solidFill>
                  <a:schemeClr val="tx2"/>
                </a:solidFill>
                <a:latin typeface="Arial" panose="020B0604020202020204" pitchFamily="34" charset="0"/>
              </a:defRPr>
            </a:lvl1pPr>
            <a:lvl2pPr marL="742950" indent="-285750">
              <a:defRPr sz="2400" i="1">
                <a:solidFill>
                  <a:schemeClr val="tx2"/>
                </a:solidFill>
                <a:latin typeface="Arial" panose="020B0604020202020204" pitchFamily="34" charset="0"/>
              </a:defRPr>
            </a:lvl2pPr>
            <a:lvl3pPr marL="1143000" indent="-228600">
              <a:defRPr sz="2400" i="1">
                <a:solidFill>
                  <a:schemeClr val="tx2"/>
                </a:solidFill>
                <a:latin typeface="Arial" panose="020B0604020202020204" pitchFamily="34" charset="0"/>
              </a:defRPr>
            </a:lvl3pPr>
            <a:lvl4pPr marL="1600200" indent="-228600">
              <a:defRPr sz="2400" i="1">
                <a:solidFill>
                  <a:schemeClr val="tx2"/>
                </a:solidFill>
                <a:latin typeface="Arial" panose="020B0604020202020204" pitchFamily="34" charset="0"/>
              </a:defRPr>
            </a:lvl4pPr>
            <a:lvl5pPr marL="2057400" indent="-228600">
              <a:defRPr sz="2400" i="1">
                <a:solidFill>
                  <a:schemeClr val="tx2"/>
                </a:solidFill>
                <a:latin typeface="Arial" panose="020B0604020202020204" pitchFamily="34" charset="0"/>
              </a:defRPr>
            </a:lvl5pPr>
            <a:lvl6pPr marL="2514600" indent="-228600" eaLnBrk="0" fontAlgn="base" hangingPunct="0">
              <a:spcBef>
                <a:spcPct val="0"/>
              </a:spcBef>
              <a:spcAft>
                <a:spcPct val="0"/>
              </a:spcAft>
              <a:defRPr sz="2400" i="1">
                <a:solidFill>
                  <a:schemeClr val="tx2"/>
                </a:solidFill>
                <a:latin typeface="Arial" panose="020B0604020202020204" pitchFamily="34" charset="0"/>
              </a:defRPr>
            </a:lvl6pPr>
            <a:lvl7pPr marL="2971800" indent="-228600" eaLnBrk="0" fontAlgn="base" hangingPunct="0">
              <a:spcBef>
                <a:spcPct val="0"/>
              </a:spcBef>
              <a:spcAft>
                <a:spcPct val="0"/>
              </a:spcAft>
              <a:defRPr sz="2400" i="1">
                <a:solidFill>
                  <a:schemeClr val="tx2"/>
                </a:solidFill>
                <a:latin typeface="Arial" panose="020B0604020202020204" pitchFamily="34" charset="0"/>
              </a:defRPr>
            </a:lvl7pPr>
            <a:lvl8pPr marL="3429000" indent="-228600" eaLnBrk="0" fontAlgn="base" hangingPunct="0">
              <a:spcBef>
                <a:spcPct val="0"/>
              </a:spcBef>
              <a:spcAft>
                <a:spcPct val="0"/>
              </a:spcAft>
              <a:defRPr sz="2400" i="1">
                <a:solidFill>
                  <a:schemeClr val="tx2"/>
                </a:solidFill>
                <a:latin typeface="Arial" panose="020B0604020202020204" pitchFamily="34" charset="0"/>
              </a:defRPr>
            </a:lvl8pPr>
            <a:lvl9pPr marL="3886200" indent="-228600" eaLnBrk="0" fontAlgn="base" hangingPunct="0">
              <a:spcBef>
                <a:spcPct val="0"/>
              </a:spcBef>
              <a:spcAft>
                <a:spcPct val="0"/>
              </a:spcAft>
              <a:defRPr sz="2400" i="1">
                <a:solidFill>
                  <a:schemeClr val="tx2"/>
                </a:solidFill>
                <a:latin typeface="Arial" panose="020B0604020202020204" pitchFamily="34" charset="0"/>
              </a:defRPr>
            </a:lvl9pPr>
          </a:lstStyle>
          <a:p>
            <a:pPr>
              <a:lnSpc>
                <a:spcPct val="60000"/>
              </a:lnSpc>
              <a:spcBef>
                <a:spcPts val="0"/>
              </a:spcBef>
              <a:spcAft>
                <a:spcPts val="0"/>
              </a:spcAft>
              <a:buClr>
                <a:srgbClr val="000099"/>
              </a:buClr>
              <a:buSzPct val="75000"/>
              <a:defRPr/>
            </a:pPr>
            <a:r>
              <a:rPr lang="fr-CA" sz="1700" b="1" i="0" cap="small" dirty="0">
                <a:solidFill>
                  <a:srgbClr val="0033CC"/>
                </a:solidFill>
                <a:cs typeface="Arial" panose="020B0604020202020204" pitchFamily="34" charset="0"/>
              </a:rPr>
              <a:t>Recommandation du RTIEÉ</a:t>
            </a:r>
          </a:p>
          <a:p>
            <a:pPr>
              <a:spcBef>
                <a:spcPts val="0"/>
              </a:spcBef>
              <a:spcAft>
                <a:spcPts val="0"/>
              </a:spcAft>
              <a:buClr>
                <a:schemeClr val="tx2"/>
              </a:buClr>
              <a:buSzPct val="75000"/>
              <a:buFont typeface="Monotype Sorts" charset="0"/>
              <a:buNone/>
              <a:defRPr/>
            </a:pPr>
            <a:r>
              <a:rPr lang="fr-CA" sz="1700" b="1" i="0" cap="small" dirty="0">
                <a:solidFill>
                  <a:srgbClr val="70AD47">
                    <a:lumMod val="75000"/>
                  </a:srgbClr>
                </a:solidFill>
                <a:ea typeface="Times New Roman" panose="02020603050405020304" pitchFamily="18" charset="0"/>
                <a:cs typeface="Arial" panose="020B0604020202020204" pitchFamily="34" charset="0"/>
              </a:rPr>
              <a:t>Réserve 1.2 – La correction ou suppression préliminaire de certaines données  impossibles ou improbables</a:t>
            </a:r>
          </a:p>
        </p:txBody>
      </p:sp>
    </p:spTree>
  </p:cSld>
  <p:clrMapOvr>
    <a:masterClrMapping/>
  </p:clrMapOvr>
  <p:transition/>
</p:sld>
</file>

<file path=ppt/theme/theme1.xml><?xml version="1.0" encoding="utf-8"?>
<a:theme xmlns:a="http://schemas.openxmlformats.org/drawingml/2006/main" name="se mauve jaune">
  <a:themeElements>
    <a:clrScheme name="se mauve jaune 9">
      <a:dk1>
        <a:srgbClr val="000000"/>
      </a:dk1>
      <a:lt1>
        <a:srgbClr val="FFFFCC"/>
      </a:lt1>
      <a:dk2>
        <a:srgbClr val="000099"/>
      </a:dk2>
      <a:lt2>
        <a:srgbClr val="666633"/>
      </a:lt2>
      <a:accent1>
        <a:srgbClr val="000099"/>
      </a:accent1>
      <a:accent2>
        <a:srgbClr val="800000"/>
      </a:accent2>
      <a:accent3>
        <a:srgbClr val="FFFFE2"/>
      </a:accent3>
      <a:accent4>
        <a:srgbClr val="000000"/>
      </a:accent4>
      <a:accent5>
        <a:srgbClr val="AAAACA"/>
      </a:accent5>
      <a:accent6>
        <a:srgbClr val="730000"/>
      </a:accent6>
      <a:hlink>
        <a:srgbClr val="0033CC"/>
      </a:hlink>
      <a:folHlink>
        <a:srgbClr val="FFCC66"/>
      </a:folHlink>
    </a:clrScheme>
    <a:fontScheme name="se mauve jaun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1"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1" u="none" strike="noStrike" cap="none" normalizeH="0" baseline="0" smtClean="0">
            <a:ln>
              <a:noFill/>
            </a:ln>
            <a:solidFill>
              <a:schemeClr val="tx2"/>
            </a:solidFill>
            <a:effectLst/>
            <a:latin typeface="Arial" pitchFamily="34" charset="0"/>
          </a:defRPr>
        </a:defPPr>
      </a:lstStyle>
    </a:lnDef>
  </a:objectDefaults>
  <a:extraClrSchemeLst>
    <a:extraClrScheme>
      <a:clrScheme name="se mauve jau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e mauve jau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 mauve jau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 mauve jau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 mauve jau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 mauve jau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 mauve jau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e mauve jau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e mauve jau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 mauve jau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 mauve jau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 mauve jau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 mauve jau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 mauve jau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e mauve jaune 8">
        <a:dk1>
          <a:srgbClr val="000000"/>
        </a:dk1>
        <a:lt1>
          <a:srgbClr val="FFFFCC"/>
        </a:lt1>
        <a:dk2>
          <a:srgbClr val="808000"/>
        </a:dk2>
        <a:lt2>
          <a:srgbClr val="666633"/>
        </a:lt2>
        <a:accent1>
          <a:srgbClr val="000099"/>
        </a:accent1>
        <a:accent2>
          <a:srgbClr val="800000"/>
        </a:accent2>
        <a:accent3>
          <a:srgbClr val="FFFFE2"/>
        </a:accent3>
        <a:accent4>
          <a:srgbClr val="000000"/>
        </a:accent4>
        <a:accent5>
          <a:srgbClr val="AAAACA"/>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 mauve jaune 9">
        <a:dk1>
          <a:srgbClr val="000000"/>
        </a:dk1>
        <a:lt1>
          <a:srgbClr val="FFFFCC"/>
        </a:lt1>
        <a:dk2>
          <a:srgbClr val="000099"/>
        </a:dk2>
        <a:lt2>
          <a:srgbClr val="666633"/>
        </a:lt2>
        <a:accent1>
          <a:srgbClr val="000099"/>
        </a:accent1>
        <a:accent2>
          <a:srgbClr val="800000"/>
        </a:accent2>
        <a:accent3>
          <a:srgbClr val="FFFFE2"/>
        </a:accent3>
        <a:accent4>
          <a:srgbClr val="000000"/>
        </a:accent4>
        <a:accent5>
          <a:srgbClr val="AAAACA"/>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hase xmlns="a091097b-8ae3-4832-a2b2-51f9a78aeacd">1</Phase>
    <Sujet xmlns="a091097b-8ae3-4832-a2b2-51f9a78aeacd">RTIEÉ-1, Document 6 - Présentation du RTIEÉ</Sujet>
    <Confidentiel xmlns="a091097b-8ae3-4832-a2b2-51f9a78aeacd">3</Confidentiel>
    <Projet xmlns="a091097b-8ae3-4832-a2b2-51f9a78aeacd">478</Projet>
    <Provenance xmlns="a091097b-8ae3-4832-a2b2-51f9a78aeacd">2</Provenance>
    <Hidden_UploadedAt xmlns="a091097b-8ae3-4832-a2b2-51f9a78aeacd">2023-01-20T18:15:43+00:00</Hidden_UploadedAt>
    <Accés_x0020_restreint xmlns="a091097b-8ae3-4832-a2b2-51f9a78aeacd">false</Accés_x0020_restreint>
    <Précision_x0020_de_x0020_document xmlns="a091097b-8ae3-4832-a2b2-51f9a78aeacd" xsi:nil="true"/>
    <Déposant xmlns="a091097b-8ae3-4832-a2b2-51f9a78aeacd">127</Déposant>
    <Sous-catégorie xmlns="a091097b-8ae3-4832-a2b2-51f9a78aeacd" xsi:nil="true"/>
    <Copie_x0020_papier_x0020_reçue xmlns="a091097b-8ae3-4832-a2b2-51f9a78aeacd">false</Copie_x0020_papier_x0020_reçue>
    <Cote_x0020_de_x0020_déposant xmlns="a091097b-8ae3-4832-a2b2-51f9a78aeacd">RTIEÉ-1, Document 6</Cote_x0020_de_x0020_déposant>
    <Inscrit_x0020_au_x0020_plumitif xmlns="a091097b-8ae3-4832-a2b2-51f9a78aeacd">true</Inscrit_x0020_au_x0020_plumitif>
    <Numéro_x0020_plumitif xmlns="a091097b-8ae3-4832-a2b2-51f9a78aeacd">312</Numéro_x0020_plumitif>
    <Hidden_UploadedBy xmlns="a091097b-8ae3-4832-a2b2-51f9a78aeacd" xsi:nil="true"/>
    <Hidden_ApprovedBy xmlns="a091097b-8ae3-4832-a2b2-51f9a78aeacd" xsi:nil="true"/>
    <Statut xmlns="a091097b-8ae3-4832-a2b2-51f9a78aeacd" xsi:nil="true"/>
    <Catégorie_x0020_de_x0020_document xmlns="a091097b-8ae3-4832-a2b2-51f9a78aeacd">2</Catégorie_x0020_de_x0020_document>
    <Date_x0020_de_x0020_confidentialité_x0020_relevée xmlns="a091097b-8ae3-4832-a2b2-51f9a78aeacd" xsi:nil="true"/>
    <Hidden_ApprovedAt xmlns="a091097b-8ae3-4832-a2b2-51f9a78aeacd">2023-01-20T18:15:43+00:00</Hidden_ApprovedAt>
    <Cote_x0020_de_x0020_piéce xmlns="a091097b-8ae3-4832-a2b2-51f9a78aeacd">C-RTIEÉ-0029</Cote_x0020_de_x0020_piéce>
    <Diffusable_x0020_sur_x0020_le_x0020_Web xmlns="a091097b-8ae3-4832-a2b2-51f9a78aeacd">true</Diffusable_x0020_sur_x0020_le_x0020_Web>
    <Date_x0020_de_x0020_réception_x0020_copie_x0020_papier xmlns="a091097b-8ae3-4832-a2b2-51f9a78aeacd" xsi:nil="true"/>
    <Ne_x0020_pas_x0020_envoyer_x0020_d_x0027_alerte xmlns="a091097b-8ae3-4832-a2b2-51f9a78aeacd">true</Ne_x0020_pas_x0020_envoyer_x0020_d_x0027_alerte>
    <_dlc_DocId xmlns="a84ed267-86d5-4fa1-a3cb-2fed497fe84f">W2HFWTQUJJY6-1201575218-419</_dlc_DocId>
    <_dlc_DocIdUrl xmlns="a84ed267-86d5-4fa1-a3cb-2fed497fe84f">
      <Url>http://s10mtlweb:8081/478/_layouts/15/DocIdRedir.aspx?ID=W2HFWTQUJJY6-1201575218-419</Url>
      <Description>W2HFWTQUJJY6-1201575218-419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de projet" ma:contentTypeID="0x010100F6681E3BDF397F418586AC591ADC81BB00270DC135B08771469C34929EBC439A5C" ma:contentTypeVersion="0" ma:contentTypeDescription="" ma:contentTypeScope="" ma:versionID="20a72852451ffe05b39a5a2caf902e4e">
  <xsd:schema xmlns:xsd="http://www.w3.org/2001/XMLSchema" xmlns:xs="http://www.w3.org/2001/XMLSchema" xmlns:p="http://schemas.microsoft.com/office/2006/metadata/properties" xmlns:ns2="a091097b-8ae3-4832-a2b2-51f9a78aeacd" xmlns:ns3="a84ed267-86d5-4fa1-a3cb-2fed497fe84f" targetNamespace="http://schemas.microsoft.com/office/2006/metadata/properties" ma:root="true" ma:fieldsID="1314c7b2cd3f1a74d569399b1feb6150" ns2:_="" ns3:_="">
    <xsd:import namespace="a091097b-8ae3-4832-a2b2-51f9a78aeacd"/>
    <xsd:import namespace="a84ed267-86d5-4fa1-a3cb-2fed497fe84f"/>
    <xsd:element name="properties">
      <xsd:complexType>
        <xsd:sequence>
          <xsd:element name="documentManagement">
            <xsd:complexType>
              <xsd:all>
                <xsd:element ref="ns2:Projet"/>
                <xsd:element ref="ns2:Provenance" minOccurs="0"/>
                <xsd:element ref="ns2:Déposant"/>
                <xsd:element ref="ns2:Catégorie_x0020_de_x0020_document" minOccurs="0"/>
                <xsd:element ref="ns2:Sous-catégorie" minOccurs="0"/>
                <xsd:element ref="ns2:Phase"/>
                <xsd:element ref="ns2:Précision_x0020_de_x0020_document" minOccurs="0"/>
                <xsd:element ref="ns2:Sujet" minOccurs="0"/>
                <xsd:element ref="ns2:Cote_x0020_de_x0020_déposant" minOccurs="0"/>
                <xsd:element ref="ns2:Accés_x0020_restreint" minOccurs="0"/>
                <xsd:element ref="ns2:Cote_x0020_de_x0020_piéce" minOccurs="0"/>
                <xsd:element ref="ns2:Inscrit_x0020_au_x0020_plumitif" minOccurs="0"/>
                <xsd:element ref="ns2:Numéro_x0020_plumitif" minOccurs="0"/>
                <xsd:element ref="ns2:Diffusable_x0020_sur_x0020_le_x0020_Web" minOccurs="0"/>
                <xsd:element ref="ns2:Ne_x0020_pas_x0020_envoyer_x0020_d_x0027_alerte" minOccurs="0"/>
                <xsd:element ref="ns2:Confidentiel"/>
                <xsd:element ref="ns2:Date_x0020_de_x0020_confidentialité_x0020_relevée" minOccurs="0"/>
                <xsd:element ref="ns2:Copie_x0020_papier_x0020_reçue" minOccurs="0"/>
                <xsd:element ref="ns2:Date_x0020_de_x0020_réception_x0020_copie_x0020_papier" minOccurs="0"/>
                <xsd:element ref="ns3:_dlc_DocId" minOccurs="0"/>
                <xsd:element ref="ns3:_dlc_DocIdUrl" minOccurs="0"/>
                <xsd:element ref="ns3:_dlc_DocIdPersistId" minOccurs="0"/>
                <xsd:element ref="ns2:Hidden_UploadedBy" minOccurs="0"/>
                <xsd:element ref="ns2:Hidden_UploadedAt" minOccurs="0"/>
                <xsd:element ref="ns2:Hidden_ApprovedBy" minOccurs="0"/>
                <xsd:element ref="ns2:Hidden_ApprovedAt" minOccurs="0"/>
                <xsd:element ref="ns2:Stat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097b-8ae3-4832-a2b2-51f9a78aeacd" elementFormDefault="qualified">
    <xsd:import namespace="http://schemas.microsoft.com/office/2006/documentManagement/types"/>
    <xsd:import namespace="http://schemas.microsoft.com/office/infopath/2007/PartnerControls"/>
    <xsd:element name="Projet" ma:index="1" ma:displayName="Projet" ma:list="{CE87CB4F-F3B1-42AD-9CE0-0125D6B4080B}" ma:internalName="Projet" ma:readOnly="false" ma:showField="Num_x00e9_ro_x0020_du_x0020_proj" ma:web="{76ddd5ea-d475-414e-8091-4675c7a4bd1a}">
      <xsd:simpleType>
        <xsd:restriction base="dms:Lookup"/>
      </xsd:simpleType>
    </xsd:element>
    <xsd:element name="Provenance" ma:index="2" nillable="true" ma:displayName="Provenance" ma:list="{3A1A4597-1672-4F84-9DE7-FBA0AEBF9CE3}" ma:internalName="Provenance" ma:showField="Title" ma:web="{76ddd5ea-d475-414e-8091-4675c7a4bd1a}">
      <xsd:simpleType>
        <xsd:restriction base="dms:Lookup"/>
      </xsd:simpleType>
    </xsd:element>
    <xsd:element name="Déposant" ma:index="3" ma:displayName="Déposant" ma:list="{A2D4550E-DC70-4FE1-8010-4C446E5D8D2C}" ma:internalName="D_x00e9_posant" ma:showField="Title" ma:web="{76ddd5ea-d475-414e-8091-4675c7a4bd1a}">
      <xsd:simpleType>
        <xsd:restriction base="dms:Lookup"/>
      </xsd:simpleType>
    </xsd:element>
    <xsd:element name="Catégorie_x0020_de_x0020_document" ma:index="4" nillable="true" ma:displayName="Catégorie de document" ma:list="{F7545102-6201-4483-9929-E858F36BE31E}" ma:internalName="Cat_x00e9_gorie_x0020_de_x0020_document" ma:showField="Title" ma:web="{76ddd5ea-d475-414e-8091-4675c7a4bd1a}">
      <xsd:simpleType>
        <xsd:restriction base="dms:Lookup"/>
      </xsd:simpleType>
    </xsd:element>
    <xsd:element name="Sous-catégorie" ma:index="5" nillable="true" ma:displayName="Sous-catégorie" ma:list="{8F61632E-9A95-48F5-95F9-D05D88255F44}" ma:internalName="Sous_x002d_cat_x00e9_gorie" ma:showField="Code" ma:web="{76ddd5ea-d475-414e-8091-4675c7a4bd1a}">
      <xsd:simpleType>
        <xsd:restriction base="dms:Lookup"/>
      </xsd:simpleType>
    </xsd:element>
    <xsd:element name="Phase" ma:index="6" ma:displayName="Phase" ma:list="{1721197D-7382-4457-968B-EC653058772A}" ma:internalName="Phase" ma:showField="Title" ma:web="{76ddd5ea-d475-414e-8091-4675c7a4bd1a}">
      <xsd:simpleType>
        <xsd:restriction base="dms:Lookup"/>
      </xsd:simpleType>
    </xsd:element>
    <xsd:element name="Précision_x0020_de_x0020_document" ma:index="7" nillable="true" ma:displayName="Précisions de document" ma:hidden="true" ma:list="{CD8F73AF-CF7D-4F56-B7C5-E37D10A86459}" ma:internalName="Pr_x00e9_cision_x0020_de_x0020_document" ma:readOnly="false" ma:showField="Title" ma:web="{76ddd5ea-d475-414e-8091-4675c7a4bd1a}">
      <xsd:simpleType>
        <xsd:restriction base="dms:Lookup"/>
      </xsd:simpleType>
    </xsd:element>
    <xsd:element name="Sujet" ma:index="8" nillable="true" ma:displayName="Sujet" ma:internalName="Sujet">
      <xsd:simpleType>
        <xsd:restriction base="dms:Note">
          <xsd:maxLength value="255"/>
        </xsd:restriction>
      </xsd:simpleType>
    </xsd:element>
    <xsd:element name="Cote_x0020_de_x0020_déposant" ma:index="9" nillable="true" ma:displayName="Cote déposant" ma:internalName="Cote_x0020_de_x0020_d_x00e9_posant">
      <xsd:simpleType>
        <xsd:restriction base="dms:Text">
          <xsd:maxLength value="255"/>
        </xsd:restriction>
      </xsd:simpleType>
    </xsd:element>
    <xsd:element name="Accés_x0020_restreint" ma:index="10" nillable="true" ma:displayName="Accès restreint" ma:default="0" ma:internalName="Acc_x00e9_s_x0020_restreint">
      <xsd:simpleType>
        <xsd:restriction base="dms:Boolean"/>
      </xsd:simpleType>
    </xsd:element>
    <xsd:element name="Cote_x0020_de_x0020_piéce" ma:index="11" nillable="true" ma:displayName="Cote de pièce" ma:internalName="Cote_x0020_de_x0020_pi_x00e9_ce">
      <xsd:simpleType>
        <xsd:restriction base="dms:Text">
          <xsd:maxLength value="255"/>
        </xsd:restriction>
      </xsd:simpleType>
    </xsd:element>
    <xsd:element name="Inscrit_x0020_au_x0020_plumitif" ma:index="12" nillable="true" ma:displayName="Inscrit au plumitif" ma:default="1" ma:internalName="Inscrit_x0020_au_x0020_plumitif">
      <xsd:simpleType>
        <xsd:restriction base="dms:Boolean"/>
      </xsd:simpleType>
    </xsd:element>
    <xsd:element name="Numéro_x0020_plumitif" ma:index="13" nillable="true" ma:displayName="Numéro plumitif" ma:decimals="0" ma:internalName="Num_x00e9_ro_x0020_plumitif">
      <xsd:simpleType>
        <xsd:restriction base="dms:Number">
          <xsd:maxInclusive value="9999"/>
          <xsd:minInclusive value="1"/>
        </xsd:restriction>
      </xsd:simpleType>
    </xsd:element>
    <xsd:element name="Diffusable_x0020_sur_x0020_le_x0020_Web" ma:index="14" nillable="true" ma:displayName="Diffusable sur le Web" ma:default="1" ma:internalName="Diffusable_x0020_sur_x0020_le_x0020_Web">
      <xsd:simpleType>
        <xsd:restriction base="dms:Boolean"/>
      </xsd:simpleType>
    </xsd:element>
    <xsd:element name="Ne_x0020_pas_x0020_envoyer_x0020_d_x0027_alerte" ma:index="15" nillable="true" ma:displayName="Ne pas envoyer d'alerte" ma:default="1" ma:internalName="Ne_x0020_pas_x0020_envoyer_x0020_d_x0027_alerte">
      <xsd:simpleType>
        <xsd:restriction base="dms:Boolean"/>
      </xsd:simpleType>
    </xsd:element>
    <xsd:element name="Confidentiel" ma:index="16" ma:displayName="Confidentiel" ma:list="{79B26B89-E55A-4B03-BEFA-7EE3A90275CF}" ma:internalName="Confidentiel" ma:showField="Title" ma:web="{76ddd5ea-d475-414e-8091-4675c7a4bd1a}">
      <xsd:simpleType>
        <xsd:restriction base="dms:Lookup"/>
      </xsd:simpleType>
    </xsd:element>
    <xsd:element name="Date_x0020_de_x0020_confidentialité_x0020_relevée" ma:index="17" nillable="true" ma:displayName="Date de confidentialité relevée" ma:format="DateOnly" ma:internalName="Date_x0020_de_x0020_confidentialit_x00e9__x0020_relev_x00e9_e">
      <xsd:simpleType>
        <xsd:restriction base="dms:DateTime"/>
      </xsd:simpleType>
    </xsd:element>
    <xsd:element name="Copie_x0020_papier_x0020_reçue" ma:index="18" nillable="true" ma:displayName="Copie papier reçue" ma:default="0" ma:internalName="Copie_x0020_papier_x0020_re_x00e7_ue">
      <xsd:simpleType>
        <xsd:restriction base="dms:Boolean"/>
      </xsd:simpleType>
    </xsd:element>
    <xsd:element name="Date_x0020_de_x0020_réception_x0020_copie_x0020_papier" ma:index="19" nillable="true" ma:displayName="Date de réception copie papier" ma:format="DateOnly" ma:internalName="Date_x0020_de_x0020_r_x00e9_ception_x0020_copie_x0020_papier">
      <xsd:simpleType>
        <xsd:restriction base="dms:DateTime"/>
      </xsd:simpleType>
    </xsd:element>
    <xsd:element name="Hidden_UploadedBy" ma:index="33" nillable="true" ma:displayName="Hidden_UploadedBy" ma:hidden="true" ma:internalName="Hidden_UploadedBy" ma:readOnly="false">
      <xsd:simpleType>
        <xsd:restriction base="dms:Text">
          <xsd:maxLength value="100"/>
        </xsd:restriction>
      </xsd:simpleType>
    </xsd:element>
    <xsd:element name="Hidden_UploadedAt" ma:index="34" nillable="true" ma:displayName="Hidden_UploadedAt" ma:default="[today]" ma:format="DateTime" ma:hidden="true" ma:internalName="Hidden_UploadedAt" ma:readOnly="false">
      <xsd:simpleType>
        <xsd:restriction base="dms:DateTime"/>
      </xsd:simpleType>
    </xsd:element>
    <xsd:element name="Hidden_ApprovedBy" ma:index="35" nillable="true" ma:displayName="Hidden_ApprovedBy" ma:hidden="true" ma:internalName="Hidden_ApprovedBy" ma:readOnly="false">
      <xsd:simpleType>
        <xsd:restriction base="dms:Text">
          <xsd:maxLength value="100"/>
        </xsd:restriction>
      </xsd:simpleType>
    </xsd:element>
    <xsd:element name="Hidden_ApprovedAt" ma:index="36" nillable="true" ma:displayName="Hidden_ApprovedAt" ma:default="[today]" ma:format="DateTime" ma:hidden="true" ma:internalName="Hidden_ApprovedAt" ma:readOnly="false">
      <xsd:simpleType>
        <xsd:restriction base="dms:DateTime"/>
      </xsd:simpleType>
    </xsd:element>
    <xsd:element name="Statut" ma:index="37" nillable="true" ma:displayName="Statut" ma:hidden="true" ma:internalName="Statut" ma:readOnly="false">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a84ed267-86d5-4fa1-a3cb-2fed497fe84f" elementFormDefault="qualified">
    <xsd:import namespace="http://schemas.microsoft.com/office/2006/documentManagement/types"/>
    <xsd:import namespace="http://schemas.microsoft.com/office/infopath/2007/PartnerControls"/>
    <xsd:element name="_dlc_DocId" ma:index="22" nillable="true" ma:displayName="Valeur d’ID de document" ma:description="Valeur de l’ID de document affecté à cet élément." ma:internalName="_dlc_DocId" ma:readOnly="true">
      <xsd:simpleType>
        <xsd:restriction base="dms:Text"/>
      </xsd:simpleType>
    </xsd:element>
    <xsd:element name="_dlc_DocIdUrl" ma:index="2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21A080-BF5A-4FF4-B6A7-2139061A4C71}"/>
</file>

<file path=customXml/itemProps2.xml><?xml version="1.0" encoding="utf-8"?>
<ds:datastoreItem xmlns:ds="http://schemas.openxmlformats.org/officeDocument/2006/customXml" ds:itemID="{426F30B3-45B3-486D-A9C1-0279D4FA6CEA}"/>
</file>

<file path=customXml/itemProps3.xml><?xml version="1.0" encoding="utf-8"?>
<ds:datastoreItem xmlns:ds="http://schemas.openxmlformats.org/officeDocument/2006/customXml" ds:itemID="{9456FAF9-EA58-45CD-BEDD-9204865FD890}"/>
</file>

<file path=customXml/itemProps4.xml><?xml version="1.0" encoding="utf-8"?>
<ds:datastoreItem xmlns:ds="http://schemas.openxmlformats.org/officeDocument/2006/customXml" ds:itemID="{82C656F7-A9EF-4205-92E4-54DFAC86FC45}"/>
</file>

<file path=docProps/app.xml><?xml version="1.0" encoding="utf-8"?>
<Properties xmlns="http://schemas.openxmlformats.org/officeDocument/2006/extended-properties" xmlns:vt="http://schemas.openxmlformats.org/officeDocument/2006/docPropsVTypes">
  <Template/>
  <TotalTime>85369361</TotalTime>
  <Pages>13</Pages>
  <Words>6911</Words>
  <Application>Microsoft Office PowerPoint</Application>
  <PresentationFormat>Grand écran</PresentationFormat>
  <Paragraphs>435</Paragraphs>
  <Slides>40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Arial</vt:lpstr>
      <vt:lpstr>Gill Sans</vt:lpstr>
      <vt:lpstr>Monotype Sorts</vt:lpstr>
      <vt:lpstr>Times New Roman</vt:lpstr>
      <vt:lpstr>Wingdings</vt:lpstr>
      <vt:lpstr>se mauve jaune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en audience - Décembre 2021</dc:title>
  <dc:subject>RTIEÉ-1, Document 6 - Présentation du RTIEÉ</dc:subject>
  <dc:creator>Jean-Pierre Laflamme pour le RTIEE</dc:creator>
  <cp:lastModifiedBy>Webmestre Webmestre</cp:lastModifiedBy>
  <cp:revision>610</cp:revision>
  <cp:lastPrinted>1999-11-15T04:51:37Z</cp:lastPrinted>
  <dcterms:created xsi:type="dcterms:W3CDTF">1999-11-14T23:17:31Z</dcterms:created>
  <dcterms:modified xsi:type="dcterms:W3CDTF">2021-12-15T04:24:47Z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0x010100F6681E3BDF397F418586AC591ADC81BB00270DC135B08771469C34929EBC439A5C</vt:lpwstr>
  </property>
  <property fmtid="{D5CDD505-2E9C-101B-9397-08002B2CF9AE}" pid="4" name="Order">
    <vt:r8>6220200</vt:r8>
  </property>
  <property fmtid="{D5CDD505-2E9C-101B-9397-08002B2CF9AE}" pid="5" name="_dlc_DocIdItemGuid">
    <vt:lpwstr>c44397b3-ed27-4621-a689-ca149f306959</vt:lpwstr>
  </property>
</Properties>
</file>