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1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authors.xml" ContentType="application/vnd.ms-powerpoint.authors+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1.xml" ContentType="application/vnd.openxmlformats-officedocument.presentationml.tags+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ppt/tags/tag29.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5.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30.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40.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50.xml" ContentType="application/vnd.openxmlformats-officedocument.presentationml.tag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8" r:id="rId3"/>
    <p:sldId id="259" r:id="rId4"/>
    <p:sldId id="260" r:id="rId5"/>
    <p:sldId id="261" r:id="rId6"/>
    <p:sldId id="262" r:id="rId7"/>
    <p:sldId id="263" r:id="rId8"/>
    <p:sldId id="264" r:id="rId9"/>
    <p:sldId id="265" r:id="rId10"/>
    <p:sldId id="275" r:id="rId11"/>
    <p:sldId id="276" r:id="rId12"/>
    <p:sldId id="266" r:id="rId13"/>
    <p:sldId id="267" r:id="rId14"/>
    <p:sldId id="268" r:id="rId15"/>
    <p:sldId id="269" r:id="rId16"/>
    <p:sldId id="270" r:id="rId17"/>
    <p:sldId id="271" r:id="rId18"/>
    <p:sldId id="272" r:id="rId19"/>
    <p:sldId id="273" r:id="rId20"/>
    <p:sldId id="274"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AF4B329-D5FB-2E6A-B5FE-5F1C54919998}" name="rgouron@me.com" initials="r" userId="1b982bcfead14ec3"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4"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8/10/relationships/authors" Targe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28"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openxmlformats.org/officeDocument/2006/relationships/customXml" Target="../customXml/item1.xml"/><Relationship Id="rId30" Type="http://schemas.openxmlformats.org/officeDocument/2006/relationships/customXml" Target="../customXml/item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fr-FR"/>
              <a:t>Modifiez le style du titre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2/23/2022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2/23/2022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2/23/2022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2/23/2022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fr-FR"/>
              <a:t>Modifiez le style du titre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5586B75A-687E-405C-8A0B-8D00578BA2C3}" type="datetimeFigureOut">
              <a:rPr lang="en-US" dirty="0"/>
              <a:pPr/>
              <a:t>2/23/2022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2/23/2022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2/23/2022</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fr-FR"/>
              <a:t>Modifiez le style du titre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2/23/2022</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2/23/2022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fr-FR"/>
              <a:t>Modifiez le style du titre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8" name="Date Placeholder 7"/>
          <p:cNvSpPr>
            <a:spLocks noGrp="1"/>
          </p:cNvSpPr>
          <p:nvPr>
            <p:ph type="dt" sz="half" idx="10"/>
          </p:nvPr>
        </p:nvSpPr>
        <p:spPr/>
        <p:txBody>
          <a:bodyPr/>
          <a:lstStyle/>
          <a:p>
            <a:fld id="{5586B75A-687E-405C-8A0B-8D00578BA2C3}" type="datetimeFigureOut">
              <a:rPr lang="en-US" dirty="0"/>
              <a:pPr/>
              <a:t>2/23/2022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fr-FR"/>
              <a:t>Modifiez le style du titre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8" name="Date Placeholder 7"/>
          <p:cNvSpPr>
            <a:spLocks noGrp="1"/>
          </p:cNvSpPr>
          <p:nvPr>
            <p:ph type="dt" sz="half" idx="10"/>
          </p:nvPr>
        </p:nvSpPr>
        <p:spPr/>
        <p:txBody>
          <a:bodyPr/>
          <a:lstStyle/>
          <a:p>
            <a:fld id="{5586B75A-687E-405C-8A0B-8D00578BA2C3}" type="datetimeFigureOut">
              <a:rPr lang="en-US" dirty="0"/>
              <a:pPr/>
              <a:t>2/23/2022</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2/23/2022</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image" Target="../media/image1.png"/><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tags" Target="../tags/tag30.xml"/><Relationship Id="rId2" Type="http://schemas.openxmlformats.org/officeDocument/2006/relationships/tags" Target="../tags/tag29.xml"/><Relationship Id="rId1" Type="http://schemas.openxmlformats.org/officeDocument/2006/relationships/tags" Target="../tags/tag28.xml"/><Relationship Id="rId5" Type="http://schemas.openxmlformats.org/officeDocument/2006/relationships/image" Target="../media/image3.jpeg"/><Relationship Id="rId4"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2.xml"/><Relationship Id="rId1" Type="http://schemas.openxmlformats.org/officeDocument/2006/relationships/tags" Target="../tags/tag31.xml"/></Relationships>
</file>

<file path=ppt/slides/_rels/slide12.xml.rels><?xml version="1.0" encoding="UTF-8" standalone="yes"?>
<Relationships xmlns="http://schemas.openxmlformats.org/package/2006/relationships"><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tags" Target="../tags/tag33.xml"/><Relationship Id="rId5" Type="http://schemas.openxmlformats.org/officeDocument/2006/relationships/image" Target="../media/image2.png"/><Relationship Id="rId4"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tags" Target="../tags/tag36.xml"/><Relationship Id="rId5" Type="http://schemas.openxmlformats.org/officeDocument/2006/relationships/image" Target="../media/image2.png"/><Relationship Id="rId4"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tags" Target="../tags/tag41.xml"/><Relationship Id="rId2" Type="http://schemas.openxmlformats.org/officeDocument/2006/relationships/tags" Target="../tags/tag40.xml"/><Relationship Id="rId1" Type="http://schemas.openxmlformats.org/officeDocument/2006/relationships/tags" Target="../tags/tag39.xml"/><Relationship Id="rId5" Type="http://schemas.openxmlformats.org/officeDocument/2006/relationships/image" Target="../media/image2.png"/><Relationship Id="rId4"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tags" Target="../tags/tag42.xml"/><Relationship Id="rId5" Type="http://schemas.openxmlformats.org/officeDocument/2006/relationships/image" Target="../media/image2.png"/><Relationship Id="rId4"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tags" Target="../tags/tag47.xml"/><Relationship Id="rId2" Type="http://schemas.openxmlformats.org/officeDocument/2006/relationships/tags" Target="../tags/tag46.xml"/><Relationship Id="rId1" Type="http://schemas.openxmlformats.org/officeDocument/2006/relationships/tags" Target="../tags/tag45.xml"/><Relationship Id="rId5" Type="http://schemas.openxmlformats.org/officeDocument/2006/relationships/image" Target="../media/image2.png"/><Relationship Id="rId4"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tags" Target="../tags/tag50.xml"/><Relationship Id="rId2" Type="http://schemas.openxmlformats.org/officeDocument/2006/relationships/tags" Target="../tags/tag49.xml"/><Relationship Id="rId1" Type="http://schemas.openxmlformats.org/officeDocument/2006/relationships/tags" Target="../tags/tag48.xml"/><Relationship Id="rId5" Type="http://schemas.openxmlformats.org/officeDocument/2006/relationships/image" Target="../media/image2.png"/><Relationship Id="rId4"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tags" Target="../tags/tag51.xml"/><Relationship Id="rId5" Type="http://schemas.openxmlformats.org/officeDocument/2006/relationships/image" Target="../media/image2.png"/><Relationship Id="rId4"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tags" Target="../tags/tag56.xml"/><Relationship Id="rId2" Type="http://schemas.openxmlformats.org/officeDocument/2006/relationships/tags" Target="../tags/tag55.xml"/><Relationship Id="rId1" Type="http://schemas.openxmlformats.org/officeDocument/2006/relationships/tags" Target="../tags/tag54.xml"/><Relationship Id="rId5" Type="http://schemas.openxmlformats.org/officeDocument/2006/relationships/image" Target="../media/image2.png"/><Relationship Id="rId4"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5" Type="http://schemas.openxmlformats.org/officeDocument/2006/relationships/image" Target="../media/image1.png"/><Relationship Id="rId4"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tags" Target="../tags/tag59.xml"/><Relationship Id="rId2" Type="http://schemas.openxmlformats.org/officeDocument/2006/relationships/tags" Target="../tags/tag58.xml"/><Relationship Id="rId1" Type="http://schemas.openxmlformats.org/officeDocument/2006/relationships/tags" Target="../tags/tag57.xml"/><Relationship Id="rId5" Type="http://schemas.openxmlformats.org/officeDocument/2006/relationships/image" Target="../media/image2.png"/><Relationship Id="rId4"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5" Type="http://schemas.openxmlformats.org/officeDocument/2006/relationships/image" Target="../media/image1.png"/><Relationship Id="rId4"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tags" Target="../tags/tag10.xml"/><Relationship Id="rId5" Type="http://schemas.openxmlformats.org/officeDocument/2006/relationships/image" Target="../media/image2.png"/><Relationship Id="rId4"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5" Type="http://schemas.openxmlformats.org/officeDocument/2006/relationships/image" Target="../media/image2.png"/><Relationship Id="rId4"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ags" Target="../tags/tag16.xml"/><Relationship Id="rId5" Type="http://schemas.openxmlformats.org/officeDocument/2006/relationships/image" Target="../media/image2.png"/><Relationship Id="rId4"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tags" Target="../tags/tag21.xml"/><Relationship Id="rId2" Type="http://schemas.openxmlformats.org/officeDocument/2006/relationships/tags" Target="../tags/tag20.xml"/><Relationship Id="rId1" Type="http://schemas.openxmlformats.org/officeDocument/2006/relationships/tags" Target="../tags/tag19.xml"/><Relationship Id="rId5" Type="http://schemas.openxmlformats.org/officeDocument/2006/relationships/image" Target="../media/image2.png"/><Relationship Id="rId4"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tags" Target="../tags/tag22.xml"/><Relationship Id="rId5" Type="http://schemas.openxmlformats.org/officeDocument/2006/relationships/image" Target="../media/image2.png"/><Relationship Id="rId4"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tags" Target="../tags/tag25.xml"/><Relationship Id="rId5" Type="http://schemas.openxmlformats.org/officeDocument/2006/relationships/image" Target="../media/image2.png"/><Relationship Id="rId4"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F9DC819-83B5-46B1-B44F-7E4DFD9AD862}"/>
              </a:ext>
            </a:extLst>
          </p:cNvPr>
          <p:cNvSpPr>
            <a:spLocks noGrp="1"/>
          </p:cNvSpPr>
          <p:nvPr>
            <p:ph type="ctrTitle"/>
            <p:custDataLst>
              <p:tags r:id="rId1"/>
            </p:custDataLst>
          </p:nvPr>
        </p:nvSpPr>
        <p:spPr/>
        <p:txBody>
          <a:bodyPr>
            <a:normAutofit/>
          </a:bodyPr>
          <a:lstStyle/>
          <a:p>
            <a:r>
              <a:rPr lang="fr-CA" sz="4000" b="1" dirty="0">
                <a:latin typeface="Calibri" panose="020F0502020204030204" pitchFamily="34" charset="0"/>
                <a:cs typeface="Calibri" panose="020F0502020204030204" pitchFamily="34" charset="0"/>
              </a:rPr>
              <a:t>R-4169-2021</a:t>
            </a:r>
            <a:br>
              <a:rPr lang="fr-CA" sz="4000" b="1" dirty="0">
                <a:latin typeface="Calibri" panose="020F0502020204030204" pitchFamily="34" charset="0"/>
                <a:cs typeface="Calibri" panose="020F0502020204030204" pitchFamily="34" charset="0"/>
              </a:rPr>
            </a:br>
            <a:br>
              <a:rPr lang="fr-CA" sz="1800" dirty="0">
                <a:effectLst/>
                <a:latin typeface="Calibri" panose="020F0502020204030204" pitchFamily="34" charset="0"/>
                <a:ea typeface="Calibri" panose="020F0502020204030204" pitchFamily="34" charset="0"/>
              </a:rPr>
            </a:br>
            <a:r>
              <a:rPr lang="fr-CA" sz="1800" b="1" dirty="0">
                <a:effectLst/>
                <a:latin typeface="Calibri" panose="020F0502020204030204" pitchFamily="34" charset="0"/>
                <a:ea typeface="Calibri" panose="020F0502020204030204" pitchFamily="34" charset="0"/>
              </a:rPr>
              <a:t>23 février 2022</a:t>
            </a:r>
            <a:br>
              <a:rPr lang="fr-CA" sz="1800" b="1" dirty="0">
                <a:effectLst/>
                <a:latin typeface="Calibri" panose="020F0502020204030204" pitchFamily="34" charset="0"/>
                <a:ea typeface="Calibri" panose="020F0502020204030204" pitchFamily="34" charset="0"/>
              </a:rPr>
            </a:br>
            <a:r>
              <a:rPr lang="fr-CA" sz="1800" b="1" dirty="0">
                <a:effectLst/>
                <a:latin typeface="Calibri" panose="020F0502020204030204" pitchFamily="34" charset="0"/>
                <a:ea typeface="Calibri" panose="020F0502020204030204" pitchFamily="34" charset="0"/>
              </a:rPr>
              <a:t>Présenté par M. Raymond Gouron et M. Pierre Ducharme</a:t>
            </a:r>
            <a:endParaRPr lang="fr-CA" sz="4000" b="1" dirty="0">
              <a:latin typeface="Calibri" panose="020F0502020204030204" pitchFamily="34" charset="0"/>
              <a:cs typeface="Calibri" panose="020F0502020204030204" pitchFamily="34" charset="0"/>
            </a:endParaRPr>
          </a:p>
        </p:txBody>
      </p:sp>
      <p:sp>
        <p:nvSpPr>
          <p:cNvPr id="3" name="Sous-titre 2">
            <a:extLst>
              <a:ext uri="{FF2B5EF4-FFF2-40B4-BE49-F238E27FC236}">
                <a16:creationId xmlns:a16="http://schemas.microsoft.com/office/drawing/2014/main" id="{1625C476-74DB-4D00-8F19-59AE7F391CCA}"/>
              </a:ext>
            </a:extLst>
          </p:cNvPr>
          <p:cNvSpPr>
            <a:spLocks noGrp="1"/>
          </p:cNvSpPr>
          <p:nvPr>
            <p:ph type="subTitle" idx="1"/>
            <p:custDataLst>
              <p:tags r:id="rId2"/>
            </p:custDataLst>
          </p:nvPr>
        </p:nvSpPr>
        <p:spPr/>
        <p:txBody>
          <a:bodyPr/>
          <a:lstStyle/>
          <a:p>
            <a:r>
              <a:rPr lang="fr-CA" b="1" i="0" dirty="0">
                <a:solidFill>
                  <a:schemeClr val="bg1"/>
                </a:solidFill>
                <a:effectLst/>
                <a:latin typeface="verdana" panose="020B0604030504040204" pitchFamily="34" charset="0"/>
              </a:rPr>
              <a:t>Demande relative aux mesures de soutien à la décarbonation du chauffage des bâtiments</a:t>
            </a:r>
          </a:p>
        </p:txBody>
      </p:sp>
      <p:pic>
        <p:nvPicPr>
          <p:cNvPr id="4" name="Picture 3">
            <a:extLst>
              <a:ext uri="{FF2B5EF4-FFF2-40B4-BE49-F238E27FC236}">
                <a16:creationId xmlns:a16="http://schemas.microsoft.com/office/drawing/2014/main" id="{CCE68432-9F04-4CC3-8A11-A53FA5EDBDFD}"/>
              </a:ext>
            </a:extLst>
          </p:cNvPr>
          <p:cNvPicPr/>
          <p:nvPr>
            <p:custDataLst>
              <p:tags r:id="rId3"/>
            </p:custDataLst>
          </p:nvPr>
        </p:nvPicPr>
        <p:blipFill>
          <a:blip r:embed="rId5" cstate="print">
            <a:extLst>
              <a:ext uri="{28A0092B-C50C-407E-A947-70E740481C1C}">
                <a14:useLocalDpi xmlns:a14="http://schemas.microsoft.com/office/drawing/2010/main" val="0"/>
              </a:ext>
            </a:extLst>
          </a:blip>
          <a:srcRect/>
          <a:stretch>
            <a:fillRect/>
          </a:stretch>
        </p:blipFill>
        <p:spPr bwMode="auto">
          <a:xfrm>
            <a:off x="5570220" y="839152"/>
            <a:ext cx="3571240" cy="1440815"/>
          </a:xfrm>
          <a:prstGeom prst="rect">
            <a:avLst/>
          </a:prstGeom>
          <a:noFill/>
          <a:ln>
            <a:noFill/>
          </a:ln>
        </p:spPr>
      </p:pic>
    </p:spTree>
    <p:extLst>
      <p:ext uri="{BB962C8B-B14F-4D97-AF65-F5344CB8AC3E}">
        <p14:creationId xmlns:p14="http://schemas.microsoft.com/office/powerpoint/2010/main" val="23090687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CEB8F3C-8408-4B38-B714-CF2A23802112}"/>
              </a:ext>
            </a:extLst>
          </p:cNvPr>
          <p:cNvSpPr>
            <a:spLocks noGrp="1"/>
          </p:cNvSpPr>
          <p:nvPr>
            <p:ph type="title"/>
            <p:custDataLst>
              <p:tags r:id="rId1"/>
            </p:custDataLst>
          </p:nvPr>
        </p:nvSpPr>
        <p:spPr/>
        <p:txBody>
          <a:bodyPr/>
          <a:lstStyle/>
          <a:p>
            <a:r>
              <a:rPr lang="fr-CA" sz="2400" b="1" dirty="0">
                <a:latin typeface="Calibri" panose="020F0502020204030204" pitchFamily="34" charset="0"/>
              </a:rPr>
              <a:t>4.3 Des ménages et des clients négligés (suite)</a:t>
            </a:r>
          </a:p>
        </p:txBody>
      </p:sp>
      <p:pic>
        <p:nvPicPr>
          <p:cNvPr id="4" name="Picture 1">
            <a:extLst>
              <a:ext uri="{FF2B5EF4-FFF2-40B4-BE49-F238E27FC236}">
                <a16:creationId xmlns:a16="http://schemas.microsoft.com/office/drawing/2014/main" id="{57DFF2AC-ED7C-4C84-8959-0E7BA8CDB38E}"/>
              </a:ext>
            </a:extLst>
          </p:cNvPr>
          <p:cNvPicPr>
            <a:picLocks noGrp="1"/>
          </p:cNvPicPr>
          <p:nvPr>
            <p:ph idx="1"/>
            <p:custDataLst>
              <p:tags r:id="rId2"/>
            </p:custDataLst>
          </p:nvPr>
        </p:nvPicPr>
        <p:blipFill>
          <a:blip r:embed="rId5">
            <a:extLst>
              <a:ext uri="{28A0092B-C50C-407E-A947-70E740481C1C}">
                <a14:useLocalDpi xmlns:a14="http://schemas.microsoft.com/office/drawing/2010/main" val="0"/>
              </a:ext>
            </a:extLst>
          </a:blip>
          <a:stretch>
            <a:fillRect/>
          </a:stretch>
        </p:blipFill>
        <p:spPr>
          <a:xfrm>
            <a:off x="3868738" y="985837"/>
            <a:ext cx="7315200" cy="4876800"/>
          </a:xfrm>
          <a:prstGeom prst="rect">
            <a:avLst/>
          </a:prstGeom>
          <a:ln>
            <a:solidFill>
              <a:schemeClr val="accent1"/>
            </a:solidFill>
          </a:ln>
        </p:spPr>
      </p:pic>
      <p:sp>
        <p:nvSpPr>
          <p:cNvPr id="5" name="ZoneTexte 4">
            <a:extLst>
              <a:ext uri="{FF2B5EF4-FFF2-40B4-BE49-F238E27FC236}">
                <a16:creationId xmlns:a16="http://schemas.microsoft.com/office/drawing/2014/main" id="{7D643415-017B-4504-A542-10BE3775FCFE}"/>
              </a:ext>
            </a:extLst>
          </p:cNvPr>
          <p:cNvSpPr txBox="1"/>
          <p:nvPr>
            <p:custDataLst>
              <p:tags r:id="rId3"/>
            </p:custDataLst>
          </p:nvPr>
        </p:nvSpPr>
        <p:spPr>
          <a:xfrm flipH="1">
            <a:off x="3809999" y="5892799"/>
            <a:ext cx="2214879" cy="369332"/>
          </a:xfrm>
          <a:prstGeom prst="rect">
            <a:avLst/>
          </a:prstGeom>
          <a:noFill/>
        </p:spPr>
        <p:txBody>
          <a:bodyPr wrap="square" rtlCol="0">
            <a:spAutoFit/>
          </a:bodyPr>
          <a:lstStyle/>
          <a:p>
            <a:r>
              <a:rPr lang="fr-CA" dirty="0"/>
              <a:t>Source : </a:t>
            </a:r>
            <a:r>
              <a:rPr lang="fr-CA" dirty="0" err="1"/>
              <a:t>Énergir</a:t>
            </a:r>
            <a:endParaRPr lang="fr-CA" dirty="0"/>
          </a:p>
        </p:txBody>
      </p:sp>
    </p:spTree>
    <p:extLst>
      <p:ext uri="{BB962C8B-B14F-4D97-AF65-F5344CB8AC3E}">
        <p14:creationId xmlns:p14="http://schemas.microsoft.com/office/powerpoint/2010/main" val="33255746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5E7040D-8CF8-4E68-9A69-879A8F23E167}"/>
              </a:ext>
            </a:extLst>
          </p:cNvPr>
          <p:cNvSpPr>
            <a:spLocks noGrp="1"/>
          </p:cNvSpPr>
          <p:nvPr>
            <p:ph type="title"/>
            <p:custDataLst>
              <p:tags r:id="rId1"/>
            </p:custDataLst>
          </p:nvPr>
        </p:nvSpPr>
        <p:spPr/>
        <p:txBody>
          <a:bodyPr/>
          <a:lstStyle/>
          <a:p>
            <a:r>
              <a:rPr lang="fr-CA" sz="2400" b="1" dirty="0">
                <a:latin typeface="Calibri" panose="020F0502020204030204" pitchFamily="34" charset="0"/>
              </a:rPr>
              <a:t>4.3 Des ménages et des clients négligés (suite)</a:t>
            </a:r>
          </a:p>
        </p:txBody>
      </p:sp>
      <p:sp>
        <p:nvSpPr>
          <p:cNvPr id="3" name="Espace réservé du contenu 2">
            <a:extLst>
              <a:ext uri="{FF2B5EF4-FFF2-40B4-BE49-F238E27FC236}">
                <a16:creationId xmlns:a16="http://schemas.microsoft.com/office/drawing/2014/main" id="{BA0F0EBF-6465-4D7B-B8B0-6CBE302EC090}"/>
              </a:ext>
            </a:extLst>
          </p:cNvPr>
          <p:cNvSpPr>
            <a:spLocks noGrp="1"/>
          </p:cNvSpPr>
          <p:nvPr>
            <p:ph idx="1"/>
            <p:custDataLst>
              <p:tags r:id="rId2"/>
            </p:custDataLst>
          </p:nvPr>
        </p:nvSpPr>
        <p:spPr/>
        <p:txBody>
          <a:bodyPr/>
          <a:lstStyle/>
          <a:p>
            <a:pPr marL="457200" marR="0" algn="just">
              <a:spcAft>
                <a:spcPts val="0"/>
              </a:spcAft>
            </a:pPr>
            <a:r>
              <a:rPr lang="fr-CA" sz="1800" dirty="0">
                <a:latin typeface="Calibri" panose="020F0502020204030204" pitchFamily="34" charset="0"/>
              </a:rPr>
              <a:t>Une grande partie de la population québécoise habite les régions desservies par </a:t>
            </a:r>
            <a:r>
              <a:rPr lang="fr-CA" sz="1800" dirty="0" err="1">
                <a:latin typeface="Calibri" panose="020F0502020204030204" pitchFamily="34" charset="0"/>
              </a:rPr>
              <a:t>Énergir</a:t>
            </a:r>
            <a:r>
              <a:rPr lang="fr-CA" sz="1800" dirty="0">
                <a:latin typeface="Calibri" panose="020F0502020204030204" pitchFamily="34" charset="0"/>
              </a:rPr>
              <a:t> qui ne compte pourtant que 142 000 clients résidentiels. Le Québec compte quelque 3,5 millions de ménages et </a:t>
            </a:r>
            <a:r>
              <a:rPr lang="fr-CA" sz="1800" dirty="0" err="1">
                <a:latin typeface="Calibri" panose="020F0502020204030204" pitchFamily="34" charset="0"/>
              </a:rPr>
              <a:t>Énergir</a:t>
            </a:r>
            <a:r>
              <a:rPr lang="fr-CA" sz="1800" dirty="0">
                <a:latin typeface="Calibri" panose="020F0502020204030204" pitchFamily="34" charset="0"/>
              </a:rPr>
              <a:t> ne dessert que 4 % d’entre eux.</a:t>
            </a:r>
          </a:p>
        </p:txBody>
      </p:sp>
    </p:spTree>
    <p:extLst>
      <p:ext uri="{BB962C8B-B14F-4D97-AF65-F5344CB8AC3E}">
        <p14:creationId xmlns:p14="http://schemas.microsoft.com/office/powerpoint/2010/main" val="13834162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9238776-E213-4A8D-B698-C5AB7FCEB638}"/>
              </a:ext>
            </a:extLst>
          </p:cNvPr>
          <p:cNvSpPr>
            <a:spLocks noGrp="1"/>
          </p:cNvSpPr>
          <p:nvPr>
            <p:ph type="title"/>
            <p:custDataLst>
              <p:tags r:id="rId1"/>
            </p:custDataLst>
          </p:nvPr>
        </p:nvSpPr>
        <p:spPr/>
        <p:txBody>
          <a:bodyPr>
            <a:normAutofit/>
          </a:bodyPr>
          <a:lstStyle/>
          <a:p>
            <a:r>
              <a:rPr lang="fr-CA" sz="2400" b="1" dirty="0">
                <a:latin typeface="Calibri" panose="020F0502020204030204" pitchFamily="34" charset="0"/>
                <a:cs typeface="Calibri" panose="020F0502020204030204" pitchFamily="34" charset="0"/>
              </a:rPr>
              <a:t>4.4 </a:t>
            </a:r>
            <a:r>
              <a:rPr lang="fr-CA" sz="2400" b="1" dirty="0">
                <a:effectLst/>
                <a:latin typeface="Calibri" panose="020F0502020204030204" pitchFamily="34" charset="0"/>
                <a:ea typeface="Times New Roman" panose="02020603050405020304" pitchFamily="18" charset="0"/>
                <a:cs typeface="Calibri" panose="020F0502020204030204" pitchFamily="34" charset="0"/>
              </a:rPr>
              <a:t>L’iniquité envers les clients d’Hydro-Québec</a:t>
            </a:r>
            <a:endParaRPr lang="fr-CA" sz="2400" b="1" dirty="0">
              <a:latin typeface="Calibri" panose="020F0502020204030204" pitchFamily="34" charset="0"/>
              <a:cs typeface="Calibri" panose="020F0502020204030204" pitchFamily="34" charset="0"/>
            </a:endParaRPr>
          </a:p>
        </p:txBody>
      </p:sp>
      <p:sp>
        <p:nvSpPr>
          <p:cNvPr id="3" name="Espace réservé du contenu 2">
            <a:extLst>
              <a:ext uri="{FF2B5EF4-FFF2-40B4-BE49-F238E27FC236}">
                <a16:creationId xmlns:a16="http://schemas.microsoft.com/office/drawing/2014/main" id="{4046E876-AC77-4B06-9829-C16DEC9518D3}"/>
              </a:ext>
            </a:extLst>
          </p:cNvPr>
          <p:cNvSpPr>
            <a:spLocks noGrp="1"/>
          </p:cNvSpPr>
          <p:nvPr>
            <p:ph idx="1"/>
            <p:custDataLst>
              <p:tags r:id="rId2"/>
            </p:custDataLst>
          </p:nvPr>
        </p:nvSpPr>
        <p:spPr/>
        <p:txBody>
          <a:bodyPr>
            <a:normAutofit/>
          </a:bodyPr>
          <a:lstStyle/>
          <a:p>
            <a:pPr marL="457200" algn="just"/>
            <a:r>
              <a:rPr lang="fr-CA" sz="1800" dirty="0">
                <a:latin typeface="Calibri" panose="020F0502020204030204" pitchFamily="34" charset="0"/>
              </a:rPr>
              <a:t>Quelle que soit la raison pour laquelle ils ont fait ce choix, les consommateurs et les entreprises qui s’alimentent en gaz naturel (« </a:t>
            </a:r>
            <a:r>
              <a:rPr lang="fr-CA" sz="1800" dirty="0" err="1">
                <a:latin typeface="Calibri" panose="020F0502020204030204" pitchFamily="34" charset="0"/>
              </a:rPr>
              <a:t>GN</a:t>
            </a:r>
            <a:r>
              <a:rPr lang="fr-CA" sz="1800" dirty="0">
                <a:latin typeface="Calibri" panose="020F0502020204030204" pitchFamily="34" charset="0"/>
              </a:rPr>
              <a:t> ») pour satisfaire leurs besoins de chauffage (air et eau) émettent des GES. Or, la méthode des « compensations de carbone » proposée par les Demanderesses équivaut en un transfert du coût de réduction des GES émis par les clients d’</a:t>
            </a:r>
            <a:r>
              <a:rPr lang="fr-CA" sz="1800" dirty="0" err="1">
                <a:latin typeface="Calibri" panose="020F0502020204030204" pitchFamily="34" charset="0"/>
              </a:rPr>
              <a:t>Énergir</a:t>
            </a:r>
            <a:r>
              <a:rPr lang="fr-CA" sz="1800" dirty="0">
                <a:latin typeface="Calibri" panose="020F0502020204030204" pitchFamily="34" charset="0"/>
              </a:rPr>
              <a:t> (qui en ont sciemment fait le choix) vers ceux d’Hydro-Québec qui ont choisi une énergie propre. Puisqu’il y aura une augmentation des coûts d’Hydro-Québec, celle-ci cheminera inévitablement vers une hausse sur ses tarifs futurs.</a:t>
            </a:r>
          </a:p>
        </p:txBody>
      </p:sp>
      <p:pic>
        <p:nvPicPr>
          <p:cNvPr id="4" name="Image 3">
            <a:extLst>
              <a:ext uri="{FF2B5EF4-FFF2-40B4-BE49-F238E27FC236}">
                <a16:creationId xmlns:a16="http://schemas.microsoft.com/office/drawing/2014/main" id="{710C6A9B-9670-421B-83CB-3526652C1C4D}"/>
              </a:ext>
            </a:extLst>
          </p:cNvPr>
          <p:cNvPicPr>
            <a:picLocks noChangeAspect="1"/>
          </p:cNvPicPr>
          <p:nvPr>
            <p:custDataLst>
              <p:tags r:id="rId3"/>
            </p:custDataLst>
          </p:nvPr>
        </p:nvPicPr>
        <p:blipFill>
          <a:blip r:embed="rId5"/>
          <a:stretch>
            <a:fillRect/>
          </a:stretch>
        </p:blipFill>
        <p:spPr>
          <a:xfrm>
            <a:off x="10139614" y="5984748"/>
            <a:ext cx="1524132" cy="719390"/>
          </a:xfrm>
          <a:prstGeom prst="rect">
            <a:avLst/>
          </a:prstGeom>
        </p:spPr>
      </p:pic>
    </p:spTree>
    <p:extLst>
      <p:ext uri="{BB962C8B-B14F-4D97-AF65-F5344CB8AC3E}">
        <p14:creationId xmlns:p14="http://schemas.microsoft.com/office/powerpoint/2010/main" val="4439284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9C28F1-BB7B-448D-991F-806F9B366D28}"/>
              </a:ext>
            </a:extLst>
          </p:cNvPr>
          <p:cNvSpPr>
            <a:spLocks noGrp="1"/>
          </p:cNvSpPr>
          <p:nvPr>
            <p:ph type="title"/>
            <p:custDataLst>
              <p:tags r:id="rId1"/>
            </p:custDataLst>
          </p:nvPr>
        </p:nvSpPr>
        <p:spPr/>
        <p:txBody>
          <a:bodyPr>
            <a:normAutofit/>
          </a:bodyPr>
          <a:lstStyle/>
          <a:p>
            <a:r>
              <a:rPr lang="fr-CA" sz="2400" b="1" dirty="0">
                <a:effectLst/>
                <a:latin typeface="Calibri" panose="020F0502020204030204" pitchFamily="34" charset="0"/>
                <a:ea typeface="Times New Roman" panose="02020603050405020304" pitchFamily="18" charset="0"/>
                <a:cs typeface="Calibri" panose="020F0502020204030204" pitchFamily="34" charset="0"/>
              </a:rPr>
              <a:t>4.5 Des coûts par tonne de GES prodigieux</a:t>
            </a:r>
            <a:endParaRPr lang="fr-CA" sz="2400" b="1" dirty="0">
              <a:latin typeface="Calibri" panose="020F0502020204030204" pitchFamily="34" charset="0"/>
              <a:cs typeface="Calibri" panose="020F0502020204030204" pitchFamily="34" charset="0"/>
            </a:endParaRPr>
          </a:p>
        </p:txBody>
      </p:sp>
      <p:sp>
        <p:nvSpPr>
          <p:cNvPr id="3" name="Espace réservé du contenu 2">
            <a:extLst>
              <a:ext uri="{FF2B5EF4-FFF2-40B4-BE49-F238E27FC236}">
                <a16:creationId xmlns:a16="http://schemas.microsoft.com/office/drawing/2014/main" id="{5716DBC4-CBAD-4F54-B47B-F9067AD4FF46}"/>
              </a:ext>
            </a:extLst>
          </p:cNvPr>
          <p:cNvSpPr>
            <a:spLocks noGrp="1"/>
          </p:cNvSpPr>
          <p:nvPr>
            <p:ph idx="1"/>
            <p:custDataLst>
              <p:tags r:id="rId2"/>
            </p:custDataLst>
          </p:nvPr>
        </p:nvSpPr>
        <p:spPr/>
        <p:txBody>
          <a:bodyPr>
            <a:normAutofit/>
          </a:bodyPr>
          <a:lstStyle/>
          <a:p>
            <a:pPr marL="457200" marR="0" algn="just">
              <a:spcAft>
                <a:spcPts val="0"/>
              </a:spcAft>
            </a:pPr>
            <a:r>
              <a:rPr lang="fr-CA" sz="1800" dirty="0">
                <a:latin typeface="Calibri" panose="020F0502020204030204" pitchFamily="34" charset="0"/>
              </a:rPr>
              <a:t>Pour atteindre la cible de (8/15 de 540 000) 288 000 tonnes de GES, il en coûtera aux Québécois et aux clients d’Hydro-Québec un total de 227 millions de dollars, soit quelque 788 $ par tonne.</a:t>
            </a:r>
          </a:p>
          <a:p>
            <a:pPr marL="457200" marR="0" algn="just">
              <a:spcAft>
                <a:spcPts val="0"/>
              </a:spcAft>
            </a:pPr>
            <a:r>
              <a:rPr lang="fr-CA" sz="1800" dirty="0">
                <a:latin typeface="Calibri" panose="020F0502020204030204" pitchFamily="34" charset="0"/>
              </a:rPr>
              <a:t>Le prix minimum fixé pour le carbone au Québec est de 18,69 $ par tonne pour 2022 et le prix le plus élevé atteint en 2021 était de 35,47 $ par tonne.  </a:t>
            </a:r>
          </a:p>
          <a:p>
            <a:pPr marL="457200" marR="0" algn="just">
              <a:spcAft>
                <a:spcPts val="0"/>
              </a:spcAft>
            </a:pPr>
            <a:r>
              <a:rPr lang="fr-CA" sz="1800" dirty="0">
                <a:latin typeface="Calibri" panose="020F0502020204030204" pitchFamily="34" charset="0"/>
              </a:rPr>
              <a:t>Or, le prix qu’auront à payer les Québécois pour le projet des Demanderesses représente donc 42,2 fois le prix fixé pour les crédits de carbone cette année et 22,2 fois le prix le plus élevé atteint l’an dernier. </a:t>
            </a:r>
          </a:p>
        </p:txBody>
      </p:sp>
      <p:pic>
        <p:nvPicPr>
          <p:cNvPr id="4" name="Image 3">
            <a:extLst>
              <a:ext uri="{FF2B5EF4-FFF2-40B4-BE49-F238E27FC236}">
                <a16:creationId xmlns:a16="http://schemas.microsoft.com/office/drawing/2014/main" id="{A9FA5B2B-3FD7-4538-B04D-DC8CBABC3252}"/>
              </a:ext>
            </a:extLst>
          </p:cNvPr>
          <p:cNvPicPr>
            <a:picLocks noChangeAspect="1"/>
          </p:cNvPicPr>
          <p:nvPr>
            <p:custDataLst>
              <p:tags r:id="rId3"/>
            </p:custDataLst>
          </p:nvPr>
        </p:nvPicPr>
        <p:blipFill>
          <a:blip r:embed="rId5"/>
          <a:stretch>
            <a:fillRect/>
          </a:stretch>
        </p:blipFill>
        <p:spPr>
          <a:xfrm>
            <a:off x="10098974" y="5993892"/>
            <a:ext cx="1524132" cy="719390"/>
          </a:xfrm>
          <a:prstGeom prst="rect">
            <a:avLst/>
          </a:prstGeom>
        </p:spPr>
      </p:pic>
    </p:spTree>
    <p:extLst>
      <p:ext uri="{BB962C8B-B14F-4D97-AF65-F5344CB8AC3E}">
        <p14:creationId xmlns:p14="http://schemas.microsoft.com/office/powerpoint/2010/main" val="10142956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2B5F1D-B25F-4DF7-B34B-9EEA0A273EB4}"/>
              </a:ext>
            </a:extLst>
          </p:cNvPr>
          <p:cNvSpPr>
            <a:spLocks noGrp="1"/>
          </p:cNvSpPr>
          <p:nvPr>
            <p:ph type="title"/>
            <p:custDataLst>
              <p:tags r:id="rId1"/>
            </p:custDataLst>
          </p:nvPr>
        </p:nvSpPr>
        <p:spPr/>
        <p:txBody>
          <a:bodyPr>
            <a:normAutofit/>
          </a:bodyPr>
          <a:lstStyle/>
          <a:p>
            <a:r>
              <a:rPr lang="fr-CA" sz="2400" b="1" dirty="0">
                <a:effectLst/>
                <a:latin typeface="Calibri" panose="020F0502020204030204" pitchFamily="34" charset="0"/>
                <a:ea typeface="Times New Roman" panose="02020603050405020304" pitchFamily="18" charset="0"/>
              </a:rPr>
              <a:t>4.6 Le manque de vision envers des solutions novatrices et économiques</a:t>
            </a:r>
            <a:endParaRPr lang="fr-CA" sz="2400" b="1" dirty="0"/>
          </a:p>
        </p:txBody>
      </p:sp>
      <p:sp>
        <p:nvSpPr>
          <p:cNvPr id="3" name="Espace réservé du contenu 2">
            <a:extLst>
              <a:ext uri="{FF2B5EF4-FFF2-40B4-BE49-F238E27FC236}">
                <a16:creationId xmlns:a16="http://schemas.microsoft.com/office/drawing/2014/main" id="{64482BE7-511E-47EF-8FBD-9FD2849030C9}"/>
              </a:ext>
            </a:extLst>
          </p:cNvPr>
          <p:cNvSpPr>
            <a:spLocks noGrp="1"/>
          </p:cNvSpPr>
          <p:nvPr>
            <p:ph idx="1"/>
            <p:custDataLst>
              <p:tags r:id="rId2"/>
            </p:custDataLst>
          </p:nvPr>
        </p:nvSpPr>
        <p:spPr/>
        <p:txBody>
          <a:bodyPr>
            <a:normAutofit/>
          </a:bodyPr>
          <a:lstStyle/>
          <a:p>
            <a:pPr marL="457200" marR="0" algn="just">
              <a:spcAft>
                <a:spcPts val="0"/>
              </a:spcAft>
            </a:pPr>
            <a:r>
              <a:rPr lang="fr-CA" sz="1800" dirty="0">
                <a:latin typeface="Calibri" panose="020F0502020204030204" pitchFamily="34" charset="0"/>
              </a:rPr>
              <a:t>Nous comprenons que le Décret incite la collaboration entre les Demanderesses. De plus, le Décret n’exclut aucunement la collaboration avec d’autres acteurs du secteur de l’énergie.</a:t>
            </a:r>
          </a:p>
          <a:p>
            <a:pPr marL="457200" marR="0" algn="just">
              <a:spcAft>
                <a:spcPts val="0"/>
              </a:spcAft>
            </a:pPr>
            <a:r>
              <a:rPr lang="fr-CA" sz="1800" dirty="0">
                <a:latin typeface="Calibri" panose="020F0502020204030204" pitchFamily="34" charset="0"/>
              </a:rPr>
              <a:t>Toutefois, l’unique solution technologique proposée (thermopompe et chauffage central) semble à la fois timide et dépassée. Voici quelques exemples de technologies qui pourraient aisément être incluses au projet actuel et venir à la fois déplacer la demande d’énergie en période de pointe et diminuer les émissions de GES.</a:t>
            </a:r>
          </a:p>
          <a:p>
            <a:pPr marL="960120" lvl="1" algn="just">
              <a:spcAft>
                <a:spcPts val="0"/>
              </a:spcAft>
              <a:tabLst>
                <a:tab pos="457200" algn="l"/>
              </a:tabLst>
            </a:pPr>
            <a:r>
              <a:rPr lang="fr-CA" sz="1600" dirty="0">
                <a:latin typeface="Calibri" panose="020F0502020204030204" pitchFamily="34" charset="0"/>
              </a:rPr>
              <a:t>L’inclusion des foyers au gaz naturel (et éventuellement au propane) pour combler les besoins de chauffage de l’espace en période de pointe (nous notons qu’aucune analyse n’a été faite à cet égard).</a:t>
            </a:r>
          </a:p>
          <a:p>
            <a:pPr marL="960120" lvl="1" algn="just">
              <a:spcAft>
                <a:spcPts val="0"/>
              </a:spcAft>
              <a:tabLst>
                <a:tab pos="457200" algn="l"/>
              </a:tabLst>
            </a:pPr>
            <a:r>
              <a:rPr lang="fr-CA" sz="1600" dirty="0">
                <a:latin typeface="Calibri" panose="020F0502020204030204" pitchFamily="34" charset="0"/>
              </a:rPr>
              <a:t>Le délestage des chauffe-eaux électriques en période de pointe.</a:t>
            </a:r>
          </a:p>
          <a:p>
            <a:pPr marL="960120" lvl="1" algn="just">
              <a:spcAft>
                <a:spcPts val="0"/>
              </a:spcAft>
              <a:tabLst>
                <a:tab pos="457200" algn="l"/>
              </a:tabLst>
            </a:pPr>
            <a:r>
              <a:rPr lang="fr-CA" sz="1600" dirty="0">
                <a:latin typeface="Calibri" panose="020F0502020204030204" pitchFamily="34" charset="0"/>
              </a:rPr>
              <a:t>Une panoplie d’outils domotiques actuellement disponibles commercialement et qui permettent la réduction de la consommation en pointe.</a:t>
            </a:r>
          </a:p>
          <a:p>
            <a:endParaRPr lang="fr-CA" sz="1800" dirty="0">
              <a:latin typeface="Calibri" panose="020F0502020204030204" pitchFamily="34" charset="0"/>
            </a:endParaRPr>
          </a:p>
        </p:txBody>
      </p:sp>
      <p:pic>
        <p:nvPicPr>
          <p:cNvPr id="4" name="Image 3">
            <a:extLst>
              <a:ext uri="{FF2B5EF4-FFF2-40B4-BE49-F238E27FC236}">
                <a16:creationId xmlns:a16="http://schemas.microsoft.com/office/drawing/2014/main" id="{D0FCA070-C0A1-43DD-8007-095EB476C4CC}"/>
              </a:ext>
            </a:extLst>
          </p:cNvPr>
          <p:cNvPicPr>
            <a:picLocks noChangeAspect="1"/>
          </p:cNvPicPr>
          <p:nvPr>
            <p:custDataLst>
              <p:tags r:id="rId3"/>
            </p:custDataLst>
          </p:nvPr>
        </p:nvPicPr>
        <p:blipFill>
          <a:blip r:embed="rId5"/>
          <a:stretch>
            <a:fillRect/>
          </a:stretch>
        </p:blipFill>
        <p:spPr>
          <a:xfrm>
            <a:off x="10109134" y="6029452"/>
            <a:ext cx="1524132" cy="719390"/>
          </a:xfrm>
          <a:prstGeom prst="rect">
            <a:avLst/>
          </a:prstGeom>
        </p:spPr>
      </p:pic>
    </p:spTree>
    <p:extLst>
      <p:ext uri="{BB962C8B-B14F-4D97-AF65-F5344CB8AC3E}">
        <p14:creationId xmlns:p14="http://schemas.microsoft.com/office/powerpoint/2010/main" val="228370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1E6C783-C4BA-4A22-AC52-C444E0FCCC4A}"/>
              </a:ext>
            </a:extLst>
          </p:cNvPr>
          <p:cNvSpPr>
            <a:spLocks noGrp="1"/>
          </p:cNvSpPr>
          <p:nvPr>
            <p:ph type="title"/>
            <p:custDataLst>
              <p:tags r:id="rId1"/>
            </p:custDataLst>
          </p:nvPr>
        </p:nvSpPr>
        <p:spPr/>
        <p:txBody>
          <a:bodyPr>
            <a:normAutofit/>
          </a:bodyPr>
          <a:lstStyle/>
          <a:p>
            <a:r>
              <a:rPr lang="fr-CA" sz="2400" b="1" dirty="0">
                <a:latin typeface="Calibri" panose="020F0502020204030204" pitchFamily="34" charset="0"/>
                <a:cs typeface="Calibri" panose="020F0502020204030204" pitchFamily="34" charset="0"/>
              </a:rPr>
              <a:t>4.7 </a:t>
            </a:r>
            <a:r>
              <a:rPr lang="fr-CA" sz="2400" b="1" dirty="0">
                <a:effectLst/>
                <a:latin typeface="Calibri" panose="020F0502020204030204" pitchFamily="34" charset="0"/>
                <a:ea typeface="Times New Roman" panose="02020603050405020304" pitchFamily="18" charset="0"/>
                <a:cs typeface="Calibri" panose="020F0502020204030204" pitchFamily="34" charset="0"/>
              </a:rPr>
              <a:t>La concurrence déloyale envers les entreprises québécoises en région</a:t>
            </a:r>
            <a:endParaRPr lang="fr-CA" sz="2400" b="1" dirty="0">
              <a:latin typeface="Calibri" panose="020F0502020204030204" pitchFamily="34" charset="0"/>
              <a:cs typeface="Calibri" panose="020F0502020204030204" pitchFamily="34" charset="0"/>
            </a:endParaRPr>
          </a:p>
        </p:txBody>
      </p:sp>
      <p:sp>
        <p:nvSpPr>
          <p:cNvPr id="3" name="Espace réservé du contenu 2">
            <a:extLst>
              <a:ext uri="{FF2B5EF4-FFF2-40B4-BE49-F238E27FC236}">
                <a16:creationId xmlns:a16="http://schemas.microsoft.com/office/drawing/2014/main" id="{0F5DC470-0420-470A-ACE0-46CBD4E503A5}"/>
              </a:ext>
            </a:extLst>
          </p:cNvPr>
          <p:cNvSpPr>
            <a:spLocks noGrp="1"/>
          </p:cNvSpPr>
          <p:nvPr>
            <p:ph idx="1"/>
            <p:custDataLst>
              <p:tags r:id="rId2"/>
            </p:custDataLst>
          </p:nvPr>
        </p:nvSpPr>
        <p:spPr/>
        <p:txBody>
          <a:bodyPr>
            <a:normAutofit/>
          </a:bodyPr>
          <a:lstStyle/>
          <a:p>
            <a:pPr marL="457200" marR="0" algn="just">
              <a:spcAft>
                <a:spcPts val="0"/>
              </a:spcAft>
            </a:pPr>
            <a:r>
              <a:rPr lang="fr-CA" sz="1800" dirty="0">
                <a:latin typeface="Calibri" panose="020F0502020204030204" pitchFamily="34" charset="0"/>
              </a:rPr>
              <a:t>Le mécanisme de « compensations de carbone » favorise indument Énergir au détriment des PMEs opérées en région par les propaniers et procure à ce monopole un avantage concurrentiel indu aux frais des contribuables québécois et des clients d’Hydro-Québec.</a:t>
            </a:r>
          </a:p>
          <a:p>
            <a:pPr marL="457200" marR="0" algn="just">
              <a:spcAft>
                <a:spcPts val="0"/>
              </a:spcAft>
            </a:pPr>
            <a:r>
              <a:rPr lang="fr-CA" sz="1800" dirty="0">
                <a:latin typeface="Calibri" panose="020F0502020204030204" pitchFamily="34" charset="0"/>
              </a:rPr>
              <a:t>D’abord, en ne permettant pas aux propaniers de bénéficier des « compensations de carbone », on continue à diminuer le prix du gaz naturel par rapport au propane. </a:t>
            </a:r>
            <a:r>
              <a:rPr lang="fr-CA" sz="1800" dirty="0" err="1">
                <a:latin typeface="Calibri" panose="020F0502020204030204" pitchFamily="34" charset="0"/>
              </a:rPr>
              <a:t>Énergir</a:t>
            </a:r>
            <a:r>
              <a:rPr lang="fr-CA" sz="1800" dirty="0">
                <a:latin typeface="Calibri" panose="020F0502020204030204" pitchFamily="34" charset="0"/>
              </a:rPr>
              <a:t> se présente donc ensuite dans les entreprises en région pour vanter l’avantage financier qu’offre le </a:t>
            </a:r>
            <a:r>
              <a:rPr lang="fr-CA" sz="1800" dirty="0" err="1">
                <a:latin typeface="Calibri" panose="020F0502020204030204" pitchFamily="34" charset="0"/>
              </a:rPr>
              <a:t>GN</a:t>
            </a:r>
            <a:r>
              <a:rPr lang="fr-CA" sz="1800" dirty="0">
                <a:latin typeface="Calibri" panose="020F0502020204030204" pitchFamily="34" charset="0"/>
              </a:rPr>
              <a:t> comparativement à celui du propane. </a:t>
            </a:r>
          </a:p>
          <a:p>
            <a:endParaRPr lang="fr-CA" sz="1800" dirty="0">
              <a:latin typeface="Calibri" panose="020F0502020204030204" pitchFamily="34" charset="0"/>
            </a:endParaRPr>
          </a:p>
        </p:txBody>
      </p:sp>
      <p:pic>
        <p:nvPicPr>
          <p:cNvPr id="4" name="Image 3">
            <a:extLst>
              <a:ext uri="{FF2B5EF4-FFF2-40B4-BE49-F238E27FC236}">
                <a16:creationId xmlns:a16="http://schemas.microsoft.com/office/drawing/2014/main" id="{9608145A-DE27-4F94-A552-47D83C81995F}"/>
              </a:ext>
            </a:extLst>
          </p:cNvPr>
          <p:cNvPicPr>
            <a:picLocks noChangeAspect="1"/>
          </p:cNvPicPr>
          <p:nvPr>
            <p:custDataLst>
              <p:tags r:id="rId3"/>
            </p:custDataLst>
          </p:nvPr>
        </p:nvPicPr>
        <p:blipFill>
          <a:blip r:embed="rId5"/>
          <a:stretch>
            <a:fillRect/>
          </a:stretch>
        </p:blipFill>
        <p:spPr>
          <a:xfrm>
            <a:off x="10139614" y="5993892"/>
            <a:ext cx="1524132" cy="719390"/>
          </a:xfrm>
          <a:prstGeom prst="rect">
            <a:avLst/>
          </a:prstGeom>
        </p:spPr>
      </p:pic>
    </p:spTree>
    <p:extLst>
      <p:ext uri="{BB962C8B-B14F-4D97-AF65-F5344CB8AC3E}">
        <p14:creationId xmlns:p14="http://schemas.microsoft.com/office/powerpoint/2010/main" val="13458436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411B164-281D-423E-98A4-5C3460479B17}"/>
              </a:ext>
            </a:extLst>
          </p:cNvPr>
          <p:cNvSpPr>
            <a:spLocks noGrp="1"/>
          </p:cNvSpPr>
          <p:nvPr>
            <p:ph type="title"/>
            <p:custDataLst>
              <p:tags r:id="rId1"/>
            </p:custDataLst>
          </p:nvPr>
        </p:nvSpPr>
        <p:spPr/>
        <p:txBody>
          <a:bodyPr>
            <a:normAutofit/>
          </a:bodyPr>
          <a:lstStyle/>
          <a:p>
            <a:r>
              <a:rPr lang="fr-CA" sz="2400" b="1" dirty="0">
                <a:effectLst/>
                <a:latin typeface="Calibri" panose="020F0502020204030204" pitchFamily="34" charset="0"/>
                <a:ea typeface="Times New Roman" panose="02020603050405020304" pitchFamily="18" charset="0"/>
              </a:rPr>
              <a:t>5. Bonification du projet ou de la solution proposée </a:t>
            </a:r>
            <a:endParaRPr lang="fr-CA" sz="2400" b="1" dirty="0"/>
          </a:p>
        </p:txBody>
      </p:sp>
      <p:sp>
        <p:nvSpPr>
          <p:cNvPr id="3" name="Espace réservé du contenu 2">
            <a:extLst>
              <a:ext uri="{FF2B5EF4-FFF2-40B4-BE49-F238E27FC236}">
                <a16:creationId xmlns:a16="http://schemas.microsoft.com/office/drawing/2014/main" id="{6074968F-A365-415D-8608-04122CD2312E}"/>
              </a:ext>
            </a:extLst>
          </p:cNvPr>
          <p:cNvSpPr>
            <a:spLocks noGrp="1"/>
          </p:cNvSpPr>
          <p:nvPr>
            <p:ph idx="1"/>
            <p:custDataLst>
              <p:tags r:id="rId2"/>
            </p:custDataLst>
          </p:nvPr>
        </p:nvSpPr>
        <p:spPr/>
        <p:txBody>
          <a:bodyPr/>
          <a:lstStyle/>
          <a:p>
            <a:pPr marL="457200" algn="just"/>
            <a:r>
              <a:rPr lang="fr-CA" sz="1800" dirty="0">
                <a:latin typeface="Calibri" panose="020F0502020204030204" pitchFamily="34" charset="0"/>
              </a:rPr>
              <a:t>L’inclusion de la clientèle des propaniers dans le cadre d’une solution additionnelle à même une nouvelle Entente renégociée entre Hydro-Québec et </a:t>
            </a:r>
            <a:r>
              <a:rPr lang="fr-CA" sz="1800" dirty="0" err="1">
                <a:latin typeface="Calibri" panose="020F0502020204030204" pitchFamily="34" charset="0"/>
              </a:rPr>
              <a:t>Énergir</a:t>
            </a:r>
            <a:r>
              <a:rPr lang="fr-CA" sz="1800" dirty="0">
                <a:latin typeface="Calibri" panose="020F0502020204030204" pitchFamily="34" charset="0"/>
              </a:rPr>
              <a:t> à titre de fournisseurs d’énergie en périodes de pointe permettrait de rejoindre la portion de la population à qui on demande de contribuer par le biais des subventions aussi bien que par celui des tarifs d’Hydro-Québec.</a:t>
            </a:r>
          </a:p>
        </p:txBody>
      </p:sp>
      <p:pic>
        <p:nvPicPr>
          <p:cNvPr id="4" name="Image 3">
            <a:extLst>
              <a:ext uri="{FF2B5EF4-FFF2-40B4-BE49-F238E27FC236}">
                <a16:creationId xmlns:a16="http://schemas.microsoft.com/office/drawing/2014/main" id="{5F37DA6F-B873-4EDD-994E-85A3FCC09067}"/>
              </a:ext>
            </a:extLst>
          </p:cNvPr>
          <p:cNvPicPr>
            <a:picLocks noChangeAspect="1"/>
          </p:cNvPicPr>
          <p:nvPr>
            <p:custDataLst>
              <p:tags r:id="rId3"/>
            </p:custDataLst>
          </p:nvPr>
        </p:nvPicPr>
        <p:blipFill>
          <a:blip r:embed="rId5"/>
          <a:stretch>
            <a:fillRect/>
          </a:stretch>
        </p:blipFill>
        <p:spPr>
          <a:xfrm>
            <a:off x="10119294" y="5998972"/>
            <a:ext cx="1524132" cy="719390"/>
          </a:xfrm>
          <a:prstGeom prst="rect">
            <a:avLst/>
          </a:prstGeom>
        </p:spPr>
      </p:pic>
    </p:spTree>
    <p:extLst>
      <p:ext uri="{BB962C8B-B14F-4D97-AF65-F5344CB8AC3E}">
        <p14:creationId xmlns:p14="http://schemas.microsoft.com/office/powerpoint/2010/main" val="26519374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C6B121-7285-494D-9125-98A67CB78AA4}"/>
              </a:ext>
            </a:extLst>
          </p:cNvPr>
          <p:cNvSpPr>
            <a:spLocks noGrp="1"/>
          </p:cNvSpPr>
          <p:nvPr>
            <p:ph type="title"/>
            <p:custDataLst>
              <p:tags r:id="rId1"/>
            </p:custDataLst>
          </p:nvPr>
        </p:nvSpPr>
        <p:spPr/>
        <p:txBody>
          <a:bodyPr>
            <a:normAutofit/>
          </a:bodyPr>
          <a:lstStyle/>
          <a:p>
            <a:r>
              <a:rPr lang="fr-CA" sz="2400" b="1" dirty="0">
                <a:effectLst/>
                <a:latin typeface="Calibri" panose="020F0502020204030204" pitchFamily="34" charset="0"/>
                <a:ea typeface="Times New Roman" panose="02020603050405020304" pitchFamily="18" charset="0"/>
              </a:rPr>
              <a:t>5.1 Pour couvrir l’ensemble du territoire et de la clientèle d’Hydro-Québec</a:t>
            </a:r>
            <a:endParaRPr lang="fr-CA" sz="2400" b="1" dirty="0">
              <a:latin typeface="Calibri" panose="020F0502020204030204" pitchFamily="34" charset="0"/>
              <a:cs typeface="Calibri" panose="020F0502020204030204" pitchFamily="34" charset="0"/>
            </a:endParaRPr>
          </a:p>
        </p:txBody>
      </p:sp>
      <p:sp>
        <p:nvSpPr>
          <p:cNvPr id="3" name="Espace réservé du contenu 2">
            <a:extLst>
              <a:ext uri="{FF2B5EF4-FFF2-40B4-BE49-F238E27FC236}">
                <a16:creationId xmlns:a16="http://schemas.microsoft.com/office/drawing/2014/main" id="{6A95C3D4-759D-4260-832D-B457D076D3FC}"/>
              </a:ext>
            </a:extLst>
          </p:cNvPr>
          <p:cNvSpPr>
            <a:spLocks noGrp="1"/>
          </p:cNvSpPr>
          <p:nvPr>
            <p:ph idx="1"/>
            <p:custDataLst>
              <p:tags r:id="rId2"/>
            </p:custDataLst>
          </p:nvPr>
        </p:nvSpPr>
        <p:spPr/>
        <p:txBody>
          <a:bodyPr>
            <a:normAutofit/>
          </a:bodyPr>
          <a:lstStyle/>
          <a:p>
            <a:pPr marL="457200" algn="just">
              <a:lnSpc>
                <a:spcPct val="100000"/>
              </a:lnSpc>
            </a:pPr>
            <a:r>
              <a:rPr lang="fr-CA" sz="1800" dirty="0">
                <a:latin typeface="Calibri" panose="020F0502020204030204" pitchFamily="34" charset="0"/>
              </a:rPr>
              <a:t>Les appareils de chauffage au propane sont déjà admissibles au tarif biénergie d’Hydro-Québec lorsqu’ils sont jumelés à une thermopompe. Ceux-ci peuvent être contrôlés par les mêmes équipements que ceux utilisés pour les fournaises ou les bouilloires au gaz naturel.</a:t>
            </a:r>
          </a:p>
          <a:p>
            <a:pPr marL="457200" algn="just">
              <a:lnSpc>
                <a:spcPct val="100000"/>
              </a:lnSpc>
            </a:pPr>
            <a:r>
              <a:rPr lang="fr-CA" sz="1800" dirty="0">
                <a:latin typeface="Calibri" panose="020F0502020204030204" pitchFamily="34" charset="0"/>
              </a:rPr>
              <a:t>L’ajout des foyers au propane aussi bien qu’au gaz naturel au programme permettrait également d’effacer une partie additionnelle de la charge en périodes de pointe et de remplacer non seulement l’électricité utilisée par les appareils de chauffage central par du gaz propane là où le réseau d’</a:t>
            </a:r>
            <a:r>
              <a:rPr lang="fr-CA" sz="1800" dirty="0" err="1">
                <a:latin typeface="Calibri" panose="020F0502020204030204" pitchFamily="34" charset="0"/>
              </a:rPr>
              <a:t>Énergir</a:t>
            </a:r>
            <a:r>
              <a:rPr lang="fr-CA" sz="1800" dirty="0">
                <a:latin typeface="Calibri" panose="020F0502020204030204" pitchFamily="34" charset="0"/>
              </a:rPr>
              <a:t> n’existe pas, mais il pourrait aussi éviter la construction de centrales de pointe. </a:t>
            </a:r>
          </a:p>
          <a:p>
            <a:pPr marL="457200" algn="just">
              <a:lnSpc>
                <a:spcPct val="100000"/>
              </a:lnSpc>
            </a:pPr>
            <a:r>
              <a:rPr lang="fr-CA" sz="1800" dirty="0">
                <a:latin typeface="Calibri" panose="020F0502020204030204" pitchFamily="34" charset="0"/>
              </a:rPr>
              <a:t>Par ailleurs, comme le Québec interdit dorénavant l’installation et la réparation des appareils de chauffage au mazout, l'inclusion du propane dans une nouvelle solution accélérerait davantage l'élimination progressive du mazout utilisé pour le chauffage des locaux dans les 200 000 ménages au Québec qui possèdent un appareil de chauffage au mazout.</a:t>
            </a:r>
          </a:p>
        </p:txBody>
      </p:sp>
      <p:pic>
        <p:nvPicPr>
          <p:cNvPr id="4" name="Image 3">
            <a:extLst>
              <a:ext uri="{FF2B5EF4-FFF2-40B4-BE49-F238E27FC236}">
                <a16:creationId xmlns:a16="http://schemas.microsoft.com/office/drawing/2014/main" id="{7387BDE5-267B-49E3-A4E6-6EE09C6E0612}"/>
              </a:ext>
            </a:extLst>
          </p:cNvPr>
          <p:cNvPicPr>
            <a:picLocks noChangeAspect="1"/>
          </p:cNvPicPr>
          <p:nvPr>
            <p:custDataLst>
              <p:tags r:id="rId3"/>
            </p:custDataLst>
          </p:nvPr>
        </p:nvPicPr>
        <p:blipFill>
          <a:blip r:embed="rId5"/>
          <a:stretch>
            <a:fillRect/>
          </a:stretch>
        </p:blipFill>
        <p:spPr>
          <a:xfrm>
            <a:off x="10058334" y="5993892"/>
            <a:ext cx="1524132" cy="719390"/>
          </a:xfrm>
          <a:prstGeom prst="rect">
            <a:avLst/>
          </a:prstGeom>
        </p:spPr>
      </p:pic>
    </p:spTree>
    <p:extLst>
      <p:ext uri="{BB962C8B-B14F-4D97-AF65-F5344CB8AC3E}">
        <p14:creationId xmlns:p14="http://schemas.microsoft.com/office/powerpoint/2010/main" val="12789829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56268CF-5BC9-44C3-B91E-6EF0C86D620D}"/>
              </a:ext>
            </a:extLst>
          </p:cNvPr>
          <p:cNvSpPr>
            <a:spLocks noGrp="1"/>
          </p:cNvSpPr>
          <p:nvPr>
            <p:ph type="title"/>
            <p:custDataLst>
              <p:tags r:id="rId1"/>
            </p:custDataLst>
          </p:nvPr>
        </p:nvSpPr>
        <p:spPr/>
        <p:txBody>
          <a:bodyPr>
            <a:normAutofit/>
          </a:bodyPr>
          <a:lstStyle/>
          <a:p>
            <a:r>
              <a:rPr lang="fr-CA" sz="2400" b="1" dirty="0">
                <a:effectLst/>
                <a:latin typeface="Calibri" panose="020F0502020204030204" pitchFamily="34" charset="0"/>
                <a:ea typeface="Times New Roman" panose="02020603050405020304" pitchFamily="18" charset="0"/>
              </a:rPr>
              <a:t>5.2 Pour être équitable envers les entreprises québécoises</a:t>
            </a:r>
            <a:endParaRPr lang="fr-CA" sz="2400" b="1" dirty="0"/>
          </a:p>
        </p:txBody>
      </p:sp>
      <p:sp>
        <p:nvSpPr>
          <p:cNvPr id="3" name="Espace réservé du contenu 2">
            <a:extLst>
              <a:ext uri="{FF2B5EF4-FFF2-40B4-BE49-F238E27FC236}">
                <a16:creationId xmlns:a16="http://schemas.microsoft.com/office/drawing/2014/main" id="{4C3C1434-CC42-4054-BB12-C1E7A1FACD35}"/>
              </a:ext>
            </a:extLst>
          </p:cNvPr>
          <p:cNvSpPr>
            <a:spLocks noGrp="1"/>
          </p:cNvSpPr>
          <p:nvPr>
            <p:ph idx="1"/>
            <p:custDataLst>
              <p:tags r:id="rId2"/>
            </p:custDataLst>
          </p:nvPr>
        </p:nvSpPr>
        <p:spPr/>
        <p:txBody>
          <a:bodyPr/>
          <a:lstStyle/>
          <a:p>
            <a:pPr marL="457200" marR="0" algn="just">
              <a:lnSpc>
                <a:spcPct val="100000"/>
              </a:lnSpc>
              <a:spcAft>
                <a:spcPts val="0"/>
              </a:spcAft>
            </a:pPr>
            <a:r>
              <a:rPr lang="fr-CA" sz="1800" dirty="0">
                <a:latin typeface="Calibri" panose="020F0502020204030204" pitchFamily="34" charset="0"/>
              </a:rPr>
              <a:t>L’inclusion du propane, dans le cadre de la nouvelle entente à être renégociée entre Hydro-Québec et </a:t>
            </a:r>
            <a:r>
              <a:rPr lang="fr-CA" sz="1800" dirty="0" err="1">
                <a:latin typeface="Calibri" panose="020F0502020204030204" pitchFamily="34" charset="0"/>
              </a:rPr>
              <a:t>Énergir</a:t>
            </a:r>
            <a:r>
              <a:rPr lang="fr-CA" sz="1800" dirty="0">
                <a:latin typeface="Calibri" panose="020F0502020204030204" pitchFamily="34" charset="0"/>
              </a:rPr>
              <a:t> et versant aux propaniers les mêmes compensations de carbone qu’à </a:t>
            </a:r>
            <a:r>
              <a:rPr lang="fr-CA" sz="1800" dirty="0" err="1">
                <a:latin typeface="Calibri" panose="020F0502020204030204" pitchFamily="34" charset="0"/>
              </a:rPr>
              <a:t>Énergir</a:t>
            </a:r>
            <a:r>
              <a:rPr lang="fr-CA" sz="1800" dirty="0">
                <a:latin typeface="Calibri" panose="020F0502020204030204" pitchFamily="34" charset="0"/>
              </a:rPr>
              <a:t>, permettrait de redresser en partie l’iniquité que le projet actuel créera si elle n’est pas modifiée. </a:t>
            </a:r>
          </a:p>
          <a:p>
            <a:pPr marL="457200" algn="just">
              <a:lnSpc>
                <a:spcPct val="100000"/>
              </a:lnSpc>
            </a:pPr>
            <a:r>
              <a:rPr lang="fr-CA" sz="1800" dirty="0">
                <a:latin typeface="Calibri" panose="020F0502020204030204" pitchFamily="34" charset="0"/>
              </a:rPr>
              <a:t>Ce faisant, cette solution additionnelle permettrait d’accélérer la transition énergétique du Québec en permettant la décarbonation de nombreux édifices en région. </a:t>
            </a:r>
          </a:p>
        </p:txBody>
      </p:sp>
      <p:pic>
        <p:nvPicPr>
          <p:cNvPr id="4" name="Image 3">
            <a:extLst>
              <a:ext uri="{FF2B5EF4-FFF2-40B4-BE49-F238E27FC236}">
                <a16:creationId xmlns:a16="http://schemas.microsoft.com/office/drawing/2014/main" id="{2FC805D1-D437-475C-8F34-18739C931528}"/>
              </a:ext>
            </a:extLst>
          </p:cNvPr>
          <p:cNvPicPr>
            <a:picLocks noChangeAspect="1"/>
          </p:cNvPicPr>
          <p:nvPr>
            <p:custDataLst>
              <p:tags r:id="rId3"/>
            </p:custDataLst>
          </p:nvPr>
        </p:nvPicPr>
        <p:blipFill>
          <a:blip r:embed="rId5"/>
          <a:stretch>
            <a:fillRect/>
          </a:stretch>
        </p:blipFill>
        <p:spPr>
          <a:xfrm>
            <a:off x="10078654" y="5984748"/>
            <a:ext cx="1524132" cy="719390"/>
          </a:xfrm>
          <a:prstGeom prst="rect">
            <a:avLst/>
          </a:prstGeom>
        </p:spPr>
      </p:pic>
    </p:spTree>
    <p:extLst>
      <p:ext uri="{BB962C8B-B14F-4D97-AF65-F5344CB8AC3E}">
        <p14:creationId xmlns:p14="http://schemas.microsoft.com/office/powerpoint/2010/main" val="17560107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DF2F303-DF77-4102-BE39-57D6FFB776E7}"/>
              </a:ext>
            </a:extLst>
          </p:cNvPr>
          <p:cNvSpPr>
            <a:spLocks noGrp="1"/>
          </p:cNvSpPr>
          <p:nvPr>
            <p:ph type="title"/>
            <p:custDataLst>
              <p:tags r:id="rId1"/>
            </p:custDataLst>
          </p:nvPr>
        </p:nvSpPr>
        <p:spPr/>
        <p:txBody>
          <a:bodyPr>
            <a:normAutofit/>
          </a:bodyPr>
          <a:lstStyle/>
          <a:p>
            <a:r>
              <a:rPr lang="fr-CA" sz="2400" b="1" dirty="0">
                <a:latin typeface="Calibri" panose="020F0502020204030204" pitchFamily="34" charset="0"/>
                <a:cs typeface="Calibri" panose="020F0502020204030204" pitchFamily="34" charset="0"/>
              </a:rPr>
              <a:t>5.3 </a:t>
            </a:r>
            <a:r>
              <a:rPr lang="fr-CA" sz="2400" b="1" dirty="0">
                <a:effectLst/>
                <a:latin typeface="Calibri" panose="020F0502020204030204" pitchFamily="34" charset="0"/>
                <a:ea typeface="Times New Roman" panose="02020603050405020304" pitchFamily="18" charset="0"/>
                <a:cs typeface="Calibri" panose="020F0502020204030204" pitchFamily="34" charset="0"/>
              </a:rPr>
              <a:t>Pour éviter la création d’un précédent risqué</a:t>
            </a:r>
            <a:endParaRPr lang="fr-CA" sz="2400" b="1" dirty="0">
              <a:latin typeface="Calibri" panose="020F0502020204030204" pitchFamily="34" charset="0"/>
              <a:cs typeface="Calibri" panose="020F0502020204030204" pitchFamily="34" charset="0"/>
            </a:endParaRPr>
          </a:p>
        </p:txBody>
      </p:sp>
      <p:sp>
        <p:nvSpPr>
          <p:cNvPr id="3" name="Espace réservé du contenu 2">
            <a:extLst>
              <a:ext uri="{FF2B5EF4-FFF2-40B4-BE49-F238E27FC236}">
                <a16:creationId xmlns:a16="http://schemas.microsoft.com/office/drawing/2014/main" id="{8DBDF275-4A6A-4EC4-849A-8A41D1C864E8}"/>
              </a:ext>
            </a:extLst>
          </p:cNvPr>
          <p:cNvSpPr>
            <a:spLocks noGrp="1"/>
          </p:cNvSpPr>
          <p:nvPr>
            <p:ph idx="1"/>
            <p:custDataLst>
              <p:tags r:id="rId2"/>
            </p:custDataLst>
          </p:nvPr>
        </p:nvSpPr>
        <p:spPr/>
        <p:txBody>
          <a:bodyPr>
            <a:normAutofit/>
          </a:bodyPr>
          <a:lstStyle/>
          <a:p>
            <a:pPr marL="457200" algn="just">
              <a:lnSpc>
                <a:spcPct val="100000"/>
              </a:lnSpc>
            </a:pPr>
            <a:r>
              <a:rPr lang="fr-CA" sz="1800" dirty="0">
                <a:latin typeface="Calibri" panose="020F0502020204030204" pitchFamily="34" charset="0"/>
              </a:rPr>
              <a:t>L’AQP soutient que le mécanisme actuel de compensation de carbone dans sa forme actuelle, c’est-à-dire sans la participation d’autres sources d’énergie pratiquement aussi faible en émissions de GES tel que le propane, constitue un virage insidieux vers l’iniquité sociale par laquelle l’ensemble de la population [tous les clients d’Hydro-Québec] [parmi lesquels se retrouvent certains démunis] sera appelée à subventionner une portion de Québécois qui ont opté pour une solution émettrice en carbone dans le passé afin de minimiser ses coûts.</a:t>
            </a:r>
          </a:p>
          <a:p>
            <a:pPr marL="274320" indent="0" algn="just">
              <a:lnSpc>
                <a:spcPct val="100000"/>
              </a:lnSpc>
              <a:buNone/>
            </a:pPr>
            <a:r>
              <a:rPr lang="fr-CA" sz="1800" dirty="0">
                <a:latin typeface="Calibri" panose="020F0502020204030204" pitchFamily="34" charset="0"/>
              </a:rPr>
              <a:t>ou</a:t>
            </a:r>
          </a:p>
          <a:p>
            <a:pPr marL="457200" algn="just">
              <a:lnSpc>
                <a:spcPct val="100000"/>
              </a:lnSpc>
            </a:pPr>
            <a:r>
              <a:rPr lang="fr-CA" sz="1800" dirty="0">
                <a:latin typeface="Calibri" panose="020F0502020204030204" pitchFamily="34" charset="0"/>
              </a:rPr>
              <a:t>L’AQP soutient que le mécanisme actuel de compensation de carbone dans sa forme actuelle, c’est-à-dire en faisant payer les contribuables qui ne polluent pas pour aider ceux qui ont choisi de polluer, constitue un virage insidieux vers l’iniquité sociale.</a:t>
            </a:r>
          </a:p>
        </p:txBody>
      </p:sp>
      <p:pic>
        <p:nvPicPr>
          <p:cNvPr id="4" name="Image 3">
            <a:extLst>
              <a:ext uri="{FF2B5EF4-FFF2-40B4-BE49-F238E27FC236}">
                <a16:creationId xmlns:a16="http://schemas.microsoft.com/office/drawing/2014/main" id="{93288F65-01D2-4DBD-B716-FC24B2A0F7C7}"/>
              </a:ext>
            </a:extLst>
          </p:cNvPr>
          <p:cNvPicPr>
            <a:picLocks noChangeAspect="1"/>
          </p:cNvPicPr>
          <p:nvPr>
            <p:custDataLst>
              <p:tags r:id="rId3"/>
            </p:custDataLst>
          </p:nvPr>
        </p:nvPicPr>
        <p:blipFill>
          <a:blip r:embed="rId5"/>
          <a:stretch>
            <a:fillRect/>
          </a:stretch>
        </p:blipFill>
        <p:spPr>
          <a:xfrm>
            <a:off x="10078654" y="5993892"/>
            <a:ext cx="1524132" cy="719390"/>
          </a:xfrm>
          <a:prstGeom prst="rect">
            <a:avLst/>
          </a:prstGeom>
        </p:spPr>
      </p:pic>
    </p:spTree>
    <p:extLst>
      <p:ext uri="{BB962C8B-B14F-4D97-AF65-F5344CB8AC3E}">
        <p14:creationId xmlns:p14="http://schemas.microsoft.com/office/powerpoint/2010/main" val="2920651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2FC60FF-92DA-4AF4-B9A5-151101EFC9BA}"/>
              </a:ext>
            </a:extLst>
          </p:cNvPr>
          <p:cNvSpPr>
            <a:spLocks noGrp="1"/>
          </p:cNvSpPr>
          <p:nvPr>
            <p:ph type="title"/>
            <p:custDataLst>
              <p:tags r:id="rId1"/>
            </p:custDataLst>
          </p:nvPr>
        </p:nvSpPr>
        <p:spPr/>
        <p:txBody>
          <a:bodyPr>
            <a:normAutofit/>
          </a:bodyPr>
          <a:lstStyle/>
          <a:p>
            <a:r>
              <a:rPr lang="fr-CA" sz="2400" b="1" dirty="0">
                <a:effectLst/>
                <a:latin typeface="Calibri" panose="020F0502020204030204" pitchFamily="34" charset="0"/>
                <a:ea typeface="Times New Roman" panose="02020603050405020304" pitchFamily="18" charset="0"/>
              </a:rPr>
              <a:t>1. Le rôle essentiel du propane au Québec</a:t>
            </a:r>
            <a:endParaRPr lang="fr-CA" sz="2400" dirty="0"/>
          </a:p>
        </p:txBody>
      </p:sp>
      <p:sp>
        <p:nvSpPr>
          <p:cNvPr id="3" name="Espace réservé du contenu 2">
            <a:extLst>
              <a:ext uri="{FF2B5EF4-FFF2-40B4-BE49-F238E27FC236}">
                <a16:creationId xmlns:a16="http://schemas.microsoft.com/office/drawing/2014/main" id="{F40B15D1-5456-4FD6-AEAC-1CCB59F856E6}"/>
              </a:ext>
            </a:extLst>
          </p:cNvPr>
          <p:cNvSpPr>
            <a:spLocks noGrp="1"/>
          </p:cNvSpPr>
          <p:nvPr>
            <p:ph idx="1"/>
            <p:custDataLst>
              <p:tags r:id="rId2"/>
            </p:custDataLst>
          </p:nvPr>
        </p:nvSpPr>
        <p:spPr/>
        <p:txBody>
          <a:bodyPr/>
          <a:lstStyle/>
          <a:p>
            <a:pPr marL="457200" algn="just"/>
            <a:r>
              <a:rPr lang="fr-CA" sz="2000" dirty="0">
                <a:latin typeface="Calibri" panose="020F0502020204030204" pitchFamily="34" charset="0"/>
                <a:ea typeface="Calibri" panose="020F0502020204030204" pitchFamily="34" charset="0"/>
              </a:rPr>
              <a:t>L</a:t>
            </a:r>
            <a:r>
              <a:rPr lang="fr-CA" sz="2000" dirty="0">
                <a:effectLst/>
                <a:latin typeface="Calibri" panose="020F0502020204030204" pitchFamily="34" charset="0"/>
                <a:ea typeface="Calibri" panose="020F0502020204030204" pitchFamily="34" charset="0"/>
              </a:rPr>
              <a:t>e propane constitue une énergie de transition, moins polluante que le mazout, le diesel et plusieurs autres produits pétroliers. Sa complémentarité est tout indiquée face aux objectifs de décarbonation et d’électrification du gouvernement.</a:t>
            </a:r>
          </a:p>
          <a:p>
            <a:pPr marL="457200" algn="just"/>
            <a:r>
              <a:rPr lang="fr-CA" sz="2000" dirty="0">
                <a:effectLst/>
                <a:latin typeface="Calibri" panose="020F0502020204030204" pitchFamily="34" charset="0"/>
                <a:ea typeface="Calibri" panose="020F0502020204030204" pitchFamily="34" charset="0"/>
              </a:rPr>
              <a:t>La demande domestique annuelle québécoise de propane est de +/- </a:t>
            </a:r>
            <a:r>
              <a:rPr lang="fr-CA" sz="2000" dirty="0" err="1">
                <a:effectLst/>
                <a:latin typeface="Calibri" panose="020F0502020204030204" pitchFamily="34" charset="0"/>
                <a:ea typeface="Calibri" panose="020F0502020204030204" pitchFamily="34" charset="0"/>
              </a:rPr>
              <a:t>725M</a:t>
            </a:r>
            <a:r>
              <a:rPr lang="fr-CA" sz="2000" dirty="0">
                <a:effectLst/>
                <a:latin typeface="Calibri" panose="020F0502020204030204" pitchFamily="34" charset="0"/>
                <a:ea typeface="Calibri" panose="020F0502020204030204" pitchFamily="34" charset="0"/>
              </a:rPr>
              <a:t> de litres. Plus de 53 % de la demande provient essentiellement de la chauffe ainsi que du séchage des grains.</a:t>
            </a:r>
          </a:p>
          <a:p>
            <a:pPr marL="457200" algn="just"/>
            <a:r>
              <a:rPr lang="fr-CA" sz="2000" dirty="0">
                <a:effectLst/>
                <a:latin typeface="Calibri" panose="020F0502020204030204" pitchFamily="34" charset="0"/>
                <a:ea typeface="Calibri" panose="020F0502020204030204" pitchFamily="34" charset="0"/>
              </a:rPr>
              <a:t>Aussi, la distribution du gaz naturel par le biais des monopoles d’</a:t>
            </a:r>
            <a:r>
              <a:rPr lang="fr-CA" sz="2000" dirty="0" err="1">
                <a:effectLst/>
                <a:latin typeface="Calibri" panose="020F0502020204030204" pitchFamily="34" charset="0"/>
                <a:ea typeface="Calibri" panose="020F0502020204030204" pitchFamily="34" charset="0"/>
              </a:rPr>
              <a:t>Énergir</a:t>
            </a:r>
            <a:r>
              <a:rPr lang="fr-CA" sz="2000" dirty="0">
                <a:effectLst/>
                <a:latin typeface="Calibri" panose="020F0502020204030204" pitchFamily="34" charset="0"/>
                <a:ea typeface="Calibri" panose="020F0502020204030204" pitchFamily="34" charset="0"/>
              </a:rPr>
              <a:t> et de Gazifère est loin de couvrir tout le territoire.</a:t>
            </a:r>
          </a:p>
        </p:txBody>
      </p:sp>
      <p:pic>
        <p:nvPicPr>
          <p:cNvPr id="4" name="Picture 3">
            <a:extLst>
              <a:ext uri="{FF2B5EF4-FFF2-40B4-BE49-F238E27FC236}">
                <a16:creationId xmlns:a16="http://schemas.microsoft.com/office/drawing/2014/main" id="{69036A76-BD27-4FF3-A9FB-DEFFB7D15841}"/>
              </a:ext>
            </a:extLst>
          </p:cNvPr>
          <p:cNvPicPr/>
          <p:nvPr>
            <p:custDataLst>
              <p:tags r:id="rId3"/>
            </p:custDataLst>
          </p:nvPr>
        </p:nvPicPr>
        <p:blipFill>
          <a:blip r:embed="rId5" cstate="print">
            <a:extLst>
              <a:ext uri="{28A0092B-C50C-407E-A947-70E740481C1C}">
                <a14:useLocalDpi xmlns:a14="http://schemas.microsoft.com/office/drawing/2010/main" val="0"/>
              </a:ext>
            </a:extLst>
          </a:blip>
          <a:srcRect/>
          <a:stretch>
            <a:fillRect/>
          </a:stretch>
        </p:blipFill>
        <p:spPr bwMode="auto">
          <a:xfrm>
            <a:off x="10251440" y="5984748"/>
            <a:ext cx="1521460" cy="720407"/>
          </a:xfrm>
          <a:prstGeom prst="rect">
            <a:avLst/>
          </a:prstGeom>
          <a:noFill/>
          <a:ln>
            <a:noFill/>
          </a:ln>
        </p:spPr>
      </p:pic>
    </p:spTree>
    <p:extLst>
      <p:ext uri="{BB962C8B-B14F-4D97-AF65-F5344CB8AC3E}">
        <p14:creationId xmlns:p14="http://schemas.microsoft.com/office/powerpoint/2010/main" val="21362381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4759F14-4ECC-4975-A158-32C4AFA2D5CB}"/>
              </a:ext>
            </a:extLst>
          </p:cNvPr>
          <p:cNvSpPr>
            <a:spLocks noGrp="1"/>
          </p:cNvSpPr>
          <p:nvPr>
            <p:ph type="title"/>
            <p:custDataLst>
              <p:tags r:id="rId1"/>
            </p:custDataLst>
          </p:nvPr>
        </p:nvSpPr>
        <p:spPr/>
        <p:txBody>
          <a:bodyPr>
            <a:normAutofit/>
          </a:bodyPr>
          <a:lstStyle/>
          <a:p>
            <a:r>
              <a:rPr lang="fr-CA" sz="2400" b="1" dirty="0">
                <a:effectLst/>
                <a:latin typeface="Calibri" panose="020F0502020204030204" pitchFamily="34" charset="0"/>
                <a:ea typeface="Times New Roman" panose="02020603050405020304" pitchFamily="18" charset="0"/>
              </a:rPr>
              <a:t>6. Conclusion et rappel des recommandations</a:t>
            </a:r>
            <a:endParaRPr lang="fr-CA" sz="2400" b="1" dirty="0"/>
          </a:p>
        </p:txBody>
      </p:sp>
      <p:sp>
        <p:nvSpPr>
          <p:cNvPr id="3" name="Espace réservé du contenu 2">
            <a:extLst>
              <a:ext uri="{FF2B5EF4-FFF2-40B4-BE49-F238E27FC236}">
                <a16:creationId xmlns:a16="http://schemas.microsoft.com/office/drawing/2014/main" id="{0ED39EBF-6191-4BFF-882D-BC319756DE7B}"/>
              </a:ext>
            </a:extLst>
          </p:cNvPr>
          <p:cNvSpPr>
            <a:spLocks noGrp="1"/>
          </p:cNvSpPr>
          <p:nvPr>
            <p:ph idx="1"/>
            <p:custDataLst>
              <p:tags r:id="rId2"/>
            </p:custDataLst>
          </p:nvPr>
        </p:nvSpPr>
        <p:spPr/>
        <p:txBody>
          <a:bodyPr>
            <a:normAutofit/>
          </a:bodyPr>
          <a:lstStyle/>
          <a:p>
            <a:pPr marL="457200" marR="0" algn="just">
              <a:lnSpc>
                <a:spcPct val="100000"/>
              </a:lnSpc>
              <a:spcAft>
                <a:spcPts val="0"/>
              </a:spcAft>
            </a:pPr>
            <a:r>
              <a:rPr lang="fr-CA" sz="1800" dirty="0">
                <a:latin typeface="Calibri" panose="020F0502020204030204" pitchFamily="34" charset="0"/>
              </a:rPr>
              <a:t>Rappelons que les consommateurs de propane continuent de payer 40 000 000 $ annuellement au Fonds vert. </a:t>
            </a:r>
          </a:p>
          <a:p>
            <a:pPr marL="457200" marR="0" algn="just">
              <a:lnSpc>
                <a:spcPct val="100000"/>
              </a:lnSpc>
              <a:spcAft>
                <a:spcPts val="0"/>
              </a:spcAft>
            </a:pPr>
            <a:r>
              <a:rPr lang="fr-CA" sz="1800" dirty="0">
                <a:latin typeface="Calibri" panose="020F0502020204030204" pitchFamily="34" charset="0"/>
              </a:rPr>
              <a:t>En guise de remerciement pour cette contribution, on demande à ces mêmes Québécois de payer davantage pour soutenir une conversion d’équipements auxquels ils n’ont pas droit eux-mêmes.</a:t>
            </a:r>
          </a:p>
          <a:p>
            <a:pPr marL="457200" marR="0" algn="just">
              <a:lnSpc>
                <a:spcPct val="100000"/>
              </a:lnSpc>
              <a:spcAft>
                <a:spcPts val="0"/>
              </a:spcAft>
            </a:pPr>
            <a:r>
              <a:rPr lang="fr-CA" sz="1800" dirty="0">
                <a:latin typeface="Calibri" panose="020F0502020204030204" pitchFamily="34" charset="0"/>
              </a:rPr>
              <a:t>Elle soumet à la Régie de l’énergie que l’Offre ou la solution déposée par les Demanderesses est inadéquate, peu étayée, coûteuse, manque de vision et néglige d’autres solutions pourtant à portée de main.</a:t>
            </a:r>
          </a:p>
          <a:p>
            <a:pPr marL="457200" marR="0" algn="just">
              <a:lnSpc>
                <a:spcPct val="100000"/>
              </a:lnSpc>
              <a:spcAft>
                <a:spcPts val="0"/>
              </a:spcAft>
            </a:pPr>
            <a:r>
              <a:rPr lang="fr-CA" sz="1800" dirty="0">
                <a:latin typeface="Calibri" panose="020F0502020204030204" pitchFamily="34" charset="0"/>
              </a:rPr>
              <a:t>Le Décret prévoit certes une Entente entre Hydro-Québec et Énergir, mais n’empêche en rien ces deux monopoles de renégocier une Entente entre elles qui permet de s’adjoindre d’autres acteurs susceptibles d’offrir de meilleures solutions, des solutions optimisées visant la réduction des GES à un coût raisonnable et des solutions qui permettront au Québec d’atteindre ses objectifs plus rapidement.</a:t>
            </a:r>
          </a:p>
        </p:txBody>
      </p:sp>
      <p:pic>
        <p:nvPicPr>
          <p:cNvPr id="4" name="Image 3">
            <a:extLst>
              <a:ext uri="{FF2B5EF4-FFF2-40B4-BE49-F238E27FC236}">
                <a16:creationId xmlns:a16="http://schemas.microsoft.com/office/drawing/2014/main" id="{FED82808-448E-4D38-9D09-F39C1688CCEB}"/>
              </a:ext>
            </a:extLst>
          </p:cNvPr>
          <p:cNvPicPr>
            <a:picLocks noChangeAspect="1"/>
          </p:cNvPicPr>
          <p:nvPr>
            <p:custDataLst>
              <p:tags r:id="rId3"/>
            </p:custDataLst>
          </p:nvPr>
        </p:nvPicPr>
        <p:blipFill>
          <a:blip r:embed="rId5"/>
          <a:stretch>
            <a:fillRect/>
          </a:stretch>
        </p:blipFill>
        <p:spPr>
          <a:xfrm>
            <a:off x="10068494" y="5993892"/>
            <a:ext cx="1524132" cy="719390"/>
          </a:xfrm>
          <a:prstGeom prst="rect">
            <a:avLst/>
          </a:prstGeom>
        </p:spPr>
      </p:pic>
    </p:spTree>
    <p:extLst>
      <p:ext uri="{BB962C8B-B14F-4D97-AF65-F5344CB8AC3E}">
        <p14:creationId xmlns:p14="http://schemas.microsoft.com/office/powerpoint/2010/main" val="26000524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5AC602-9A88-4EC3-97CC-822FB661E288}"/>
              </a:ext>
            </a:extLst>
          </p:cNvPr>
          <p:cNvSpPr>
            <a:spLocks noGrp="1"/>
          </p:cNvSpPr>
          <p:nvPr>
            <p:ph type="title"/>
            <p:custDataLst>
              <p:tags r:id="rId1"/>
            </p:custDataLst>
          </p:nvPr>
        </p:nvSpPr>
        <p:spPr/>
        <p:txBody>
          <a:bodyPr>
            <a:normAutofit/>
          </a:bodyPr>
          <a:lstStyle/>
          <a:p>
            <a:r>
              <a:rPr lang="fr-CA" sz="2400" b="1" dirty="0">
                <a:effectLst/>
                <a:latin typeface="Calibri" panose="020F0502020204030204" pitchFamily="34" charset="0"/>
                <a:ea typeface="Times New Roman" panose="02020603050405020304" pitchFamily="18" charset="0"/>
              </a:rPr>
              <a:t>Le rôle essentiel du propane au Québec (suite)</a:t>
            </a:r>
            <a:endParaRPr lang="fr-CA" sz="2400" dirty="0"/>
          </a:p>
        </p:txBody>
      </p:sp>
      <p:sp>
        <p:nvSpPr>
          <p:cNvPr id="3" name="Espace réservé du contenu 2">
            <a:extLst>
              <a:ext uri="{FF2B5EF4-FFF2-40B4-BE49-F238E27FC236}">
                <a16:creationId xmlns:a16="http://schemas.microsoft.com/office/drawing/2014/main" id="{4BFE91B2-B262-4B6E-A967-FC6094609158}"/>
              </a:ext>
            </a:extLst>
          </p:cNvPr>
          <p:cNvSpPr>
            <a:spLocks noGrp="1"/>
          </p:cNvSpPr>
          <p:nvPr>
            <p:ph idx="1"/>
            <p:custDataLst>
              <p:tags r:id="rId2"/>
            </p:custDataLst>
          </p:nvPr>
        </p:nvSpPr>
        <p:spPr/>
        <p:txBody>
          <a:bodyPr anchor="t">
            <a:normAutofit lnSpcReduction="10000"/>
          </a:bodyPr>
          <a:lstStyle/>
          <a:p>
            <a:pPr marL="0" indent="0" algn="ctr">
              <a:buNone/>
            </a:pPr>
            <a:r>
              <a:rPr lang="fr-CA" sz="2000" dirty="0">
                <a:effectLst/>
                <a:latin typeface="Calibri" panose="020F0502020204030204" pitchFamily="34" charset="0"/>
                <a:ea typeface="Calibri" panose="020F0502020204030204" pitchFamily="34" charset="0"/>
              </a:rPr>
              <a:t>Nature du propane et évolution vers le </a:t>
            </a:r>
            <a:r>
              <a:rPr lang="fr-CA" sz="2000" dirty="0" err="1">
                <a:effectLst/>
                <a:latin typeface="Calibri" panose="020F0502020204030204" pitchFamily="34" charset="0"/>
                <a:ea typeface="Calibri" panose="020F0502020204030204" pitchFamily="34" charset="0"/>
              </a:rPr>
              <a:t>biopropane</a:t>
            </a:r>
            <a:endParaRPr lang="fr-CA" sz="2000" dirty="0">
              <a:effectLst/>
              <a:latin typeface="Calibri" panose="020F0502020204030204" pitchFamily="34" charset="0"/>
              <a:ea typeface="Calibri" panose="020F0502020204030204" pitchFamily="34" charset="0"/>
            </a:endParaRPr>
          </a:p>
          <a:p>
            <a:pPr marL="457200"/>
            <a:r>
              <a:rPr lang="fr-CA" sz="1800" dirty="0">
                <a:latin typeface="Calibri" panose="020F0502020204030204" pitchFamily="34" charset="0"/>
              </a:rPr>
              <a:t>Le propane est issu principalement des gisements des liquides de gaz naturel (« LGN ») de l’Ouest canadien et non du procédé de raffinage.</a:t>
            </a:r>
          </a:p>
          <a:p>
            <a:pPr marL="457200"/>
            <a:r>
              <a:rPr lang="fr-CA" sz="1800" dirty="0">
                <a:latin typeface="Calibri" panose="020F0502020204030204" pitchFamily="34" charset="0"/>
              </a:rPr>
              <a:t>Ce qui illustre que plus de 85 % du propane consommé au Québec provient des LGN. Donc, moins de 15 % proviennent de gaz de pétrole liquéfié (« GPL »). Cette distinction est pertinente, car elle met en lumière la provenance similaire du gaz naturel et du propane. </a:t>
            </a:r>
          </a:p>
          <a:p>
            <a:pPr marL="457200" marR="0">
              <a:spcAft>
                <a:spcPts val="0"/>
              </a:spcAft>
            </a:pPr>
            <a:r>
              <a:rPr lang="fr-CA" sz="1800" dirty="0">
                <a:latin typeface="Calibri" panose="020F0502020204030204" pitchFamily="34" charset="0"/>
              </a:rPr>
              <a:t>Le propane suit la même trajectoire que le gaz naturel à l’égard du développement de l’aspect renouvelable de ces carburants. Les dernières années ont vu un développement fulgurant du </a:t>
            </a:r>
            <a:r>
              <a:rPr lang="fr-CA" sz="1800" dirty="0" err="1">
                <a:latin typeface="Calibri" panose="020F0502020204030204" pitchFamily="34" charset="0"/>
              </a:rPr>
              <a:t>GNR</a:t>
            </a:r>
            <a:r>
              <a:rPr lang="fr-CA" sz="1800" dirty="0">
                <a:latin typeface="Calibri" panose="020F0502020204030204" pitchFamily="34" charset="0"/>
              </a:rPr>
              <a:t> en Amérique du Nord et en Europe et le </a:t>
            </a:r>
            <a:r>
              <a:rPr lang="fr-CA" sz="1800" dirty="0" err="1">
                <a:latin typeface="Calibri" panose="020F0502020204030204" pitchFamily="34" charset="0"/>
              </a:rPr>
              <a:t>GNR</a:t>
            </a:r>
            <a:r>
              <a:rPr lang="fr-CA" sz="1800" dirty="0">
                <a:latin typeface="Calibri" panose="020F0502020204030204" pitchFamily="34" charset="0"/>
              </a:rPr>
              <a:t> devient peu à peu une partie de la solution de décarbonation. La même logique prévaut pour le propane qui peut également contribuer par l’apport de production de propane renouvelable (issue de procédés sur les huiles végétales usées), fabriqué par exemple en ce moment même par la société </a:t>
            </a:r>
            <a:r>
              <a:rPr lang="fr-CA" sz="1800" dirty="0" err="1">
                <a:latin typeface="Calibri" panose="020F0502020204030204" pitchFamily="34" charset="0"/>
              </a:rPr>
              <a:t>Nesté</a:t>
            </a:r>
            <a:r>
              <a:rPr lang="fr-CA" sz="1800" dirty="0">
                <a:latin typeface="Calibri" panose="020F0502020204030204" pitchFamily="34" charset="0"/>
              </a:rPr>
              <a:t> en Europe et commercialisé par la société SHV; de bio propane (issu de la production de bio diesel), et de la production de </a:t>
            </a:r>
            <a:r>
              <a:rPr lang="fr-CA" sz="1800" dirty="0" err="1">
                <a:latin typeface="Calibri" panose="020F0502020204030204" pitchFamily="34" charset="0"/>
              </a:rPr>
              <a:t>rDME</a:t>
            </a:r>
            <a:r>
              <a:rPr lang="fr-CA" sz="1800" dirty="0">
                <a:latin typeface="Calibri" panose="020F0502020204030204" pitchFamily="34" charset="0"/>
              </a:rPr>
              <a:t> diméthyle éther (résidus animaliers). On peut aussi utiliser l’hydrogène verte produite par la technologie power-to-x (</a:t>
            </a:r>
            <a:r>
              <a:rPr lang="fr-CA" sz="1800" dirty="0" err="1">
                <a:latin typeface="Calibri" panose="020F0502020204030204" pitchFamily="34" charset="0"/>
              </a:rPr>
              <a:t>PtX</a:t>
            </a:r>
            <a:r>
              <a:rPr lang="fr-CA" sz="1800" dirty="0">
                <a:latin typeface="Calibri" panose="020F0502020204030204" pitchFamily="34" charset="0"/>
              </a:rPr>
              <a:t>) pour produire plusieurs types d’</a:t>
            </a:r>
            <a:r>
              <a:rPr lang="fr-CA" sz="1800" dirty="0" err="1">
                <a:latin typeface="Calibri" panose="020F0502020204030204" pitchFamily="34" charset="0"/>
              </a:rPr>
              <a:t>électrocarburants</a:t>
            </a:r>
            <a:r>
              <a:rPr lang="fr-CA" sz="1800" dirty="0">
                <a:latin typeface="Calibri" panose="020F0502020204030204" pitchFamily="34" charset="0"/>
              </a:rPr>
              <a:t> dont le propane.</a:t>
            </a:r>
          </a:p>
          <a:p>
            <a:endParaRPr lang="fr-CA" dirty="0"/>
          </a:p>
        </p:txBody>
      </p:sp>
      <p:pic>
        <p:nvPicPr>
          <p:cNvPr id="5" name="Picture 3">
            <a:extLst>
              <a:ext uri="{FF2B5EF4-FFF2-40B4-BE49-F238E27FC236}">
                <a16:creationId xmlns:a16="http://schemas.microsoft.com/office/drawing/2014/main" id="{9CC43752-D0FC-41F0-9835-574BA5588406}"/>
              </a:ext>
            </a:extLst>
          </p:cNvPr>
          <p:cNvPicPr/>
          <p:nvPr>
            <p:custDataLst>
              <p:tags r:id="rId3"/>
            </p:custDataLst>
          </p:nvPr>
        </p:nvPicPr>
        <p:blipFill>
          <a:blip r:embed="rId5" cstate="print">
            <a:extLst>
              <a:ext uri="{28A0092B-C50C-407E-A947-70E740481C1C}">
                <a14:useLocalDpi xmlns:a14="http://schemas.microsoft.com/office/drawing/2010/main" val="0"/>
              </a:ext>
            </a:extLst>
          </a:blip>
          <a:srcRect/>
          <a:stretch>
            <a:fillRect/>
          </a:stretch>
        </p:blipFill>
        <p:spPr bwMode="auto">
          <a:xfrm>
            <a:off x="10210800" y="5993892"/>
            <a:ext cx="1521460" cy="720407"/>
          </a:xfrm>
          <a:prstGeom prst="rect">
            <a:avLst/>
          </a:prstGeom>
          <a:noFill/>
          <a:ln>
            <a:noFill/>
          </a:ln>
        </p:spPr>
      </p:pic>
    </p:spTree>
    <p:extLst>
      <p:ext uri="{BB962C8B-B14F-4D97-AF65-F5344CB8AC3E}">
        <p14:creationId xmlns:p14="http://schemas.microsoft.com/office/powerpoint/2010/main" val="1562489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663D7A3-5218-4AE6-B112-81AFFE8DE4CB}"/>
              </a:ext>
            </a:extLst>
          </p:cNvPr>
          <p:cNvSpPr>
            <a:spLocks noGrp="1"/>
          </p:cNvSpPr>
          <p:nvPr>
            <p:ph type="title"/>
            <p:custDataLst>
              <p:tags r:id="rId1"/>
            </p:custDataLst>
          </p:nvPr>
        </p:nvSpPr>
        <p:spPr/>
        <p:txBody>
          <a:bodyPr/>
          <a:lstStyle/>
          <a:p>
            <a:r>
              <a:rPr lang="fr-CA" sz="2400" b="1" dirty="0">
                <a:latin typeface="Calibri" panose="020F0502020204030204" pitchFamily="34" charset="0"/>
              </a:rPr>
              <a:t>2. Le décret no 874-2021 (le « Décret ») et son application au présent dossier</a:t>
            </a:r>
            <a:endParaRPr lang="fr-CA" dirty="0"/>
          </a:p>
        </p:txBody>
      </p:sp>
      <p:sp>
        <p:nvSpPr>
          <p:cNvPr id="3" name="Espace réservé du contenu 2">
            <a:extLst>
              <a:ext uri="{FF2B5EF4-FFF2-40B4-BE49-F238E27FC236}">
                <a16:creationId xmlns:a16="http://schemas.microsoft.com/office/drawing/2014/main" id="{7607E7C8-4C4F-466E-8EC0-F80A5C20D443}"/>
              </a:ext>
            </a:extLst>
          </p:cNvPr>
          <p:cNvSpPr>
            <a:spLocks noGrp="1"/>
          </p:cNvSpPr>
          <p:nvPr>
            <p:ph idx="1"/>
            <p:custDataLst>
              <p:tags r:id="rId2"/>
            </p:custDataLst>
          </p:nvPr>
        </p:nvSpPr>
        <p:spPr>
          <a:xfrm>
            <a:off x="3869268" y="864108"/>
            <a:ext cx="7377852" cy="5120640"/>
          </a:xfrm>
        </p:spPr>
        <p:txBody>
          <a:bodyPr>
            <a:normAutofit/>
          </a:bodyPr>
          <a:lstStyle/>
          <a:p>
            <a:pPr marL="457200" algn="just"/>
            <a:r>
              <a:rPr lang="fr-CA" sz="1800" dirty="0">
                <a:effectLst/>
                <a:latin typeface="Calibri" panose="020F0502020204030204" pitchFamily="34" charset="0"/>
                <a:ea typeface="Calibri" panose="020F0502020204030204" pitchFamily="34" charset="0"/>
              </a:rPr>
              <a:t>Il faut évaluer la proposition des Demanderesses pour mesurer s’il s’agit d’une solution optimisée.</a:t>
            </a:r>
          </a:p>
          <a:p>
            <a:pPr marL="457200" algn="just"/>
            <a:r>
              <a:rPr lang="fr-CA" sz="1800" dirty="0">
                <a:effectLst/>
                <a:latin typeface="Calibri" panose="020F0502020204030204" pitchFamily="34" charset="0"/>
                <a:ea typeface="Calibri" panose="020F0502020204030204" pitchFamily="34" charset="0"/>
              </a:rPr>
              <a:t>Rien dans le décret n’empêche </a:t>
            </a:r>
            <a:r>
              <a:rPr lang="fr-CA" sz="1800" dirty="0" err="1">
                <a:effectLst/>
                <a:latin typeface="Calibri" panose="020F0502020204030204" pitchFamily="34" charset="0"/>
                <a:ea typeface="Calibri" panose="020F0502020204030204" pitchFamily="34" charset="0"/>
              </a:rPr>
              <a:t>HQ</a:t>
            </a:r>
            <a:r>
              <a:rPr lang="fr-CA" sz="1800" dirty="0">
                <a:effectLst/>
                <a:latin typeface="Calibri" panose="020F0502020204030204" pitchFamily="34" charset="0"/>
                <a:ea typeface="Calibri" panose="020F0502020204030204" pitchFamily="34" charset="0"/>
              </a:rPr>
              <a:t> et </a:t>
            </a:r>
            <a:r>
              <a:rPr lang="fr-CA" sz="1800" dirty="0" err="1">
                <a:effectLst/>
                <a:latin typeface="Calibri" panose="020F0502020204030204" pitchFamily="34" charset="0"/>
                <a:ea typeface="Calibri" panose="020F0502020204030204" pitchFamily="34" charset="0"/>
              </a:rPr>
              <a:t>Énergir</a:t>
            </a:r>
            <a:r>
              <a:rPr lang="fr-CA" sz="1800" dirty="0">
                <a:effectLst/>
                <a:latin typeface="Calibri" panose="020F0502020204030204" pitchFamily="34" charset="0"/>
                <a:ea typeface="Calibri" panose="020F0502020204030204" pitchFamily="34" charset="0"/>
              </a:rPr>
              <a:t> d’ajouter un complément à leur proposition à être bonifiée.</a:t>
            </a:r>
          </a:p>
          <a:p>
            <a:pPr marL="457200" algn="just"/>
            <a:r>
              <a:rPr lang="fr-CA" sz="1800" dirty="0">
                <a:effectLst/>
                <a:latin typeface="Calibri" panose="020F0502020204030204" pitchFamily="34" charset="0"/>
                <a:ea typeface="Calibri" panose="020F0502020204030204" pitchFamily="34" charset="0"/>
              </a:rPr>
              <a:t>La solution proposée par les Demanderesses, bien qu’intéressante, est incomplète, coûteuse et ne répondra pas, de manière efficace, aux objectifs de réduction de GES.</a:t>
            </a:r>
          </a:p>
          <a:p>
            <a:pPr marL="457200" algn="just"/>
            <a:r>
              <a:rPr lang="fr-CA" sz="1800" dirty="0">
                <a:effectLst/>
                <a:latin typeface="Calibri" panose="020F0502020204030204" pitchFamily="34" charset="0"/>
                <a:ea typeface="Calibri" panose="020F0502020204030204" pitchFamily="34" charset="0"/>
              </a:rPr>
              <a:t>Ainsi, les solutions proposées par les Demanderesses devraient, avant tout autre chose, favoriser toutes les options viables qui réduisent les émissions de carbone, y compris, car le Décret ne l’empêche pas, les sources d’énergie autres que l’électricité et le gaz naturel. Notamment celles relatives aux énergies fossiles, qui peuvent être utilisées plus efficacement et en privilégiant les énergies les moins émettrices, comme le propane (rencontrant ainsi un des objectifs du </a:t>
            </a:r>
            <a:r>
              <a:rPr lang="fr-CA" sz="1800" dirty="0" err="1">
                <a:effectLst/>
                <a:latin typeface="Calibri" panose="020F0502020204030204" pitchFamily="34" charset="0"/>
                <a:ea typeface="Calibri" panose="020F0502020204030204" pitchFamily="34" charset="0"/>
              </a:rPr>
              <a:t>PEV</a:t>
            </a:r>
            <a:r>
              <a:rPr lang="fr-CA" sz="1800" dirty="0">
                <a:effectLst/>
                <a:latin typeface="Calibri" panose="020F0502020204030204" pitchFamily="34" charset="0"/>
                <a:ea typeface="Calibri" panose="020F0502020204030204" pitchFamily="34" charset="0"/>
              </a:rPr>
              <a:t> à la p. 51).</a:t>
            </a:r>
          </a:p>
        </p:txBody>
      </p:sp>
      <p:pic>
        <p:nvPicPr>
          <p:cNvPr id="4" name="Image 3">
            <a:extLst>
              <a:ext uri="{FF2B5EF4-FFF2-40B4-BE49-F238E27FC236}">
                <a16:creationId xmlns:a16="http://schemas.microsoft.com/office/drawing/2014/main" id="{E5C6EA37-674B-4B34-AA38-008081F10579}"/>
              </a:ext>
            </a:extLst>
          </p:cNvPr>
          <p:cNvPicPr>
            <a:picLocks noChangeAspect="1"/>
          </p:cNvPicPr>
          <p:nvPr>
            <p:custDataLst>
              <p:tags r:id="rId3"/>
            </p:custDataLst>
          </p:nvPr>
        </p:nvPicPr>
        <p:blipFill>
          <a:blip r:embed="rId5"/>
          <a:stretch>
            <a:fillRect/>
          </a:stretch>
        </p:blipFill>
        <p:spPr>
          <a:xfrm>
            <a:off x="10200574" y="5984748"/>
            <a:ext cx="1524132" cy="719390"/>
          </a:xfrm>
          <a:prstGeom prst="rect">
            <a:avLst/>
          </a:prstGeom>
        </p:spPr>
      </p:pic>
    </p:spTree>
    <p:extLst>
      <p:ext uri="{BB962C8B-B14F-4D97-AF65-F5344CB8AC3E}">
        <p14:creationId xmlns:p14="http://schemas.microsoft.com/office/powerpoint/2010/main" val="22929398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285D097-0096-4964-82DA-7A9B3A9CAFE3}"/>
              </a:ext>
            </a:extLst>
          </p:cNvPr>
          <p:cNvSpPr>
            <a:spLocks noGrp="1"/>
          </p:cNvSpPr>
          <p:nvPr>
            <p:ph type="title"/>
            <p:custDataLst>
              <p:tags r:id="rId1"/>
            </p:custDataLst>
          </p:nvPr>
        </p:nvSpPr>
        <p:spPr/>
        <p:txBody>
          <a:bodyPr/>
          <a:lstStyle/>
          <a:p>
            <a:r>
              <a:rPr lang="fr-CA" sz="2400" b="1" dirty="0">
                <a:latin typeface="Calibri" panose="020F0502020204030204" pitchFamily="34" charset="0"/>
              </a:rPr>
              <a:t>3. Le dossier déposé par les Demanderesses devant la Régie et ses limites</a:t>
            </a:r>
          </a:p>
        </p:txBody>
      </p:sp>
      <p:sp>
        <p:nvSpPr>
          <p:cNvPr id="3" name="Espace réservé du contenu 2">
            <a:extLst>
              <a:ext uri="{FF2B5EF4-FFF2-40B4-BE49-F238E27FC236}">
                <a16:creationId xmlns:a16="http://schemas.microsoft.com/office/drawing/2014/main" id="{F988436F-4AD8-498B-B08B-766B2F3524DD}"/>
              </a:ext>
            </a:extLst>
          </p:cNvPr>
          <p:cNvSpPr>
            <a:spLocks noGrp="1"/>
          </p:cNvSpPr>
          <p:nvPr>
            <p:ph idx="1"/>
            <p:custDataLst>
              <p:tags r:id="rId2"/>
            </p:custDataLst>
          </p:nvPr>
        </p:nvSpPr>
        <p:spPr/>
        <p:txBody>
          <a:bodyPr/>
          <a:lstStyle/>
          <a:p>
            <a:pPr marL="457200" algn="just"/>
            <a:r>
              <a:rPr lang="fr-CA" sz="1800" dirty="0">
                <a:effectLst/>
                <a:latin typeface="Calibri" panose="020F0502020204030204" pitchFamily="34" charset="0"/>
                <a:ea typeface="Calibri" panose="020F0502020204030204" pitchFamily="34" charset="0"/>
              </a:rPr>
              <a:t>L’AQP recommande à la Régie de ne pas approuver la demande conjointe d’Hydro-Québec et d’</a:t>
            </a:r>
            <a:r>
              <a:rPr lang="fr-CA" sz="1800" dirty="0" err="1">
                <a:effectLst/>
                <a:latin typeface="Calibri" panose="020F0502020204030204" pitchFamily="34" charset="0"/>
                <a:ea typeface="Calibri" panose="020F0502020204030204" pitchFamily="34" charset="0"/>
              </a:rPr>
              <a:t>Énergir</a:t>
            </a:r>
            <a:r>
              <a:rPr lang="fr-CA" sz="1800" dirty="0">
                <a:effectLst/>
                <a:latin typeface="Calibri" panose="020F0502020204030204" pitchFamily="34" charset="0"/>
                <a:ea typeface="Calibri" panose="020F0502020204030204" pitchFamily="34" charset="0"/>
              </a:rPr>
              <a:t>, telle que présentée. </a:t>
            </a:r>
          </a:p>
          <a:p>
            <a:pPr marL="457200" algn="just"/>
            <a:r>
              <a:rPr lang="fr-CA" sz="1800" dirty="0">
                <a:effectLst/>
                <a:latin typeface="Calibri" panose="020F0502020204030204" pitchFamily="34" charset="0"/>
                <a:ea typeface="Calibri" panose="020F0502020204030204" pitchFamily="34" charset="0"/>
              </a:rPr>
              <a:t>L’AQP demande à la Régie d’ordonner aux Demanderesses de refaire leur devoir, d’élargir et d’améliorer la gamme des solutions visant à répondre au Décret et au </a:t>
            </a:r>
            <a:r>
              <a:rPr lang="fr-CA" sz="1800" dirty="0" err="1">
                <a:effectLst/>
                <a:latin typeface="Calibri" panose="020F0502020204030204" pitchFamily="34" charset="0"/>
                <a:ea typeface="Calibri" panose="020F0502020204030204" pitchFamily="34" charset="0"/>
              </a:rPr>
              <a:t>PEV</a:t>
            </a:r>
            <a:r>
              <a:rPr lang="fr-CA" sz="1800" dirty="0">
                <a:effectLst/>
                <a:latin typeface="Calibri" panose="020F0502020204030204" pitchFamily="34" charset="0"/>
                <a:ea typeface="Calibri" panose="020F0502020204030204" pitchFamily="34" charset="0"/>
              </a:rPr>
              <a:t> 2030.</a:t>
            </a:r>
          </a:p>
          <a:p>
            <a:pPr marL="457200" marR="0" algn="just">
              <a:spcAft>
                <a:spcPts val="0"/>
              </a:spcAft>
            </a:pPr>
            <a:r>
              <a:rPr lang="fr-CA" sz="1800" dirty="0">
                <a:latin typeface="Calibri" panose="020F0502020204030204" pitchFamily="34" charset="0"/>
              </a:rPr>
              <a:t>L’AQP soumet à la Régie que le contexte politique et le cadre réglementaire qui prévalait dans le cadre du programme de conversion à l’électricité de 2017 sont exactement les mêmes que ceux qui prévalent présentement et que les ventes additionnelles d’électricité qui résulterait de chacune des initiatives devraient assurer la neutralité tarifaire recherchée sur le plan de l’équité qui est un des fondements de l’article 5 de la Loi sur la Régie de l’énergie (« </a:t>
            </a:r>
            <a:r>
              <a:rPr lang="fr-CA" sz="1800" dirty="0" err="1">
                <a:latin typeface="Calibri" panose="020F0502020204030204" pitchFamily="34" charset="0"/>
              </a:rPr>
              <a:t>LRÉ</a:t>
            </a:r>
            <a:r>
              <a:rPr lang="fr-CA" sz="1800" dirty="0">
                <a:latin typeface="Calibri" panose="020F0502020204030204" pitchFamily="34" charset="0"/>
              </a:rPr>
              <a:t> »).</a:t>
            </a:r>
          </a:p>
          <a:p>
            <a:pPr marL="457200" marR="0" algn="just">
              <a:spcAft>
                <a:spcPts val="0"/>
              </a:spcAft>
            </a:pPr>
            <a:r>
              <a:rPr lang="fr-CA" sz="1800" dirty="0">
                <a:latin typeface="Calibri" panose="020F0502020204030204" pitchFamily="34" charset="0"/>
              </a:rPr>
              <a:t>L’AQP rappelle qu’au paragraphe 39 de sa décision D-2017-119, la Régie indiquait que: « lorsque les coûts d’un programme commercial sont supérieurs aux revenus qu’il génère, ce déficit se répercute par une hausse des tarifs d’électricité, supportés par l’ensemble des consommateurs, sans que ceux-ci bénéficient d’un avantage en retour. »</a:t>
            </a:r>
          </a:p>
          <a:p>
            <a:pPr marL="457200"/>
            <a:endParaRPr lang="fr-CA" dirty="0"/>
          </a:p>
        </p:txBody>
      </p:sp>
      <p:pic>
        <p:nvPicPr>
          <p:cNvPr id="4" name="Image 3">
            <a:extLst>
              <a:ext uri="{FF2B5EF4-FFF2-40B4-BE49-F238E27FC236}">
                <a16:creationId xmlns:a16="http://schemas.microsoft.com/office/drawing/2014/main" id="{169B638C-1766-4E41-A416-83F7DF152D00}"/>
              </a:ext>
            </a:extLst>
          </p:cNvPr>
          <p:cNvPicPr>
            <a:picLocks noChangeAspect="1"/>
          </p:cNvPicPr>
          <p:nvPr>
            <p:custDataLst>
              <p:tags r:id="rId3"/>
            </p:custDataLst>
          </p:nvPr>
        </p:nvPicPr>
        <p:blipFill>
          <a:blip r:embed="rId5"/>
          <a:stretch>
            <a:fillRect/>
          </a:stretch>
        </p:blipFill>
        <p:spPr>
          <a:xfrm>
            <a:off x="10180254" y="5993892"/>
            <a:ext cx="1524132" cy="719390"/>
          </a:xfrm>
          <a:prstGeom prst="rect">
            <a:avLst/>
          </a:prstGeom>
        </p:spPr>
      </p:pic>
    </p:spTree>
    <p:extLst>
      <p:ext uri="{BB962C8B-B14F-4D97-AF65-F5344CB8AC3E}">
        <p14:creationId xmlns:p14="http://schemas.microsoft.com/office/powerpoint/2010/main" val="11137216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8B3D524-DCFC-418E-848F-7EF9EDFF9F40}"/>
              </a:ext>
            </a:extLst>
          </p:cNvPr>
          <p:cNvSpPr>
            <a:spLocks noGrp="1"/>
          </p:cNvSpPr>
          <p:nvPr>
            <p:ph type="title"/>
            <p:custDataLst>
              <p:tags r:id="rId1"/>
            </p:custDataLst>
          </p:nvPr>
        </p:nvSpPr>
        <p:spPr/>
        <p:txBody>
          <a:bodyPr/>
          <a:lstStyle/>
          <a:p>
            <a:r>
              <a:rPr lang="fr-CA" sz="2400" b="1" dirty="0">
                <a:latin typeface="Calibri" panose="020F0502020204030204" pitchFamily="34" charset="0"/>
              </a:rPr>
              <a:t>4. Les faiblesses de la proposition des Demanderesses </a:t>
            </a:r>
          </a:p>
        </p:txBody>
      </p:sp>
      <p:sp>
        <p:nvSpPr>
          <p:cNvPr id="3" name="Espace réservé du contenu 2">
            <a:extLst>
              <a:ext uri="{FF2B5EF4-FFF2-40B4-BE49-F238E27FC236}">
                <a16:creationId xmlns:a16="http://schemas.microsoft.com/office/drawing/2014/main" id="{FE3FB825-59BB-4E4F-8344-42B6CEC19063}"/>
              </a:ext>
            </a:extLst>
          </p:cNvPr>
          <p:cNvSpPr>
            <a:spLocks noGrp="1"/>
          </p:cNvSpPr>
          <p:nvPr>
            <p:ph idx="1"/>
            <p:custDataLst>
              <p:tags r:id="rId2"/>
            </p:custDataLst>
          </p:nvPr>
        </p:nvSpPr>
        <p:spPr/>
        <p:txBody>
          <a:bodyPr>
            <a:normAutofit/>
          </a:bodyPr>
          <a:lstStyle/>
          <a:p>
            <a:pPr marL="457200" algn="just"/>
            <a:r>
              <a:rPr lang="fr-CA" sz="1800" dirty="0">
                <a:latin typeface="Calibri" panose="020F0502020204030204" pitchFamily="34" charset="0"/>
              </a:rPr>
              <a:t>Les Demanderesses soumettent à la Régie une série de prévisions financières basées sur des données de marché trop générales qui ne sont pas partagées avec l’AQP, la Régie et les autres intervenants. La raison fournie par les Demanderesses pour ne pas avoir effectué les travaux préparatoires essentiels à la réussite de leur projet est que selon leur interprétation du Décret « </a:t>
            </a:r>
            <a:r>
              <a:rPr lang="fr-CA" sz="1800" i="1" dirty="0">
                <a:latin typeface="Calibri" panose="020F0502020204030204" pitchFamily="34" charset="0"/>
              </a:rPr>
              <a:t>Les Distributeurs ont mis en place la solution demandée par le Gouvernement</a:t>
            </a:r>
            <a:r>
              <a:rPr lang="fr-CA" sz="1800" dirty="0">
                <a:latin typeface="Calibri" panose="020F0502020204030204" pitchFamily="34" charset="0"/>
              </a:rPr>
              <a:t>… ».</a:t>
            </a:r>
          </a:p>
          <a:p>
            <a:pPr marL="457200" algn="just"/>
            <a:r>
              <a:rPr lang="fr-CA" sz="1800" dirty="0">
                <a:latin typeface="Calibri" panose="020F0502020204030204" pitchFamily="34" charset="0"/>
              </a:rPr>
              <a:t>Les Demanderesses prétendent que cette solution est exigée par le gouvernement.</a:t>
            </a:r>
          </a:p>
        </p:txBody>
      </p:sp>
      <p:pic>
        <p:nvPicPr>
          <p:cNvPr id="4" name="Image 3">
            <a:extLst>
              <a:ext uri="{FF2B5EF4-FFF2-40B4-BE49-F238E27FC236}">
                <a16:creationId xmlns:a16="http://schemas.microsoft.com/office/drawing/2014/main" id="{BEAA6056-DDE2-4F20-B4A4-FE89AD233D85}"/>
              </a:ext>
            </a:extLst>
          </p:cNvPr>
          <p:cNvPicPr>
            <a:picLocks noChangeAspect="1"/>
          </p:cNvPicPr>
          <p:nvPr>
            <p:custDataLst>
              <p:tags r:id="rId3"/>
            </p:custDataLst>
          </p:nvPr>
        </p:nvPicPr>
        <p:blipFill>
          <a:blip r:embed="rId5"/>
          <a:stretch>
            <a:fillRect/>
          </a:stretch>
        </p:blipFill>
        <p:spPr>
          <a:xfrm>
            <a:off x="10098974" y="5993892"/>
            <a:ext cx="1524132" cy="719390"/>
          </a:xfrm>
          <a:prstGeom prst="rect">
            <a:avLst/>
          </a:prstGeom>
        </p:spPr>
      </p:pic>
    </p:spTree>
    <p:extLst>
      <p:ext uri="{BB962C8B-B14F-4D97-AF65-F5344CB8AC3E}">
        <p14:creationId xmlns:p14="http://schemas.microsoft.com/office/powerpoint/2010/main" val="2350735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A1A0ED8-F158-4EC8-A816-FC2B44F13DE5}"/>
              </a:ext>
            </a:extLst>
          </p:cNvPr>
          <p:cNvSpPr>
            <a:spLocks noGrp="1"/>
          </p:cNvSpPr>
          <p:nvPr>
            <p:ph type="title"/>
            <p:custDataLst>
              <p:tags r:id="rId1"/>
            </p:custDataLst>
          </p:nvPr>
        </p:nvSpPr>
        <p:spPr/>
        <p:txBody>
          <a:bodyPr/>
          <a:lstStyle/>
          <a:p>
            <a:r>
              <a:rPr lang="fr-CA" sz="2400" b="1" dirty="0">
                <a:latin typeface="Calibri" panose="020F0502020204030204" pitchFamily="34" charset="0"/>
              </a:rPr>
              <a:t>4.1 Des hypothèses de travail non validées</a:t>
            </a:r>
          </a:p>
        </p:txBody>
      </p:sp>
      <p:sp>
        <p:nvSpPr>
          <p:cNvPr id="3" name="Espace réservé du contenu 2">
            <a:extLst>
              <a:ext uri="{FF2B5EF4-FFF2-40B4-BE49-F238E27FC236}">
                <a16:creationId xmlns:a16="http://schemas.microsoft.com/office/drawing/2014/main" id="{1C4A6740-E578-4B33-B520-52D63139CA16}"/>
              </a:ext>
            </a:extLst>
          </p:cNvPr>
          <p:cNvSpPr>
            <a:spLocks noGrp="1"/>
          </p:cNvSpPr>
          <p:nvPr>
            <p:ph idx="1"/>
            <p:custDataLst>
              <p:tags r:id="rId2"/>
            </p:custDataLst>
          </p:nvPr>
        </p:nvSpPr>
        <p:spPr/>
        <p:txBody>
          <a:bodyPr/>
          <a:lstStyle/>
          <a:p>
            <a:pPr marL="457200" algn="just"/>
            <a:r>
              <a:rPr lang="fr-CA" sz="2000" dirty="0">
                <a:latin typeface="Calibri" panose="020F0502020204030204" pitchFamily="34" charset="0"/>
              </a:rPr>
              <a:t>Conséquemment, nous ne connaissons ni la nature, ni l’âge, ni l’efficacité des équipements visés par le remplacement prévu.</a:t>
            </a:r>
          </a:p>
          <a:p>
            <a:pPr marL="457200" algn="just"/>
            <a:r>
              <a:rPr lang="fr-CA" sz="2000" dirty="0">
                <a:latin typeface="Calibri" panose="020F0502020204030204" pitchFamily="34" charset="0"/>
              </a:rPr>
              <a:t>Il est conséquemment impossible de déterminer avec quelque précision que ce soit quels seront les impacts des mesures proposées sur la réduction des gaz à effet de serre (GES), l’objectif ultime visé par celles-ci.</a:t>
            </a:r>
          </a:p>
          <a:p>
            <a:pPr marL="457200" marR="0" algn="just">
              <a:spcAft>
                <a:spcPts val="0"/>
              </a:spcAft>
            </a:pPr>
            <a:r>
              <a:rPr lang="fr-CA" sz="2000" dirty="0">
                <a:latin typeface="Calibri" panose="020F0502020204030204" pitchFamily="34" charset="0"/>
              </a:rPr>
              <a:t>Dans des juridictions telles que la Californie, une évaluation majeure a été récemment entreprise afin de déterminer la combinaison idéale de solutions pour décarboniser les bâtiments. Le « California Building </a:t>
            </a:r>
            <a:r>
              <a:rPr lang="fr-CA" sz="2000" dirty="0" err="1">
                <a:latin typeface="Calibri" panose="020F0502020204030204" pitchFamily="34" charset="0"/>
              </a:rPr>
              <a:t>Decarbonization</a:t>
            </a:r>
            <a:r>
              <a:rPr lang="fr-CA" sz="2000" dirty="0">
                <a:latin typeface="Calibri" panose="020F0502020204030204" pitchFamily="34" charset="0"/>
              </a:rPr>
              <a:t> </a:t>
            </a:r>
            <a:r>
              <a:rPr lang="fr-CA" sz="2000" dirty="0" err="1">
                <a:latin typeface="Calibri" panose="020F0502020204030204" pitchFamily="34" charset="0"/>
              </a:rPr>
              <a:t>Assessment</a:t>
            </a:r>
            <a:r>
              <a:rPr lang="fr-CA" sz="2000" dirty="0">
                <a:latin typeface="Calibri" panose="020F0502020204030204" pitchFamily="34" charset="0"/>
              </a:rPr>
              <a:t> », par la California Energy Commission, est une démonstration du degré de détail qu’un régulateur peut effectuer sur la question.</a:t>
            </a:r>
          </a:p>
        </p:txBody>
      </p:sp>
      <p:pic>
        <p:nvPicPr>
          <p:cNvPr id="4" name="Image 3">
            <a:extLst>
              <a:ext uri="{FF2B5EF4-FFF2-40B4-BE49-F238E27FC236}">
                <a16:creationId xmlns:a16="http://schemas.microsoft.com/office/drawing/2014/main" id="{2078A43F-6B0D-4EEA-9C39-7174C4B7F7AD}"/>
              </a:ext>
            </a:extLst>
          </p:cNvPr>
          <p:cNvPicPr>
            <a:picLocks noChangeAspect="1"/>
          </p:cNvPicPr>
          <p:nvPr>
            <p:custDataLst>
              <p:tags r:id="rId3"/>
            </p:custDataLst>
          </p:nvPr>
        </p:nvPicPr>
        <p:blipFill>
          <a:blip r:embed="rId5"/>
          <a:stretch>
            <a:fillRect/>
          </a:stretch>
        </p:blipFill>
        <p:spPr>
          <a:xfrm>
            <a:off x="10119294" y="5993892"/>
            <a:ext cx="1524132" cy="719390"/>
          </a:xfrm>
          <a:prstGeom prst="rect">
            <a:avLst/>
          </a:prstGeom>
        </p:spPr>
      </p:pic>
    </p:spTree>
    <p:extLst>
      <p:ext uri="{BB962C8B-B14F-4D97-AF65-F5344CB8AC3E}">
        <p14:creationId xmlns:p14="http://schemas.microsoft.com/office/powerpoint/2010/main" val="34585686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F8DB58A-ED8E-406A-B31B-24E783EAD3C6}"/>
              </a:ext>
            </a:extLst>
          </p:cNvPr>
          <p:cNvSpPr>
            <a:spLocks noGrp="1"/>
          </p:cNvSpPr>
          <p:nvPr>
            <p:ph type="title"/>
            <p:custDataLst>
              <p:tags r:id="rId1"/>
            </p:custDataLst>
          </p:nvPr>
        </p:nvSpPr>
        <p:spPr/>
        <p:txBody>
          <a:bodyPr>
            <a:normAutofit/>
          </a:bodyPr>
          <a:lstStyle/>
          <a:p>
            <a:r>
              <a:rPr lang="fr-CA" sz="2400" b="1" dirty="0">
                <a:effectLst/>
                <a:latin typeface="Calibri" panose="020F0502020204030204" pitchFamily="34" charset="0"/>
                <a:ea typeface="Times New Roman" panose="02020603050405020304" pitchFamily="18" charset="0"/>
              </a:rPr>
              <a:t>4.2 Le plan de mise en marché</a:t>
            </a:r>
            <a:endParaRPr lang="fr-CA" sz="2400" b="1" dirty="0"/>
          </a:p>
        </p:txBody>
      </p:sp>
      <p:sp>
        <p:nvSpPr>
          <p:cNvPr id="3" name="Espace réservé du contenu 2">
            <a:extLst>
              <a:ext uri="{FF2B5EF4-FFF2-40B4-BE49-F238E27FC236}">
                <a16:creationId xmlns:a16="http://schemas.microsoft.com/office/drawing/2014/main" id="{00EA4ED2-7F68-4669-8505-2CC01B1831B1}"/>
              </a:ext>
            </a:extLst>
          </p:cNvPr>
          <p:cNvSpPr>
            <a:spLocks noGrp="1"/>
          </p:cNvSpPr>
          <p:nvPr>
            <p:ph idx="1"/>
            <p:custDataLst>
              <p:tags r:id="rId2"/>
            </p:custDataLst>
          </p:nvPr>
        </p:nvSpPr>
        <p:spPr/>
        <p:txBody>
          <a:bodyPr>
            <a:normAutofit/>
          </a:bodyPr>
          <a:lstStyle/>
          <a:p>
            <a:pPr marL="457200" marR="0" algn="just">
              <a:spcAft>
                <a:spcPts val="0"/>
              </a:spcAft>
            </a:pPr>
            <a:r>
              <a:rPr lang="fr-CA" sz="1800" dirty="0">
                <a:latin typeface="Calibri" panose="020F0502020204030204" pitchFamily="34" charset="0"/>
              </a:rPr>
              <a:t>Il est difficile de concevoir un plan de mise en marché pour un tel programme en l’absence de données de marché qui décrivent ce qui doit être remplacé (l’équipement) et quels sont les leviers qui inciteront les propriétaires de ces équipements à choisir l’option souhaitée (le remplacement de bouilloires ou de fournaises au gaz par des systèmes biénergie en l’occurrence). </a:t>
            </a:r>
          </a:p>
          <a:p>
            <a:pPr marL="457200" marR="0" algn="just">
              <a:spcAft>
                <a:spcPts val="0"/>
              </a:spcAft>
            </a:pPr>
            <a:r>
              <a:rPr lang="fr-CA" sz="1800" dirty="0">
                <a:latin typeface="Calibri" panose="020F0502020204030204" pitchFamily="34" charset="0"/>
              </a:rPr>
              <a:t>Le plan de mise en marché proposé par les Demanderesses se résume donc comme suit: un quinzième des propriétaires visés feront chaque année la conversion souhaitée parce que les Demanderesses leur offriront suffisamment d’argent pour les convaincre. </a:t>
            </a:r>
          </a:p>
          <a:p>
            <a:pPr marL="457200" algn="just"/>
            <a:r>
              <a:rPr lang="fr-CA" sz="1800" dirty="0">
                <a:latin typeface="Calibri" panose="020F0502020204030204" pitchFamily="34" charset="0"/>
              </a:rPr>
              <a:t>Les documents des Demanderesses ne précisent aucunement comment on informera la clientèle visée, qui sera visé en premier (puisque de leur aveu, elles ne connaissent pas le profil des consommateurs visés), quels seront les mécanismes et les partenariats qui permettront un déploiement rapide et ordonné des ressources requises (évaluateurs, équipementiers, installateurs…).</a:t>
            </a:r>
          </a:p>
        </p:txBody>
      </p:sp>
      <p:pic>
        <p:nvPicPr>
          <p:cNvPr id="5" name="Image 4">
            <a:extLst>
              <a:ext uri="{FF2B5EF4-FFF2-40B4-BE49-F238E27FC236}">
                <a16:creationId xmlns:a16="http://schemas.microsoft.com/office/drawing/2014/main" id="{FD244FB4-BC21-45D2-9B51-23F06FB9846C}"/>
              </a:ext>
            </a:extLst>
          </p:cNvPr>
          <p:cNvPicPr>
            <a:picLocks noChangeAspect="1"/>
          </p:cNvPicPr>
          <p:nvPr>
            <p:custDataLst>
              <p:tags r:id="rId3"/>
            </p:custDataLst>
          </p:nvPr>
        </p:nvPicPr>
        <p:blipFill>
          <a:blip r:embed="rId5"/>
          <a:stretch>
            <a:fillRect/>
          </a:stretch>
        </p:blipFill>
        <p:spPr>
          <a:xfrm>
            <a:off x="10139614" y="5994400"/>
            <a:ext cx="1524132" cy="719390"/>
          </a:xfrm>
          <a:prstGeom prst="rect">
            <a:avLst/>
          </a:prstGeom>
        </p:spPr>
      </p:pic>
    </p:spTree>
    <p:extLst>
      <p:ext uri="{BB962C8B-B14F-4D97-AF65-F5344CB8AC3E}">
        <p14:creationId xmlns:p14="http://schemas.microsoft.com/office/powerpoint/2010/main" val="18555424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B2739C5-7D5A-4B43-81CC-4725DA82C458}"/>
              </a:ext>
            </a:extLst>
          </p:cNvPr>
          <p:cNvSpPr>
            <a:spLocks noGrp="1"/>
          </p:cNvSpPr>
          <p:nvPr>
            <p:ph type="title"/>
            <p:custDataLst>
              <p:tags r:id="rId1"/>
            </p:custDataLst>
          </p:nvPr>
        </p:nvSpPr>
        <p:spPr/>
        <p:txBody>
          <a:bodyPr>
            <a:normAutofit/>
          </a:bodyPr>
          <a:lstStyle/>
          <a:p>
            <a:r>
              <a:rPr lang="fr-CA" sz="2400" b="1" dirty="0">
                <a:effectLst/>
                <a:latin typeface="Calibri" panose="020F0502020204030204" pitchFamily="34" charset="0"/>
                <a:ea typeface="Times New Roman" panose="02020603050405020304" pitchFamily="18" charset="0"/>
              </a:rPr>
              <a:t>4.3 Des ménages et des clients négligés</a:t>
            </a:r>
            <a:endParaRPr lang="fr-CA" sz="2400" b="1" dirty="0"/>
          </a:p>
        </p:txBody>
      </p:sp>
      <p:sp>
        <p:nvSpPr>
          <p:cNvPr id="3" name="Espace réservé du contenu 2">
            <a:extLst>
              <a:ext uri="{FF2B5EF4-FFF2-40B4-BE49-F238E27FC236}">
                <a16:creationId xmlns:a16="http://schemas.microsoft.com/office/drawing/2014/main" id="{84E477A1-1D2C-4EC5-8CFF-1CF145305343}"/>
              </a:ext>
            </a:extLst>
          </p:cNvPr>
          <p:cNvSpPr>
            <a:spLocks noGrp="1"/>
          </p:cNvSpPr>
          <p:nvPr>
            <p:ph idx="1"/>
            <p:custDataLst>
              <p:tags r:id="rId2"/>
            </p:custDataLst>
          </p:nvPr>
        </p:nvSpPr>
        <p:spPr/>
        <p:txBody>
          <a:bodyPr/>
          <a:lstStyle/>
          <a:p>
            <a:pPr marL="457200" algn="just"/>
            <a:r>
              <a:rPr lang="fr-CA" sz="1800" dirty="0">
                <a:latin typeface="Calibri" panose="020F0502020204030204" pitchFamily="34" charset="0"/>
              </a:rPr>
              <a:t>Puisque le projet ne favorise que la clientèle d’Énergir, il est tout à fait compréhensible que l’ensemble du Québec ne puisse profiter du programme de conversion. En fait, le pourcentage du territoire desservi par </a:t>
            </a:r>
            <a:r>
              <a:rPr lang="fr-CA" sz="1800" dirty="0" err="1">
                <a:latin typeface="Calibri" panose="020F0502020204030204" pitchFamily="34" charset="0"/>
              </a:rPr>
              <a:t>Énergir</a:t>
            </a:r>
            <a:r>
              <a:rPr lang="fr-CA" sz="1800" dirty="0">
                <a:latin typeface="Calibri" panose="020F0502020204030204" pitchFamily="34" charset="0"/>
              </a:rPr>
              <a:t> ne représente qu’une faible proportion de la superficie de la province parce que, malgré la présence du réseau gazier dans plusieurs municipalités, plusieurs clients potentiels n’y ont pas accès en raison des coûts de raccordement élevés.</a:t>
            </a:r>
          </a:p>
        </p:txBody>
      </p:sp>
      <p:pic>
        <p:nvPicPr>
          <p:cNvPr id="4" name="Image 3">
            <a:extLst>
              <a:ext uri="{FF2B5EF4-FFF2-40B4-BE49-F238E27FC236}">
                <a16:creationId xmlns:a16="http://schemas.microsoft.com/office/drawing/2014/main" id="{551217B8-9E71-4202-A701-734F481D552F}"/>
              </a:ext>
            </a:extLst>
          </p:cNvPr>
          <p:cNvPicPr>
            <a:picLocks noChangeAspect="1"/>
          </p:cNvPicPr>
          <p:nvPr>
            <p:custDataLst>
              <p:tags r:id="rId3"/>
            </p:custDataLst>
          </p:nvPr>
        </p:nvPicPr>
        <p:blipFill>
          <a:blip r:embed="rId5"/>
          <a:stretch>
            <a:fillRect/>
          </a:stretch>
        </p:blipFill>
        <p:spPr>
          <a:xfrm>
            <a:off x="10078654" y="5984748"/>
            <a:ext cx="1524132" cy="719390"/>
          </a:xfrm>
          <a:prstGeom prst="rect">
            <a:avLst/>
          </a:prstGeom>
        </p:spPr>
      </p:pic>
    </p:spTree>
    <p:extLst>
      <p:ext uri="{BB962C8B-B14F-4D97-AF65-F5344CB8AC3E}">
        <p14:creationId xmlns:p14="http://schemas.microsoft.com/office/powerpoint/2010/main" val="321030105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1"/>
</p:tagLst>
</file>

<file path=ppt/tags/tag11.xml><?xml version="1.0" encoding="utf-8"?>
<p:tagLst xmlns:a="http://schemas.openxmlformats.org/drawingml/2006/main" xmlns:r="http://schemas.openxmlformats.org/officeDocument/2006/relationships" xmlns:p="http://schemas.openxmlformats.org/presentationml/2006/main">
  <p:tag name="NUM" val="2"/>
</p:tagLst>
</file>

<file path=ppt/tags/tag12.xml><?xml version="1.0" encoding="utf-8"?>
<p:tagLst xmlns:a="http://schemas.openxmlformats.org/drawingml/2006/main" xmlns:r="http://schemas.openxmlformats.org/officeDocument/2006/relationships" xmlns:p="http://schemas.openxmlformats.org/presentationml/2006/main">
  <p:tag name="NUM" val="3"/>
</p:tagLst>
</file>

<file path=ppt/tags/tag13.xml><?xml version="1.0" encoding="utf-8"?>
<p:tagLst xmlns:a="http://schemas.openxmlformats.org/drawingml/2006/main" xmlns:r="http://schemas.openxmlformats.org/officeDocument/2006/relationships" xmlns:p="http://schemas.openxmlformats.org/presentationml/2006/main">
  <p:tag name="NUM" val="1"/>
</p:tagLst>
</file>

<file path=ppt/tags/tag14.xml><?xml version="1.0" encoding="utf-8"?>
<p:tagLst xmlns:a="http://schemas.openxmlformats.org/drawingml/2006/main" xmlns:r="http://schemas.openxmlformats.org/officeDocument/2006/relationships" xmlns:p="http://schemas.openxmlformats.org/presentationml/2006/main">
  <p:tag name="NUM" val="2"/>
</p:tagLst>
</file>

<file path=ppt/tags/tag15.xml><?xml version="1.0" encoding="utf-8"?>
<p:tagLst xmlns:a="http://schemas.openxmlformats.org/drawingml/2006/main" xmlns:r="http://schemas.openxmlformats.org/officeDocument/2006/relationships" xmlns:p="http://schemas.openxmlformats.org/presentationml/2006/main">
  <p:tag name="NUM" val="3"/>
</p:tagLst>
</file>

<file path=ppt/tags/tag16.xml><?xml version="1.0" encoding="utf-8"?>
<p:tagLst xmlns:a="http://schemas.openxmlformats.org/drawingml/2006/main" xmlns:r="http://schemas.openxmlformats.org/officeDocument/2006/relationships" xmlns:p="http://schemas.openxmlformats.org/presentationml/2006/main">
  <p:tag name="NUM" val="1"/>
</p:tagLst>
</file>

<file path=ppt/tags/tag17.xml><?xml version="1.0" encoding="utf-8"?>
<p:tagLst xmlns:a="http://schemas.openxmlformats.org/drawingml/2006/main" xmlns:r="http://schemas.openxmlformats.org/officeDocument/2006/relationships" xmlns:p="http://schemas.openxmlformats.org/presentationml/2006/main">
  <p:tag name="NUM" val="2"/>
</p:tagLst>
</file>

<file path=ppt/tags/tag18.xml><?xml version="1.0" encoding="utf-8"?>
<p:tagLst xmlns:a="http://schemas.openxmlformats.org/drawingml/2006/main" xmlns:r="http://schemas.openxmlformats.org/officeDocument/2006/relationships" xmlns:p="http://schemas.openxmlformats.org/presentationml/2006/main">
  <p:tag name="NUM" val="3"/>
</p:tagLst>
</file>

<file path=ppt/tags/tag19.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2"/>
</p:tagLst>
</file>

<file path=ppt/tags/tag21.xml><?xml version="1.0" encoding="utf-8"?>
<p:tagLst xmlns:a="http://schemas.openxmlformats.org/drawingml/2006/main" xmlns:r="http://schemas.openxmlformats.org/officeDocument/2006/relationships" xmlns:p="http://schemas.openxmlformats.org/presentationml/2006/main">
  <p:tag name="NUM" val="3"/>
</p:tagLst>
</file>

<file path=ppt/tags/tag22.xml><?xml version="1.0" encoding="utf-8"?>
<p:tagLst xmlns:a="http://schemas.openxmlformats.org/drawingml/2006/main" xmlns:r="http://schemas.openxmlformats.org/officeDocument/2006/relationships" xmlns:p="http://schemas.openxmlformats.org/presentationml/2006/main">
  <p:tag name="NUM" val="1"/>
</p:tagLst>
</file>

<file path=ppt/tags/tag23.xml><?xml version="1.0" encoding="utf-8"?>
<p:tagLst xmlns:a="http://schemas.openxmlformats.org/drawingml/2006/main" xmlns:r="http://schemas.openxmlformats.org/officeDocument/2006/relationships" xmlns:p="http://schemas.openxmlformats.org/presentationml/2006/main">
  <p:tag name="NUM" val="2"/>
</p:tagLst>
</file>

<file path=ppt/tags/tag24.xml><?xml version="1.0" encoding="utf-8"?>
<p:tagLst xmlns:a="http://schemas.openxmlformats.org/drawingml/2006/main" xmlns:r="http://schemas.openxmlformats.org/officeDocument/2006/relationships" xmlns:p="http://schemas.openxmlformats.org/presentationml/2006/main">
  <p:tag name="NUM" val="3"/>
</p:tagLst>
</file>

<file path=ppt/tags/tag25.xml><?xml version="1.0" encoding="utf-8"?>
<p:tagLst xmlns:a="http://schemas.openxmlformats.org/drawingml/2006/main" xmlns:r="http://schemas.openxmlformats.org/officeDocument/2006/relationships" xmlns:p="http://schemas.openxmlformats.org/presentationml/2006/main">
  <p:tag name="NUM" val="1"/>
</p:tagLst>
</file>

<file path=ppt/tags/tag26.xml><?xml version="1.0" encoding="utf-8"?>
<p:tagLst xmlns:a="http://schemas.openxmlformats.org/drawingml/2006/main" xmlns:r="http://schemas.openxmlformats.org/officeDocument/2006/relationships" xmlns:p="http://schemas.openxmlformats.org/presentationml/2006/main">
  <p:tag name="NUM" val="2"/>
</p:tagLst>
</file>

<file path=ppt/tags/tag27.xml><?xml version="1.0" encoding="utf-8"?>
<p:tagLst xmlns:a="http://schemas.openxmlformats.org/drawingml/2006/main" xmlns:r="http://schemas.openxmlformats.org/officeDocument/2006/relationships" xmlns:p="http://schemas.openxmlformats.org/presentationml/2006/main">
  <p:tag name="NUM" val="3"/>
</p:tagLst>
</file>

<file path=ppt/tags/tag28.xml><?xml version="1.0" encoding="utf-8"?>
<p:tagLst xmlns:a="http://schemas.openxmlformats.org/drawingml/2006/main" xmlns:r="http://schemas.openxmlformats.org/officeDocument/2006/relationships" xmlns:p="http://schemas.openxmlformats.org/presentationml/2006/main">
  <p:tag name="NUM" val="1"/>
</p:tagLst>
</file>

<file path=ppt/tags/tag29.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30.xml><?xml version="1.0" encoding="utf-8"?>
<p:tagLst xmlns:a="http://schemas.openxmlformats.org/drawingml/2006/main" xmlns:r="http://schemas.openxmlformats.org/officeDocument/2006/relationships" xmlns:p="http://schemas.openxmlformats.org/presentationml/2006/main">
  <p:tag name="NUM" val="3"/>
</p:tagLst>
</file>

<file path=ppt/tags/tag31.xml><?xml version="1.0" encoding="utf-8"?>
<p:tagLst xmlns:a="http://schemas.openxmlformats.org/drawingml/2006/main" xmlns:r="http://schemas.openxmlformats.org/officeDocument/2006/relationships" xmlns:p="http://schemas.openxmlformats.org/presentationml/2006/main">
  <p:tag name="NUM" val="1"/>
</p:tagLst>
</file>

<file path=ppt/tags/tag32.xml><?xml version="1.0" encoding="utf-8"?>
<p:tagLst xmlns:a="http://schemas.openxmlformats.org/drawingml/2006/main" xmlns:r="http://schemas.openxmlformats.org/officeDocument/2006/relationships" xmlns:p="http://schemas.openxmlformats.org/presentationml/2006/main">
  <p:tag name="NUM" val="2"/>
</p:tagLst>
</file>

<file path=ppt/tags/tag33.xml><?xml version="1.0" encoding="utf-8"?>
<p:tagLst xmlns:a="http://schemas.openxmlformats.org/drawingml/2006/main" xmlns:r="http://schemas.openxmlformats.org/officeDocument/2006/relationships" xmlns:p="http://schemas.openxmlformats.org/presentationml/2006/main">
  <p:tag name="NUM" val="1"/>
</p:tagLst>
</file>

<file path=ppt/tags/tag34.xml><?xml version="1.0" encoding="utf-8"?>
<p:tagLst xmlns:a="http://schemas.openxmlformats.org/drawingml/2006/main" xmlns:r="http://schemas.openxmlformats.org/officeDocument/2006/relationships" xmlns:p="http://schemas.openxmlformats.org/presentationml/2006/main">
  <p:tag name="NUM" val="2"/>
</p:tagLst>
</file>

<file path=ppt/tags/tag35.xml><?xml version="1.0" encoding="utf-8"?>
<p:tagLst xmlns:a="http://schemas.openxmlformats.org/drawingml/2006/main" xmlns:r="http://schemas.openxmlformats.org/officeDocument/2006/relationships" xmlns:p="http://schemas.openxmlformats.org/presentationml/2006/main">
  <p:tag name="NUM" val="3"/>
</p:tagLst>
</file>

<file path=ppt/tags/tag36.xml><?xml version="1.0" encoding="utf-8"?>
<p:tagLst xmlns:a="http://schemas.openxmlformats.org/drawingml/2006/main" xmlns:r="http://schemas.openxmlformats.org/officeDocument/2006/relationships" xmlns:p="http://schemas.openxmlformats.org/presentationml/2006/main">
  <p:tag name="NUM" val="1"/>
</p:tagLst>
</file>

<file path=ppt/tags/tag37.xml><?xml version="1.0" encoding="utf-8"?>
<p:tagLst xmlns:a="http://schemas.openxmlformats.org/drawingml/2006/main" xmlns:r="http://schemas.openxmlformats.org/officeDocument/2006/relationships" xmlns:p="http://schemas.openxmlformats.org/presentationml/2006/main">
  <p:tag name="NUM" val="2"/>
</p:tagLst>
</file>

<file path=ppt/tags/tag38.xml><?xml version="1.0" encoding="utf-8"?>
<p:tagLst xmlns:a="http://schemas.openxmlformats.org/drawingml/2006/main" xmlns:r="http://schemas.openxmlformats.org/officeDocument/2006/relationships" xmlns:p="http://schemas.openxmlformats.org/presentationml/2006/main">
  <p:tag name="NUM" val="3"/>
</p:tagLst>
</file>

<file path=ppt/tags/tag39.xml><?xml version="1.0" encoding="utf-8"?>
<p:tagLst xmlns:a="http://schemas.openxmlformats.org/drawingml/2006/main" xmlns:r="http://schemas.openxmlformats.org/officeDocument/2006/relationships" xmlns:p="http://schemas.openxmlformats.org/presentationml/2006/main">
  <p:tag name="NUM" val="1"/>
</p:tagLst>
</file>

<file path=ppt/tags/tag4.xml><?xml version="1.0" encoding="utf-8"?>
<p:tagLst xmlns:a="http://schemas.openxmlformats.org/drawingml/2006/main" xmlns:r="http://schemas.openxmlformats.org/officeDocument/2006/relationships" xmlns:p="http://schemas.openxmlformats.org/presentationml/2006/main">
  <p:tag name="NUM" val="1"/>
</p:tagLst>
</file>

<file path=ppt/tags/tag40.xml><?xml version="1.0" encoding="utf-8"?>
<p:tagLst xmlns:a="http://schemas.openxmlformats.org/drawingml/2006/main" xmlns:r="http://schemas.openxmlformats.org/officeDocument/2006/relationships" xmlns:p="http://schemas.openxmlformats.org/presentationml/2006/main">
  <p:tag name="NUM" val="2"/>
</p:tagLst>
</file>

<file path=ppt/tags/tag41.xml><?xml version="1.0" encoding="utf-8"?>
<p:tagLst xmlns:a="http://schemas.openxmlformats.org/drawingml/2006/main" xmlns:r="http://schemas.openxmlformats.org/officeDocument/2006/relationships" xmlns:p="http://schemas.openxmlformats.org/presentationml/2006/main">
  <p:tag name="NUM" val="3"/>
</p:tagLst>
</file>

<file path=ppt/tags/tag42.xml><?xml version="1.0" encoding="utf-8"?>
<p:tagLst xmlns:a="http://schemas.openxmlformats.org/drawingml/2006/main" xmlns:r="http://schemas.openxmlformats.org/officeDocument/2006/relationships" xmlns:p="http://schemas.openxmlformats.org/presentationml/2006/main">
  <p:tag name="NUM" val="1"/>
</p:tagLst>
</file>

<file path=ppt/tags/tag43.xml><?xml version="1.0" encoding="utf-8"?>
<p:tagLst xmlns:a="http://schemas.openxmlformats.org/drawingml/2006/main" xmlns:r="http://schemas.openxmlformats.org/officeDocument/2006/relationships" xmlns:p="http://schemas.openxmlformats.org/presentationml/2006/main">
  <p:tag name="NUM" val="2"/>
</p:tagLst>
</file>

<file path=ppt/tags/tag44.xml><?xml version="1.0" encoding="utf-8"?>
<p:tagLst xmlns:a="http://schemas.openxmlformats.org/drawingml/2006/main" xmlns:r="http://schemas.openxmlformats.org/officeDocument/2006/relationships" xmlns:p="http://schemas.openxmlformats.org/presentationml/2006/main">
  <p:tag name="NUM" val="3"/>
</p:tagLst>
</file>

<file path=ppt/tags/tag45.xml><?xml version="1.0" encoding="utf-8"?>
<p:tagLst xmlns:a="http://schemas.openxmlformats.org/drawingml/2006/main" xmlns:r="http://schemas.openxmlformats.org/officeDocument/2006/relationships" xmlns:p="http://schemas.openxmlformats.org/presentationml/2006/main">
  <p:tag name="NUM" val="1"/>
</p:tagLst>
</file>

<file path=ppt/tags/tag46.xml><?xml version="1.0" encoding="utf-8"?>
<p:tagLst xmlns:a="http://schemas.openxmlformats.org/drawingml/2006/main" xmlns:r="http://schemas.openxmlformats.org/officeDocument/2006/relationships" xmlns:p="http://schemas.openxmlformats.org/presentationml/2006/main">
  <p:tag name="NUM" val="2"/>
</p:tagLst>
</file>

<file path=ppt/tags/tag47.xml><?xml version="1.0" encoding="utf-8"?>
<p:tagLst xmlns:a="http://schemas.openxmlformats.org/drawingml/2006/main" xmlns:r="http://schemas.openxmlformats.org/officeDocument/2006/relationships" xmlns:p="http://schemas.openxmlformats.org/presentationml/2006/main">
  <p:tag name="NUM" val="3"/>
</p:tagLst>
</file>

<file path=ppt/tags/tag48.xml><?xml version="1.0" encoding="utf-8"?>
<p:tagLst xmlns:a="http://schemas.openxmlformats.org/drawingml/2006/main" xmlns:r="http://schemas.openxmlformats.org/officeDocument/2006/relationships" xmlns:p="http://schemas.openxmlformats.org/presentationml/2006/main">
  <p:tag name="NUM" val="1"/>
</p:tagLst>
</file>

<file path=ppt/tags/tag49.xml><?xml version="1.0" encoding="utf-8"?>
<p:tagLst xmlns:a="http://schemas.openxmlformats.org/drawingml/2006/main" xmlns:r="http://schemas.openxmlformats.org/officeDocument/2006/relationships" xmlns:p="http://schemas.openxmlformats.org/presentationml/2006/main">
  <p:tag name="NUM" val="2"/>
</p:tagLst>
</file>

<file path=ppt/tags/tag5.xml><?xml version="1.0" encoding="utf-8"?>
<p:tagLst xmlns:a="http://schemas.openxmlformats.org/drawingml/2006/main" xmlns:r="http://schemas.openxmlformats.org/officeDocument/2006/relationships" xmlns:p="http://schemas.openxmlformats.org/presentationml/2006/main">
  <p:tag name="NUM" val="2"/>
</p:tagLst>
</file>

<file path=ppt/tags/tag50.xml><?xml version="1.0" encoding="utf-8"?>
<p:tagLst xmlns:a="http://schemas.openxmlformats.org/drawingml/2006/main" xmlns:r="http://schemas.openxmlformats.org/officeDocument/2006/relationships" xmlns:p="http://schemas.openxmlformats.org/presentationml/2006/main">
  <p:tag name="NUM" val="3"/>
</p:tagLst>
</file>

<file path=ppt/tags/tag51.xml><?xml version="1.0" encoding="utf-8"?>
<p:tagLst xmlns:a="http://schemas.openxmlformats.org/drawingml/2006/main" xmlns:r="http://schemas.openxmlformats.org/officeDocument/2006/relationships" xmlns:p="http://schemas.openxmlformats.org/presentationml/2006/main">
  <p:tag name="NUM" val="1"/>
</p:tagLst>
</file>

<file path=ppt/tags/tag52.xml><?xml version="1.0" encoding="utf-8"?>
<p:tagLst xmlns:a="http://schemas.openxmlformats.org/drawingml/2006/main" xmlns:r="http://schemas.openxmlformats.org/officeDocument/2006/relationships" xmlns:p="http://schemas.openxmlformats.org/presentationml/2006/main">
  <p:tag name="NUM" val="2"/>
</p:tagLst>
</file>

<file path=ppt/tags/tag53.xml><?xml version="1.0" encoding="utf-8"?>
<p:tagLst xmlns:a="http://schemas.openxmlformats.org/drawingml/2006/main" xmlns:r="http://schemas.openxmlformats.org/officeDocument/2006/relationships" xmlns:p="http://schemas.openxmlformats.org/presentationml/2006/main">
  <p:tag name="NUM" val="3"/>
</p:tagLst>
</file>

<file path=ppt/tags/tag54.xml><?xml version="1.0" encoding="utf-8"?>
<p:tagLst xmlns:a="http://schemas.openxmlformats.org/drawingml/2006/main" xmlns:r="http://schemas.openxmlformats.org/officeDocument/2006/relationships" xmlns:p="http://schemas.openxmlformats.org/presentationml/2006/main">
  <p:tag name="NUM" val="1"/>
</p:tagLst>
</file>

<file path=ppt/tags/tag55.xml><?xml version="1.0" encoding="utf-8"?>
<p:tagLst xmlns:a="http://schemas.openxmlformats.org/drawingml/2006/main" xmlns:r="http://schemas.openxmlformats.org/officeDocument/2006/relationships" xmlns:p="http://schemas.openxmlformats.org/presentationml/2006/main">
  <p:tag name="NUM" val="2"/>
</p:tagLst>
</file>

<file path=ppt/tags/tag56.xml><?xml version="1.0" encoding="utf-8"?>
<p:tagLst xmlns:a="http://schemas.openxmlformats.org/drawingml/2006/main" xmlns:r="http://schemas.openxmlformats.org/officeDocument/2006/relationships" xmlns:p="http://schemas.openxmlformats.org/presentationml/2006/main">
  <p:tag name="NUM" val="3"/>
</p:tagLst>
</file>

<file path=ppt/tags/tag57.xml><?xml version="1.0" encoding="utf-8"?>
<p:tagLst xmlns:a="http://schemas.openxmlformats.org/drawingml/2006/main" xmlns:r="http://schemas.openxmlformats.org/officeDocument/2006/relationships" xmlns:p="http://schemas.openxmlformats.org/presentationml/2006/main">
  <p:tag name="NUM" val="1"/>
</p:tagLst>
</file>

<file path=ppt/tags/tag58.xml><?xml version="1.0" encoding="utf-8"?>
<p:tagLst xmlns:a="http://schemas.openxmlformats.org/drawingml/2006/main" xmlns:r="http://schemas.openxmlformats.org/officeDocument/2006/relationships" xmlns:p="http://schemas.openxmlformats.org/presentationml/2006/main">
  <p:tag name="NUM" val="2"/>
</p:tagLst>
</file>

<file path=ppt/tags/tag59.xml><?xml version="1.0" encoding="utf-8"?>
<p:tagLst xmlns:a="http://schemas.openxmlformats.org/drawingml/2006/main" xmlns:r="http://schemas.openxmlformats.org/officeDocument/2006/relationships" xmlns:p="http://schemas.openxmlformats.org/presentationml/2006/main">
  <p:tag name="NUM" val="3"/>
</p:tagLst>
</file>

<file path=ppt/tags/tag6.xml><?xml version="1.0" encoding="utf-8"?>
<p:tagLst xmlns:a="http://schemas.openxmlformats.org/drawingml/2006/main" xmlns:r="http://schemas.openxmlformats.org/officeDocument/2006/relationships" xmlns:p="http://schemas.openxmlformats.org/presentationml/2006/main">
  <p:tag name="NUM" val="3"/>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3"/>
</p:tagLst>
</file>

<file path=ppt/theme/theme1.xml><?xml version="1.0" encoding="utf-8"?>
<a:theme xmlns:a="http://schemas.openxmlformats.org/drawingml/2006/main" name="Cadr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de projet" ma:contentTypeID="0x010100F6681E3BDF397F418586AC591ADC81BB00422B358B6A926B46B4F55EF66692F5B2" ma:contentTypeVersion="0" ma:contentTypeDescription="" ma:contentTypeScope="" ma:versionID="9243b17c24fd992a73e9951a71c9019a">
  <xsd:schema xmlns:xsd="http://www.w3.org/2001/XMLSchema" xmlns:xs="http://www.w3.org/2001/XMLSchema" xmlns:p="http://schemas.microsoft.com/office/2006/metadata/properties" xmlns:ns2="a091097b-8ae3-4832-a2b2-51f9a78aeacd" xmlns:ns3="a84ed267-86d5-4fa1-a3cb-2fed497fe84f" targetNamespace="http://schemas.microsoft.com/office/2006/metadata/properties" ma:root="true" ma:fieldsID="b7e9dbe386427f7c04dd1b10a57eb55d" ns2:_="" ns3:_="">
    <xsd:import namespace="a091097b-8ae3-4832-a2b2-51f9a78aeacd"/>
    <xsd:import namespace="a84ed267-86d5-4fa1-a3cb-2fed497fe84f"/>
    <xsd:element name="properties">
      <xsd:complexType>
        <xsd:sequence>
          <xsd:element name="documentManagement">
            <xsd:complexType>
              <xsd:all>
                <xsd:element ref="ns2:Projet"/>
                <xsd:element ref="ns2:Provenance" minOccurs="0"/>
                <xsd:element ref="ns2:Déposant"/>
                <xsd:element ref="ns2:Catégorie_x0020_de_x0020_document" minOccurs="0"/>
                <xsd:element ref="ns2:Sous-catégorie" minOccurs="0"/>
                <xsd:element ref="ns2:Phase"/>
                <xsd:element ref="ns2:Précision_x0020_de_x0020_document" minOccurs="0"/>
                <xsd:element ref="ns2:Sujet" minOccurs="0"/>
                <xsd:element ref="ns2:Cote_x0020_de_x0020_déposant" minOccurs="0"/>
                <xsd:element ref="ns2:Accés_x0020_restreint" minOccurs="0"/>
                <xsd:element ref="ns2:Cote_x0020_de_x0020_piéce" minOccurs="0"/>
                <xsd:element ref="ns2:Inscrit_x0020_au_x0020_plumitif" minOccurs="0"/>
                <xsd:element ref="ns2:Numéro_x0020_plumitif" minOccurs="0"/>
                <xsd:element ref="ns2:Diffusable_x0020_sur_x0020_le_x0020_Web" minOccurs="0"/>
                <xsd:element ref="ns2:Ne_x0020_pas_x0020_envoyer_x0020_d_x0027_alerte" minOccurs="0"/>
                <xsd:element ref="ns2:Confidentiel"/>
                <xsd:element ref="ns2:Date_x0020_de_x0020_confidentialité_x0020_relevée" minOccurs="0"/>
                <xsd:element ref="ns2:Copie_x0020_papier_x0020_reçue" minOccurs="0"/>
                <xsd:element ref="ns2:Date_x0020_de_x0020_réception_x0020_copie_x0020_papier" minOccurs="0"/>
                <xsd:element ref="ns3:_dlc_DocId" minOccurs="0"/>
                <xsd:element ref="ns3:_dlc_DocIdUrl" minOccurs="0"/>
                <xsd:element ref="ns3:_dlc_DocIdPersistId" minOccurs="0"/>
                <xsd:element ref="ns2:Hidden_UploadedBy" minOccurs="0"/>
                <xsd:element ref="ns2:Hidden_UploadedAt" minOccurs="0"/>
                <xsd:element ref="ns2:Hidden_ApprovedBy" minOccurs="0"/>
                <xsd:element ref="ns2:Hidden_ApprovedAt" minOccurs="0"/>
                <xsd:element ref="ns2:Statu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091097b-8ae3-4832-a2b2-51f9a78aeacd" elementFormDefault="qualified">
    <xsd:import namespace="http://schemas.microsoft.com/office/2006/documentManagement/types"/>
    <xsd:import namespace="http://schemas.microsoft.com/office/infopath/2007/PartnerControls"/>
    <xsd:element name="Projet" ma:index="1" ma:displayName="Projet" ma:list="{CE87CB4F-F3B1-42AD-9CE0-0125D6B4080B}" ma:internalName="Projet" ma:readOnly="false" ma:showField="Num_x00e9_ro_x0020_du_x0020_proj" ma:web="{76ddd5ea-d475-414e-8091-4675c7a4bd1a}">
      <xsd:simpleType>
        <xsd:restriction base="dms:Lookup"/>
      </xsd:simpleType>
    </xsd:element>
    <xsd:element name="Provenance" ma:index="2" nillable="true" ma:displayName="Provenance" ma:list="{3A1A4597-1672-4F84-9DE7-FBA0AEBF9CE3}" ma:internalName="Provenance" ma:showField="Title" ma:web="{76ddd5ea-d475-414e-8091-4675c7a4bd1a}">
      <xsd:simpleType>
        <xsd:restriction base="dms:Lookup"/>
      </xsd:simpleType>
    </xsd:element>
    <xsd:element name="Déposant" ma:index="3" ma:displayName="Déposant" ma:list="{A2D4550E-DC70-4FE1-8010-4C446E5D8D2C}" ma:internalName="D_x00e9_posant" ma:showField="Title" ma:web="{76ddd5ea-d475-414e-8091-4675c7a4bd1a}">
      <xsd:simpleType>
        <xsd:restriction base="dms:Lookup"/>
      </xsd:simpleType>
    </xsd:element>
    <xsd:element name="Catégorie_x0020_de_x0020_document" ma:index="4" nillable="true" ma:displayName="Catégorie de document" ma:list="{F7545102-6201-4483-9929-E858F36BE31E}" ma:internalName="Cat_x00e9_gorie_x0020_de_x0020_document" ma:showField="Title" ma:web="{76ddd5ea-d475-414e-8091-4675c7a4bd1a}">
      <xsd:simpleType>
        <xsd:restriction base="dms:Lookup"/>
      </xsd:simpleType>
    </xsd:element>
    <xsd:element name="Sous-catégorie" ma:index="5" nillable="true" ma:displayName="Sous-catégorie" ma:list="{8F61632E-9A95-48F5-95F9-D05D88255F44}" ma:internalName="Sous_x002d_cat_x00e9_gorie" ma:showField="Title" ma:web="{76ddd5ea-d475-414e-8091-4675c7a4bd1a}">
      <xsd:simpleType>
        <xsd:restriction base="dms:Lookup"/>
      </xsd:simpleType>
    </xsd:element>
    <xsd:element name="Phase" ma:index="6" ma:displayName="Phase" ma:list="{1721197D-7382-4457-968B-EC653058772A}" ma:internalName="Phase" ma:showField="Title" ma:web="{76ddd5ea-d475-414e-8091-4675c7a4bd1a}">
      <xsd:simpleType>
        <xsd:restriction base="dms:Lookup"/>
      </xsd:simpleType>
    </xsd:element>
    <xsd:element name="Précision_x0020_de_x0020_document" ma:index="7" nillable="true" ma:displayName="Précisions de document" ma:hidden="true" ma:list="{CD8F73AF-CF7D-4F56-B7C5-E37D10A86459}" ma:internalName="Pr_x00e9_cision_x0020_de_x0020_document" ma:readOnly="false" ma:showField="Title" ma:web="{76ddd5ea-d475-414e-8091-4675c7a4bd1a}">
      <xsd:simpleType>
        <xsd:restriction base="dms:Lookup"/>
      </xsd:simpleType>
    </xsd:element>
    <xsd:element name="Sujet" ma:index="8" nillable="true" ma:displayName="Sujet" ma:internalName="Sujet">
      <xsd:simpleType>
        <xsd:restriction base="dms:Note">
          <xsd:maxLength value="255"/>
        </xsd:restriction>
      </xsd:simpleType>
    </xsd:element>
    <xsd:element name="Cote_x0020_de_x0020_déposant" ma:index="9" nillable="true" ma:displayName="Cote déposant" ma:internalName="Cote_x0020_de_x0020_d_x00e9_posant">
      <xsd:simpleType>
        <xsd:restriction base="dms:Text">
          <xsd:maxLength value="255"/>
        </xsd:restriction>
      </xsd:simpleType>
    </xsd:element>
    <xsd:element name="Accés_x0020_restreint" ma:index="10" nillable="true" ma:displayName="Accès restreint" ma:default="0" ma:internalName="Acc_x00e9_s_x0020_restreint">
      <xsd:simpleType>
        <xsd:restriction base="dms:Boolean"/>
      </xsd:simpleType>
    </xsd:element>
    <xsd:element name="Cote_x0020_de_x0020_piéce" ma:index="11" nillable="true" ma:displayName="Cote de pièce" ma:internalName="Cote_x0020_de_x0020_pi_x00e9_ce">
      <xsd:simpleType>
        <xsd:restriction base="dms:Text">
          <xsd:maxLength value="255"/>
        </xsd:restriction>
      </xsd:simpleType>
    </xsd:element>
    <xsd:element name="Inscrit_x0020_au_x0020_plumitif" ma:index="12" nillable="true" ma:displayName="Inscrit au plumitif" ma:default="1" ma:internalName="Inscrit_x0020_au_x0020_plumitif">
      <xsd:simpleType>
        <xsd:restriction base="dms:Boolean"/>
      </xsd:simpleType>
    </xsd:element>
    <xsd:element name="Numéro_x0020_plumitif" ma:index="13" nillable="true" ma:displayName="Numéro plumitif" ma:decimals="0" ma:internalName="Num_x00e9_ro_x0020_plumitif">
      <xsd:simpleType>
        <xsd:restriction base="dms:Number">
          <xsd:maxInclusive value="9999"/>
          <xsd:minInclusive value="1"/>
        </xsd:restriction>
      </xsd:simpleType>
    </xsd:element>
    <xsd:element name="Diffusable_x0020_sur_x0020_le_x0020_Web" ma:index="14" nillable="true" ma:displayName="Diffusable sur le Web" ma:default="1" ma:internalName="Diffusable_x0020_sur_x0020_le_x0020_Web">
      <xsd:simpleType>
        <xsd:restriction base="dms:Boolean"/>
      </xsd:simpleType>
    </xsd:element>
    <xsd:element name="Ne_x0020_pas_x0020_envoyer_x0020_d_x0027_alerte" ma:index="15" nillable="true" ma:displayName="Ne pas envoyer d'alerte" ma:default="1" ma:internalName="Ne_x0020_pas_x0020_envoyer_x0020_d_x0027_alerte">
      <xsd:simpleType>
        <xsd:restriction base="dms:Boolean"/>
      </xsd:simpleType>
    </xsd:element>
    <xsd:element name="Confidentiel" ma:index="16" ma:displayName="Confidentiel" ma:list="{79B26B89-E55A-4B03-BEFA-7EE3A90275CF}" ma:internalName="Confidentiel" ma:showField="Title" ma:web="{76ddd5ea-d475-414e-8091-4675c7a4bd1a}">
      <xsd:simpleType>
        <xsd:restriction base="dms:Lookup"/>
      </xsd:simpleType>
    </xsd:element>
    <xsd:element name="Date_x0020_de_x0020_confidentialité_x0020_relevée" ma:index="17" nillable="true" ma:displayName="Date de confidentialité relevée" ma:format="DateOnly" ma:internalName="Date_x0020_de_x0020_confidentialit_x00e9__x0020_relev_x00e9_e">
      <xsd:simpleType>
        <xsd:restriction base="dms:DateTime"/>
      </xsd:simpleType>
    </xsd:element>
    <xsd:element name="Copie_x0020_papier_x0020_reçue" ma:index="18" nillable="true" ma:displayName="Copie papier reçue" ma:default="0" ma:internalName="Copie_x0020_papier_x0020_re_x00e7_ue">
      <xsd:simpleType>
        <xsd:restriction base="dms:Boolean"/>
      </xsd:simpleType>
    </xsd:element>
    <xsd:element name="Date_x0020_de_x0020_réception_x0020_copie_x0020_papier" ma:index="19" nillable="true" ma:displayName="Date de réception copie papier" ma:format="DateOnly" ma:internalName="Date_x0020_de_x0020_r_x00e9_ception_x0020_copie_x0020_papier">
      <xsd:simpleType>
        <xsd:restriction base="dms:DateTime"/>
      </xsd:simpleType>
    </xsd:element>
    <xsd:element name="Hidden_UploadedBy" ma:index="33" nillable="true" ma:displayName="Hidden_UploadedBy" ma:hidden="true" ma:internalName="Hidden_UploadedBy" ma:readOnly="false">
      <xsd:simpleType>
        <xsd:restriction base="dms:Text">
          <xsd:maxLength value="100"/>
        </xsd:restriction>
      </xsd:simpleType>
    </xsd:element>
    <xsd:element name="Hidden_UploadedAt" ma:index="34" nillable="true" ma:displayName="Hidden_UploadedAt" ma:default="[today]" ma:format="DateTime" ma:hidden="true" ma:internalName="Hidden_UploadedAt" ma:readOnly="false">
      <xsd:simpleType>
        <xsd:restriction base="dms:DateTime"/>
      </xsd:simpleType>
    </xsd:element>
    <xsd:element name="Hidden_ApprovedBy" ma:index="35" nillable="true" ma:displayName="Hidden_ApprovedBy" ma:hidden="true" ma:internalName="Hidden_ApprovedBy" ma:readOnly="false">
      <xsd:simpleType>
        <xsd:restriction base="dms:Text">
          <xsd:maxLength value="100"/>
        </xsd:restriction>
      </xsd:simpleType>
    </xsd:element>
    <xsd:element name="Hidden_ApprovedAt" ma:index="36" nillable="true" ma:displayName="Hidden_ApprovedAt" ma:default="[today]" ma:format="DateTime" ma:hidden="true" ma:internalName="Hidden_ApprovedAt" ma:readOnly="false">
      <xsd:simpleType>
        <xsd:restriction base="dms:DateTime"/>
      </xsd:simpleType>
    </xsd:element>
    <xsd:element name="Statut" ma:index="37" nillable="true" ma:displayName="Statut" ma:hidden="true" ma:internalName="Statut" ma:readOnly="false">
      <xsd:simpleType>
        <xsd:restriction base="dms:Text">
          <xsd:maxLength value="10"/>
        </xsd:restriction>
      </xsd:simpleType>
    </xsd:element>
  </xsd:schema>
  <xsd:schema xmlns:xsd="http://www.w3.org/2001/XMLSchema" xmlns:xs="http://www.w3.org/2001/XMLSchema" xmlns:dms="http://schemas.microsoft.com/office/2006/documentManagement/types" xmlns:pc="http://schemas.microsoft.com/office/infopath/2007/PartnerControls" targetNamespace="a84ed267-86d5-4fa1-a3cb-2fed497fe84f" elementFormDefault="qualified">
    <xsd:import namespace="http://schemas.microsoft.com/office/2006/documentManagement/types"/>
    <xsd:import namespace="http://schemas.microsoft.com/office/infopath/2007/PartnerControls"/>
    <xsd:element name="_dlc_DocId" ma:index="22" nillable="true" ma:displayName="Valeur d’ID de document" ma:description="Valeur de l’ID de document affecté à cet élément." ma:internalName="_dlc_DocId" ma:readOnly="true">
      <xsd:simpleType>
        <xsd:restriction base="dms:Text"/>
      </xsd:simpleType>
    </xsd:element>
    <xsd:element name="_dlc_DocIdUrl" ma:index="23" nillable="true" ma:displayName="ID de document" ma:description="Lien permanent vers ce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4" nillable="true" ma:displayName="Conserver l’ID" ma:description="Conserver l’ID lors de l’ajout."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5" ma:displayName="Type de contenu"/>
        <xsd:element ref="dc:title" minOccurs="0" maxOccurs="1"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hase xmlns="a091097b-8ae3-4832-a2b2-51f9a78aeacd">1</Phase>
    <Sujet xmlns="a091097b-8ae3-4832-a2b2-51f9a78aeacd">Présentation de l'AQP</Sujet>
    <Confidentiel xmlns="a091097b-8ae3-4832-a2b2-51f9a78aeacd">3</Confidentiel>
    <Projet xmlns="a091097b-8ae3-4832-a2b2-51f9a78aeacd">981</Projet>
    <Provenance xmlns="a091097b-8ae3-4832-a2b2-51f9a78aeacd">2</Provenance>
    <Hidden_UploadedAt xmlns="a091097b-8ae3-4832-a2b2-51f9a78aeacd">2023-05-24T13:59:41+00:00</Hidden_UploadedAt>
    <Accés_x0020_restreint xmlns="a091097b-8ae3-4832-a2b2-51f9a78aeacd">false</Accés_x0020_restreint>
    <Précision_x0020_de_x0020_document xmlns="a091097b-8ae3-4832-a2b2-51f9a78aeacd" xsi:nil="true"/>
    <Déposant xmlns="a091097b-8ae3-4832-a2b2-51f9a78aeacd">19</Déposant>
    <Sous-catégorie xmlns="a091097b-8ae3-4832-a2b2-51f9a78aeacd" xsi:nil="true"/>
    <Copie_x0020_papier_x0020_reçue xmlns="a091097b-8ae3-4832-a2b2-51f9a78aeacd">false</Copie_x0020_papier_x0020_reçue>
    <Cote_x0020_de_x0020_déposant xmlns="a091097b-8ae3-4832-a2b2-51f9a78aeacd" xsi:nil="true"/>
    <Inscrit_x0020_au_x0020_plumitif xmlns="a091097b-8ae3-4832-a2b2-51f9a78aeacd">true</Inscrit_x0020_au_x0020_plumitif>
    <Numéro_x0020_plumitif xmlns="a091097b-8ae3-4832-a2b2-51f9a78aeacd">310</Numéro_x0020_plumitif>
    <Hidden_UploadedBy xmlns="a091097b-8ae3-4832-a2b2-51f9a78aeacd" xsi:nil="true"/>
    <Hidden_ApprovedBy xmlns="a091097b-8ae3-4832-a2b2-51f9a78aeacd" xsi:nil="true"/>
    <Statut xmlns="a091097b-8ae3-4832-a2b2-51f9a78aeacd" xsi:nil="true"/>
    <Catégorie_x0020_de_x0020_document xmlns="a091097b-8ae3-4832-a2b2-51f9a78aeacd">2</Catégorie_x0020_de_x0020_document>
    <Date_x0020_de_x0020_confidentialité_x0020_relevée xmlns="a091097b-8ae3-4832-a2b2-51f9a78aeacd" xsi:nil="true"/>
    <Hidden_ApprovedAt xmlns="a091097b-8ae3-4832-a2b2-51f9a78aeacd">2023-05-24T13:59:41+00:00</Hidden_ApprovedAt>
    <Cote_x0020_de_x0020_piéce xmlns="a091097b-8ae3-4832-a2b2-51f9a78aeacd">C-AQP-0019</Cote_x0020_de_x0020_piéce>
    <Diffusable_x0020_sur_x0020_le_x0020_Web xmlns="a091097b-8ae3-4832-a2b2-51f9a78aeacd">true</Diffusable_x0020_sur_x0020_le_x0020_Web>
    <Date_x0020_de_x0020_réception_x0020_copie_x0020_papier xmlns="a091097b-8ae3-4832-a2b2-51f9a78aeacd" xsi:nil="true"/>
    <Ne_x0020_pas_x0020_envoyer_x0020_d_x0027_alerte xmlns="a091097b-8ae3-4832-a2b2-51f9a78aeacd">false</Ne_x0020_pas_x0020_envoyer_x0020_d_x0027_alerte>
    <_dlc_DocId xmlns="a84ed267-86d5-4fa1-a3cb-2fed497fe84f">W2HFWTQUJJY6-876060972-1116</_dlc_DocId>
    <_dlc_DocIdUrl xmlns="a84ed267-86d5-4fa1-a3cb-2fed497fe84f">
      <Url>http://s10mtlweb:8081/981/_layouts/15/DocIdRedir.aspx?ID=W2HFWTQUJJY6-876060972-1116</Url>
      <Description>W2HFWTQUJJY6-876060972-1116</Description>
    </_dlc_DocIdUrl>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482B5F7D-8227-4B41-BB35-A6554DA198E6}"/>
</file>

<file path=customXml/itemProps2.xml><?xml version="1.0" encoding="utf-8"?>
<ds:datastoreItem xmlns:ds="http://schemas.openxmlformats.org/officeDocument/2006/customXml" ds:itemID="{DE5B5D63-3BFC-4F31-A6AB-EEDF8A1C9401}"/>
</file>

<file path=customXml/itemProps3.xml><?xml version="1.0" encoding="utf-8"?>
<ds:datastoreItem xmlns:ds="http://schemas.openxmlformats.org/officeDocument/2006/customXml" ds:itemID="{4AA6A56A-5ED1-400F-9C4A-94728A4F8F9A}"/>
</file>

<file path=customXml/itemProps4.xml><?xml version="1.0" encoding="utf-8"?>
<ds:datastoreItem xmlns:ds="http://schemas.openxmlformats.org/officeDocument/2006/customXml" ds:itemID="{32791F35-E0F2-441B-B213-67BB2C5993EF}"/>
</file>

<file path=docProps/app.xml><?xml version="1.0" encoding="utf-8"?>
<Properties xmlns="http://schemas.openxmlformats.org/officeDocument/2006/extended-properties" xmlns:vt="http://schemas.openxmlformats.org/officeDocument/2006/docPropsVTypes">
  <Template>TM03457475[[fn=Cadre]]</Template>
  <TotalTime>93</TotalTime>
  <Words>2380</Words>
  <Application>Microsoft Office PowerPoint</Application>
  <PresentationFormat>Grand écran</PresentationFormat>
  <Paragraphs>71</Paragraphs>
  <Slides>20</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20</vt:i4>
      </vt:variant>
    </vt:vector>
  </HeadingPairs>
  <TitlesOfParts>
    <vt:vector size="25" baseType="lpstr">
      <vt:lpstr>Calibri</vt:lpstr>
      <vt:lpstr>Corbel</vt:lpstr>
      <vt:lpstr>verdana</vt:lpstr>
      <vt:lpstr>Wingdings 2</vt:lpstr>
      <vt:lpstr>Cadre</vt:lpstr>
      <vt:lpstr>R-4169-2021  23 février 2022 Présenté par M. Raymond Gouron et M. Pierre Ducharme</vt:lpstr>
      <vt:lpstr>1. Le rôle essentiel du propane au Québec</vt:lpstr>
      <vt:lpstr>Le rôle essentiel du propane au Québec (suite)</vt:lpstr>
      <vt:lpstr>2. Le décret no 874-2021 (le « Décret ») et son application au présent dossier</vt:lpstr>
      <vt:lpstr>3. Le dossier déposé par les Demanderesses devant la Régie et ses limites</vt:lpstr>
      <vt:lpstr>4. Les faiblesses de la proposition des Demanderesses </vt:lpstr>
      <vt:lpstr>4.1 Des hypothèses de travail non validées</vt:lpstr>
      <vt:lpstr>4.2 Le plan de mise en marché</vt:lpstr>
      <vt:lpstr>4.3 Des ménages et des clients négligés</vt:lpstr>
      <vt:lpstr>4.3 Des ménages et des clients négligés (suite)</vt:lpstr>
      <vt:lpstr>4.3 Des ménages et des clients négligés (suite)</vt:lpstr>
      <vt:lpstr>4.4 L’iniquité envers les clients d’Hydro-Québec</vt:lpstr>
      <vt:lpstr>4.5 Des coûts par tonne de GES prodigieux</vt:lpstr>
      <vt:lpstr>4.6 Le manque de vision envers des solutions novatrices et économiques</vt:lpstr>
      <vt:lpstr>4.7 La concurrence déloyale envers les entreprises québécoises en région</vt:lpstr>
      <vt:lpstr>5. Bonification du projet ou de la solution proposée </vt:lpstr>
      <vt:lpstr>5.1 Pour couvrir l’ensemble du territoire et de la clientèle d’Hydro-Québec</vt:lpstr>
      <vt:lpstr>5.2 Pour être équitable envers les entreprises québécoises</vt:lpstr>
      <vt:lpstr>5.3 Pour éviter la création d’un précédent risqué</vt:lpstr>
      <vt:lpstr>6. Conclusion et rappel des recommandations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R-4169-2021  23 février 2022 Présenté par M. Raymond Gouron et M. Pierre Ducharme</dc:title>
  <dc:subject>Présentation de l'AQP</dc:subject>
  <dc:creator>Laurianne Dupuis</dc:creator>
  <cp:lastModifiedBy>Laurianne Dupuis</cp:lastModifiedBy>
  <cp:revision>14</cp:revision>
  <cp:lastPrinted>2022-02-17T20:04:12Z</cp:lastPrinted>
  <dcterms:created xsi:type="dcterms:W3CDTF">1900-01-01T05:00:00Z</dcterms:created>
  <dcterms:modified xsi:type="dcterms:W3CDTF">2022-02-23T14:13:28Z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0x010100F6681E3BDF397F418586AC591ADC81BB00422B358B6A926B46B4F55EF66692F5B2</vt:lpwstr>
  </property>
  <property fmtid="{D5CDD505-2E9C-101B-9397-08002B2CF9AE}" pid="4" name="Order">
    <vt:r8>6373500</vt:r8>
  </property>
  <property fmtid="{D5CDD505-2E9C-101B-9397-08002B2CF9AE}" pid="5" name="_dlc_DocIdItemGuid">
    <vt:lpwstr>d5c03902-94bf-4f02-b024-1a081fd6905e</vt:lpwstr>
  </property>
</Properties>
</file>