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commentAuthors.xml" ContentType="application/vnd.openxmlformats-officedocument.presentationml.commentAuthors+xml"/>
  <Override PartName="/ppt/theme/theme2.xml" ContentType="application/vnd.openxmlformats-officedocument.theme+xml"/>
  <Override PartName="/ppt/authors.xml" ContentType="application/vnd.ms-powerpoint.authors+xml"/>
  <Override PartName="/ppt/notesMasters/notesMaster1.xml" ContentType="application/vnd.openxmlformats-officedocument.presentationml.notesMaster+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customXml/itemProps2.xml" ContentType="application/vnd.openxmlformats-officedocument.customXmlProperties+xml"/>
  <Override PartName="/customXml/itemProps3.xml" ContentType="application/vnd.openxmlformats-officedocument.customXmlProperti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3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17.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ppt/tags/tag11.xml" ContentType="application/vnd.openxmlformats-officedocument.presentationml.tags+xml"/>
  <Override PartName="/ppt/tags/tag10.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customXml/itemProps1.xml" ContentType="application/vnd.openxmlformats-officedocument.customXmlProperties+xml"/>
  <Override PartName="/ppt/tags/tag19.xml" ContentType="application/vnd.openxmlformats-officedocument.presentationml.tags+xml"/>
  <Override PartName="/ppt/tags/tag20.xml" ContentType="application/vnd.openxmlformats-officedocument.presentationml.tags+xml"/>
  <Override PartName="/ppt/tags/tag18.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customXml/itemProps4.xml" ContentType="application/vnd.openxmlformats-officedocument.customXml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7" r:id="rId4"/>
  </p:sldMasterIdLst>
  <p:notesMasterIdLst>
    <p:notesMasterId r:id="rId16"/>
  </p:notesMasterIdLst>
  <p:sldIdLst>
    <p:sldId id="256" r:id="rId5"/>
    <p:sldId id="257" r:id="rId6"/>
    <p:sldId id="260" r:id="rId7"/>
    <p:sldId id="261" r:id="rId8"/>
    <p:sldId id="315" r:id="rId9"/>
    <p:sldId id="316" r:id="rId10"/>
    <p:sldId id="313" r:id="rId11"/>
    <p:sldId id="263" r:id="rId12"/>
    <p:sldId id="317" r:id="rId13"/>
    <p:sldId id="311" r:id="rId14"/>
    <p:sldId id="318"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9240B97-6ACD-183B-7753-5F16B8C077E5}" name="Franklin Gertler" initials="FG" userId="S::franklin@gertlerlex.ca::6f58e177-2044-473d-9c95-d7db34bb8963" providerId="AD"/>
  <p188:author id="{5D749FCC-766C-7168-EA28-0A32113E410E}" name="Hadrien Burlone" initials="HB" userId="S::hburlone@gertlerlex.ca::14cfb75d-3923-436a-883f-1f5660a383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rtrand Schepper" initials="BS" lastIdx="31" clrIdx="0"/>
  <p:cmAuthor id="2" name="saulnierb@me.com" initials="s" lastIdx="14" clrIdx="1">
    <p:extLst>
      <p:ext uri="{19B8F6BF-5375-455C-9EA6-DF929625EA0E}">
        <p15:presenceInfo xmlns:p15="http://schemas.microsoft.com/office/powerpoint/2012/main" userId="21d8c8dadb0014c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29"/>
    <p:restoredTop sz="94673"/>
  </p:normalViewPr>
  <p:slideViewPr>
    <p:cSldViewPr>
      <p:cViewPr varScale="1">
        <p:scale>
          <a:sx n="108" d="100"/>
          <a:sy n="108" d="100"/>
        </p:scale>
        <p:origin x="153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5.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7715A7-5EAF-4831-84CF-9C2E2E4F2AD6}" type="datetimeFigureOut">
              <a:rPr lang="fr-CA" smtClean="0"/>
              <a:t>2023-09-20</a:t>
            </a:fld>
            <a:endParaRPr lang="fr-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5833AF-C2F9-483F-8849-7F77FB4594EF}" type="slidenum">
              <a:rPr lang="fr-CA" smtClean="0"/>
              <a:t>‹#›</a:t>
            </a:fld>
            <a:endParaRPr lang="fr-CA"/>
          </a:p>
        </p:txBody>
      </p:sp>
    </p:spTree>
    <p:extLst>
      <p:ext uri="{BB962C8B-B14F-4D97-AF65-F5344CB8AC3E}">
        <p14:creationId xmlns:p14="http://schemas.microsoft.com/office/powerpoint/2010/main" val="264831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10"/>
          </p:nvPr>
        </p:nvSpPr>
        <p:spPr/>
        <p:txBody>
          <a:bodyPr/>
          <a:lstStyle/>
          <a:p>
            <a:fld id="{BA5833AF-C2F9-483F-8849-7F77FB4594EF}" type="slidenum">
              <a:rPr lang="fr-CA" smtClean="0"/>
              <a:t>1</a:t>
            </a:fld>
            <a:endParaRPr lang="fr-CA"/>
          </a:p>
        </p:txBody>
      </p:sp>
    </p:spTree>
    <p:extLst>
      <p:ext uri="{BB962C8B-B14F-4D97-AF65-F5344CB8AC3E}">
        <p14:creationId xmlns:p14="http://schemas.microsoft.com/office/powerpoint/2010/main" val="44587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636614-C679-40D3-832B-CA40682977F3}" type="datetime1">
              <a:rPr lang="fr-CA" smtClean="0"/>
              <a:t>2023-09-20</a:t>
            </a:fld>
            <a:endParaRPr lang="fr-CA"/>
          </a:p>
        </p:txBody>
      </p:sp>
      <p:sp>
        <p:nvSpPr>
          <p:cNvPr id="5" name="Footer Placeholder 4"/>
          <p:cNvSpPr>
            <a:spLocks noGrp="1"/>
          </p:cNvSpPr>
          <p:nvPr>
            <p:ph type="ftr" sz="quarter" idx="11"/>
          </p:nvPr>
        </p:nvSpPr>
        <p:spPr/>
        <p:txBody>
          <a:bodyPr/>
          <a:lstStyle/>
          <a:p>
            <a:endParaRPr lang="fr-CA"/>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3708570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6BA000-468F-45EF-98B8-DEE41F70344D}" type="datetime1">
              <a:rPr lang="fr-CA" smtClean="0"/>
              <a:t>2023-09-20</a:t>
            </a:fld>
            <a:endParaRPr lang="fr-CA"/>
          </a:p>
        </p:txBody>
      </p:sp>
      <p:sp>
        <p:nvSpPr>
          <p:cNvPr id="5" name="Footer Placeholder 4"/>
          <p:cNvSpPr>
            <a:spLocks noGrp="1"/>
          </p:cNvSpPr>
          <p:nvPr>
            <p:ph type="ftr" sz="quarter" idx="11"/>
          </p:nvPr>
        </p:nvSpPr>
        <p:spPr/>
        <p:txBody>
          <a:bodyPr/>
          <a:lstStyle/>
          <a:p>
            <a:endParaRPr lang="fr-CA"/>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469907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F9D5E0-1447-4D43-AEB3-F0C1F8726A97}" type="datetime1">
              <a:rPr lang="fr-CA" smtClean="0"/>
              <a:t>2023-09-20</a:t>
            </a:fld>
            <a:endParaRPr lang="fr-CA"/>
          </a:p>
        </p:txBody>
      </p:sp>
      <p:sp>
        <p:nvSpPr>
          <p:cNvPr id="5" name="Footer Placeholder 4"/>
          <p:cNvSpPr>
            <a:spLocks noGrp="1"/>
          </p:cNvSpPr>
          <p:nvPr>
            <p:ph type="ftr" sz="quarter" idx="11"/>
          </p:nvPr>
        </p:nvSpPr>
        <p:spPr/>
        <p:txBody>
          <a:bodyPr/>
          <a:lstStyle/>
          <a:p>
            <a:endParaRPr lang="fr-CA"/>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6838C76-FBBD-4DC0-B117-C3B028957B94}" type="slidenum">
              <a:rPr lang="fr-CA" smtClean="0"/>
              <a:t>‹#›</a:t>
            </a:fld>
            <a:endParaRPr lang="fr-CA"/>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49869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7507950-76A6-4412-B8F1-7E9E99439ED0}" type="datetime1">
              <a:rPr lang="fr-CA" smtClean="0"/>
              <a:t>2023-09-20</a:t>
            </a:fld>
            <a:endParaRPr lang="fr-CA"/>
          </a:p>
        </p:txBody>
      </p:sp>
      <p:sp>
        <p:nvSpPr>
          <p:cNvPr id="6" name="Footer Placeholder 5"/>
          <p:cNvSpPr>
            <a:spLocks noGrp="1"/>
          </p:cNvSpPr>
          <p:nvPr>
            <p:ph type="ftr" sz="quarter" idx="11"/>
          </p:nvPr>
        </p:nvSpPr>
        <p:spPr/>
        <p:txBody>
          <a:bodyPr/>
          <a:lstStyle/>
          <a:p>
            <a:endParaRPr lang="fr-CA"/>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15978596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38B9749-380E-469C-96C1-973DFF9D2D66}" type="datetime1">
              <a:rPr lang="fr-CA" smtClean="0"/>
              <a:t>2023-09-20</a:t>
            </a:fld>
            <a:endParaRPr lang="fr-CA"/>
          </a:p>
        </p:txBody>
      </p:sp>
      <p:sp>
        <p:nvSpPr>
          <p:cNvPr id="6" name="Footer Placeholder 5"/>
          <p:cNvSpPr>
            <a:spLocks noGrp="1"/>
          </p:cNvSpPr>
          <p:nvPr>
            <p:ph type="ftr" sz="quarter" idx="11"/>
          </p:nvPr>
        </p:nvSpPr>
        <p:spPr/>
        <p:txBody>
          <a:bodyPr/>
          <a:lstStyle/>
          <a:p>
            <a:endParaRPr lang="fr-CA"/>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6838C76-FBBD-4DC0-B117-C3B028957B94}" type="slidenum">
              <a:rPr lang="fr-CA" smtClean="0"/>
              <a:t>‹#›</a:t>
            </a:fld>
            <a:endParaRPr lang="fr-CA"/>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64670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615FBD0-936C-49EA-B1D2-8D3E973C70A8}" type="datetime1">
              <a:rPr lang="fr-CA" smtClean="0"/>
              <a:t>2023-09-20</a:t>
            </a:fld>
            <a:endParaRPr lang="fr-CA"/>
          </a:p>
        </p:txBody>
      </p:sp>
      <p:sp>
        <p:nvSpPr>
          <p:cNvPr id="6" name="Footer Placeholder 5"/>
          <p:cNvSpPr>
            <a:spLocks noGrp="1"/>
          </p:cNvSpPr>
          <p:nvPr>
            <p:ph type="ftr" sz="quarter" idx="11"/>
          </p:nvPr>
        </p:nvSpPr>
        <p:spPr/>
        <p:txBody>
          <a:bodyPr/>
          <a:lstStyle/>
          <a:p>
            <a:endParaRPr lang="fr-C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098136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DDF4F5-64E5-4E29-B1AA-666BD46D098E}" type="datetime1">
              <a:rPr lang="fr-CA" smtClean="0"/>
              <a:t>2023-09-20</a:t>
            </a:fld>
            <a:endParaRPr lang="fr-CA"/>
          </a:p>
        </p:txBody>
      </p:sp>
      <p:sp>
        <p:nvSpPr>
          <p:cNvPr id="5" name="Footer Placeholder 4"/>
          <p:cNvSpPr>
            <a:spLocks noGrp="1"/>
          </p:cNvSpPr>
          <p:nvPr>
            <p:ph type="ftr" sz="quarter" idx="11"/>
          </p:nvPr>
        </p:nvSpPr>
        <p:spPr/>
        <p:txBody>
          <a:bodyPr/>
          <a:lstStyle/>
          <a:p>
            <a:endParaRPr lang="fr-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3567436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8D2F16-680C-49FC-AF26-F2523A4D4A19}" type="datetime1">
              <a:rPr lang="fr-CA" smtClean="0"/>
              <a:t>2023-09-20</a:t>
            </a:fld>
            <a:endParaRPr lang="fr-CA"/>
          </a:p>
        </p:txBody>
      </p:sp>
      <p:sp>
        <p:nvSpPr>
          <p:cNvPr id="5" name="Footer Placeholder 4"/>
          <p:cNvSpPr>
            <a:spLocks noGrp="1"/>
          </p:cNvSpPr>
          <p:nvPr>
            <p:ph type="ftr" sz="quarter" idx="11"/>
          </p:nvPr>
        </p:nvSpPr>
        <p:spPr/>
        <p:txBody>
          <a:bodyPr/>
          <a:lstStyle/>
          <a:p>
            <a:endParaRPr lang="fr-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548028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E6F4B0-0A0A-465C-9D33-BB4FEEA4783E}" type="datetime1">
              <a:rPr lang="fr-CA" smtClean="0"/>
              <a:t>2023-09-20</a:t>
            </a:fld>
            <a:endParaRPr lang="fr-CA"/>
          </a:p>
        </p:txBody>
      </p:sp>
      <p:sp>
        <p:nvSpPr>
          <p:cNvPr id="5" name="Footer Placeholder 4"/>
          <p:cNvSpPr>
            <a:spLocks noGrp="1"/>
          </p:cNvSpPr>
          <p:nvPr>
            <p:ph type="ftr" sz="quarter" idx="11"/>
          </p:nvPr>
        </p:nvSpPr>
        <p:spPr/>
        <p:txBody>
          <a:bodyPr/>
          <a:lstStyle/>
          <a:p>
            <a:endParaRPr lang="fr-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1772506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A994A8-0EB8-4FB7-91A2-C95A862BEB03}" type="datetime1">
              <a:rPr lang="fr-CA" smtClean="0"/>
              <a:t>2023-09-20</a:t>
            </a:fld>
            <a:endParaRPr lang="fr-CA"/>
          </a:p>
        </p:txBody>
      </p:sp>
      <p:sp>
        <p:nvSpPr>
          <p:cNvPr id="5" name="Footer Placeholder 4"/>
          <p:cNvSpPr>
            <a:spLocks noGrp="1"/>
          </p:cNvSpPr>
          <p:nvPr>
            <p:ph type="ftr" sz="quarter" idx="11"/>
          </p:nvPr>
        </p:nvSpPr>
        <p:spPr/>
        <p:txBody>
          <a:bodyPr/>
          <a:lstStyle/>
          <a:p>
            <a:endParaRPr lang="fr-CA"/>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1950894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8FC91A-2779-4BA5-B696-647F9AEE8B7E}" type="datetime1">
              <a:rPr lang="fr-CA" smtClean="0"/>
              <a:t>2023-09-20</a:t>
            </a:fld>
            <a:endParaRPr lang="fr-CA"/>
          </a:p>
        </p:txBody>
      </p:sp>
      <p:sp>
        <p:nvSpPr>
          <p:cNvPr id="6" name="Footer Placeholder 5"/>
          <p:cNvSpPr>
            <a:spLocks noGrp="1"/>
          </p:cNvSpPr>
          <p:nvPr>
            <p:ph type="ftr" sz="quarter" idx="11"/>
          </p:nvPr>
        </p:nvSpPr>
        <p:spPr/>
        <p:txBody>
          <a:bodyPr/>
          <a:lstStyle/>
          <a:p>
            <a:endParaRPr lang="fr-CA"/>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3611899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50E989-2B5B-4BF3-A91A-EF579E9BE490}" type="datetime1">
              <a:rPr lang="fr-CA" smtClean="0"/>
              <a:t>2023-09-20</a:t>
            </a:fld>
            <a:endParaRPr lang="fr-CA"/>
          </a:p>
        </p:txBody>
      </p:sp>
      <p:sp>
        <p:nvSpPr>
          <p:cNvPr id="8" name="Footer Placeholder 7"/>
          <p:cNvSpPr>
            <a:spLocks noGrp="1"/>
          </p:cNvSpPr>
          <p:nvPr>
            <p:ph type="ftr" sz="quarter" idx="11"/>
          </p:nvPr>
        </p:nvSpPr>
        <p:spPr/>
        <p:txBody>
          <a:bodyPr/>
          <a:lstStyle/>
          <a:p>
            <a:endParaRPr lang="fr-CA"/>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393884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172EFE-2D40-483E-B35F-9A299F36D8AC}" type="datetime1">
              <a:rPr lang="fr-CA" smtClean="0"/>
              <a:t>2023-09-20</a:t>
            </a:fld>
            <a:endParaRPr lang="fr-CA"/>
          </a:p>
        </p:txBody>
      </p:sp>
      <p:sp>
        <p:nvSpPr>
          <p:cNvPr id="4" name="Footer Placeholder 3"/>
          <p:cNvSpPr>
            <a:spLocks noGrp="1"/>
          </p:cNvSpPr>
          <p:nvPr>
            <p:ph type="ftr" sz="quarter" idx="11"/>
          </p:nvPr>
        </p:nvSpPr>
        <p:spPr/>
        <p:txBody>
          <a:bodyPr/>
          <a:lstStyle/>
          <a:p>
            <a:endParaRPr lang="fr-CA"/>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3686752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DBB72-B267-4B35-872B-F4CEBE6D9B6B}" type="datetime1">
              <a:rPr lang="fr-CA" smtClean="0"/>
              <a:t>2023-09-20</a:t>
            </a:fld>
            <a:endParaRPr lang="fr-CA"/>
          </a:p>
        </p:txBody>
      </p:sp>
      <p:sp>
        <p:nvSpPr>
          <p:cNvPr id="3" name="Footer Placeholder 2"/>
          <p:cNvSpPr>
            <a:spLocks noGrp="1"/>
          </p:cNvSpPr>
          <p:nvPr>
            <p:ph type="ftr" sz="quarter" idx="11"/>
          </p:nvPr>
        </p:nvSpPr>
        <p:spPr/>
        <p:txBody>
          <a:bodyPr/>
          <a:lstStyle/>
          <a:p>
            <a:endParaRPr lang="fr-CA"/>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837777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4BD89C-E15C-4A6E-8D5D-B92A3C2F1A12}" type="datetime1">
              <a:rPr lang="fr-CA" smtClean="0"/>
              <a:t>2023-09-20</a:t>
            </a:fld>
            <a:endParaRPr lang="fr-CA"/>
          </a:p>
        </p:txBody>
      </p:sp>
      <p:sp>
        <p:nvSpPr>
          <p:cNvPr id="6" name="Footer Placeholder 5"/>
          <p:cNvSpPr>
            <a:spLocks noGrp="1"/>
          </p:cNvSpPr>
          <p:nvPr>
            <p:ph type="ftr" sz="quarter" idx="11"/>
          </p:nvPr>
        </p:nvSpPr>
        <p:spPr/>
        <p:txBody>
          <a:bodyPr/>
          <a:lstStyle/>
          <a:p>
            <a:endParaRPr lang="fr-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324514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BC53AE-A4CB-416F-B475-7D4366595BF9}" type="datetime1">
              <a:rPr lang="fr-CA" smtClean="0"/>
              <a:t>2023-09-20</a:t>
            </a:fld>
            <a:endParaRPr lang="fr-CA"/>
          </a:p>
        </p:txBody>
      </p:sp>
      <p:sp>
        <p:nvSpPr>
          <p:cNvPr id="6" name="Footer Placeholder 5"/>
          <p:cNvSpPr>
            <a:spLocks noGrp="1"/>
          </p:cNvSpPr>
          <p:nvPr>
            <p:ph type="ftr" sz="quarter" idx="11"/>
          </p:nvPr>
        </p:nvSpPr>
        <p:spPr/>
        <p:txBody>
          <a:bodyPr/>
          <a:lstStyle/>
          <a:p>
            <a:endParaRPr lang="fr-C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3861490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A09872A-94F6-4262-8BF4-C56A017121A3}" type="datetime1">
              <a:rPr lang="fr-CA" smtClean="0"/>
              <a:t>2023-09-20</a:t>
            </a:fld>
            <a:endParaRPr lang="fr-CA"/>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CA"/>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56838C76-FBBD-4DC0-B117-C3B028957B94}" type="slidenum">
              <a:rPr lang="fr-CA" smtClean="0"/>
              <a:t>‹#›</a:t>
            </a:fld>
            <a:endParaRPr lang="fr-CA"/>
          </a:p>
        </p:txBody>
      </p:sp>
    </p:spTree>
    <p:extLst>
      <p:ext uri="{BB962C8B-B14F-4D97-AF65-F5344CB8AC3E}">
        <p14:creationId xmlns:p14="http://schemas.microsoft.com/office/powerpoint/2010/main" val="3709365087"/>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1.emf"/><Relationship Id="rId5" Type="http://schemas.openxmlformats.org/officeDocument/2006/relationships/slideLayout" Target="../slideLayouts/slideLayout2.xml"/><Relationship Id="rId4" Type="http://schemas.openxmlformats.org/officeDocument/2006/relationships/tags" Target="../tags/tag30.xml"/></Relationships>
</file>

<file path=ppt/slides/_rels/slide11.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33.xml"/><Relationship Id="rId7" Type="http://schemas.openxmlformats.org/officeDocument/2006/relationships/image" Target="../media/image2.emf"/><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slideLayout" Target="../slideLayouts/slideLayout2.xml"/><Relationship Id="rId5" Type="http://schemas.openxmlformats.org/officeDocument/2006/relationships/tags" Target="../tags/tag35.xml"/><Relationship Id="rId4" Type="http://schemas.openxmlformats.org/officeDocument/2006/relationships/tags" Target="../tags/tag34.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971600" y="188640"/>
            <a:ext cx="8064896" cy="3024336"/>
          </a:xfrm>
        </p:spPr>
        <p:txBody>
          <a:bodyPr>
            <a:normAutofit fontScale="90000"/>
          </a:bodyPr>
          <a:lstStyle/>
          <a:p>
            <a:br>
              <a:rPr lang="fr-CA" sz="4000" dirty="0">
                <a:solidFill>
                  <a:srgbClr val="000000"/>
                </a:solidFill>
                <a:latin typeface="Times New Roman"/>
              </a:rPr>
            </a:br>
            <a:r>
              <a:rPr lang="fr-CA" sz="3100" b="1" dirty="0">
                <a:solidFill>
                  <a:srgbClr val="000000"/>
                </a:solidFill>
              </a:rPr>
              <a:t>Régie de l’énergie </a:t>
            </a:r>
            <a:br>
              <a:rPr lang="fr-CA" sz="3100" dirty="0">
                <a:solidFill>
                  <a:srgbClr val="000000"/>
                </a:solidFill>
              </a:rPr>
            </a:br>
            <a:r>
              <a:rPr lang="fr-CA" sz="2700" b="1" dirty="0">
                <a:solidFill>
                  <a:srgbClr val="000000"/>
                </a:solidFill>
              </a:rPr>
              <a:t>R-4208-2022, Phase 2</a:t>
            </a:r>
            <a:br>
              <a:rPr lang="fr-CA" sz="3100" dirty="0">
                <a:solidFill>
                  <a:srgbClr val="000000"/>
                </a:solidFill>
              </a:rPr>
            </a:br>
            <a:r>
              <a:rPr lang="fr-CA" sz="3100" b="1" dirty="0">
                <a:solidFill>
                  <a:srgbClr val="000000"/>
                </a:solidFill>
              </a:rPr>
              <a:t>Hydro-Québec – Demande d’ordonnance de sauvegarde relativement au maintien de la GDP Affaires pour l’hiver 2022-2023 suivant le jugement du 4 octobre 2022 de la Cour supérieure dans le dossier 500-17-113361-201</a:t>
            </a:r>
            <a:endParaRPr lang="fr-CA" sz="3100" dirty="0"/>
          </a:p>
        </p:txBody>
      </p:sp>
      <p:sp>
        <p:nvSpPr>
          <p:cNvPr id="3" name="Sous-titre 2"/>
          <p:cNvSpPr>
            <a:spLocks noGrp="1"/>
          </p:cNvSpPr>
          <p:nvPr>
            <p:ph type="subTitle" idx="1"/>
            <p:custDataLst>
              <p:tags r:id="rId2"/>
            </p:custDataLst>
          </p:nvPr>
        </p:nvSpPr>
        <p:spPr>
          <a:xfrm>
            <a:off x="1835696" y="3412644"/>
            <a:ext cx="7056784" cy="3168353"/>
          </a:xfrm>
        </p:spPr>
        <p:txBody>
          <a:bodyPr>
            <a:normAutofit fontScale="77500" lnSpcReduction="20000"/>
          </a:bodyPr>
          <a:lstStyle/>
          <a:p>
            <a:r>
              <a:rPr lang="fr-CA" sz="5800" b="1" dirty="0">
                <a:solidFill>
                  <a:schemeClr val="tx1"/>
                </a:solidFill>
              </a:rPr>
              <a:t>Présentation du rapport d’analyse du ROEÉ</a:t>
            </a:r>
          </a:p>
          <a:p>
            <a:endParaRPr lang="fr-CA" sz="5800" b="1" dirty="0">
              <a:solidFill>
                <a:schemeClr val="tx1"/>
              </a:solidFill>
            </a:endParaRPr>
          </a:p>
          <a:p>
            <a:r>
              <a:rPr lang="fr-CA" sz="3400" b="1" dirty="0">
                <a:solidFill>
                  <a:schemeClr val="tx1"/>
                </a:solidFill>
              </a:rPr>
              <a:t>Par : Jean-Pierre Finet, analyste</a:t>
            </a:r>
          </a:p>
          <a:p>
            <a:endParaRPr lang="fr-CA" sz="2900" b="1" dirty="0">
              <a:solidFill>
                <a:schemeClr val="tx1"/>
              </a:solidFill>
            </a:endParaRPr>
          </a:p>
          <a:p>
            <a:r>
              <a:rPr lang="fr-CA" sz="2900" b="1" dirty="0">
                <a:solidFill>
                  <a:schemeClr val="tx1"/>
                </a:solidFill>
              </a:rPr>
              <a:t>Le 20 septembre 2023</a:t>
            </a:r>
          </a:p>
          <a:p>
            <a:endParaRPr lang="fr-CA" sz="2900" b="1" dirty="0">
              <a:solidFill>
                <a:schemeClr val="tx1"/>
              </a:solidFill>
            </a:endParaRPr>
          </a:p>
        </p:txBody>
      </p:sp>
    </p:spTree>
    <p:extLst>
      <p:ext uri="{BB962C8B-B14F-4D97-AF65-F5344CB8AC3E}">
        <p14:creationId xmlns:p14="http://schemas.microsoft.com/office/powerpoint/2010/main" val="1031919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 name="Titre 1"/>
          <p:cNvSpPr txBox="1">
            <a:spLocks noGrp="1"/>
          </p:cNvSpPr>
          <p:nvPr>
            <p:ph type="title"/>
            <p:custDataLst>
              <p:tags r:id="rId1"/>
            </p:custDataLst>
          </p:nvPr>
        </p:nvSpPr>
        <p:spPr>
          <a:xfrm>
            <a:off x="1945200" y="476673"/>
            <a:ext cx="6589201" cy="576064"/>
          </a:xfrm>
          <a:prstGeom prst="rect">
            <a:avLst/>
          </a:prstGeom>
        </p:spPr>
        <p:txBody>
          <a:bodyPr>
            <a:normAutofit fontScale="90000"/>
          </a:bodyPr>
          <a:lstStyle>
            <a:lvl1pPr>
              <a:defRPr sz="3200"/>
            </a:lvl1pPr>
          </a:lstStyle>
          <a:p>
            <a:r>
              <a:rPr lang="fr-CA" dirty="0"/>
              <a:t>ANALYSE COMPLÉMENTAIRE</a:t>
            </a:r>
            <a:endParaRPr dirty="0"/>
          </a:p>
        </p:txBody>
      </p:sp>
      <p:sp>
        <p:nvSpPr>
          <p:cNvPr id="430" name="Espace réservé du contenu 2"/>
          <p:cNvSpPr txBox="1">
            <a:spLocks noGrp="1"/>
          </p:cNvSpPr>
          <p:nvPr>
            <p:ph type="body" idx="1"/>
            <p:custDataLst>
              <p:tags r:id="rId2"/>
            </p:custDataLst>
          </p:nvPr>
        </p:nvSpPr>
        <p:spPr>
          <a:xfrm>
            <a:off x="1547664" y="1052737"/>
            <a:ext cx="7488832" cy="6048671"/>
          </a:xfrm>
          <a:prstGeom prst="rect">
            <a:avLst/>
          </a:prstGeom>
        </p:spPr>
        <p:txBody>
          <a:bodyPr>
            <a:normAutofit/>
          </a:bodyPr>
          <a:lstStyle/>
          <a:p>
            <a:pPr algn="just"/>
            <a:r>
              <a:rPr lang="fr-CA" sz="2200" dirty="0"/>
              <a:t>Suffisance de l’aide financière</a:t>
            </a:r>
          </a:p>
          <a:p>
            <a:pPr lvl="1" algn="just"/>
            <a:r>
              <a:rPr lang="fr-CA" sz="2000" dirty="0"/>
              <a:t>Recommandation révisée basée sur le sondage de 11 clients par </a:t>
            </a:r>
            <a:r>
              <a:rPr lang="fr-CA" sz="2000" dirty="0" err="1"/>
              <a:t>Technosim</a:t>
            </a:r>
            <a:endParaRPr lang="fr-CA" sz="2000" dirty="0"/>
          </a:p>
          <a:p>
            <a:pPr lvl="2" algn="just"/>
            <a:r>
              <a:rPr lang="fr-CA" sz="1800" dirty="0"/>
              <a:t>Hausser de 66$/kW à 76$/kW l’aide financière moyenne plutôt qu’à 72$/kW</a:t>
            </a:r>
          </a:p>
          <a:p>
            <a:pPr marL="914400" lvl="2" indent="0" algn="just">
              <a:buNone/>
            </a:pPr>
            <a:endParaRPr lang="fr-CA" sz="1800" dirty="0"/>
          </a:p>
          <a:p>
            <a:pPr lvl="2" algn="just"/>
            <a:endParaRPr lang="fr-CA" sz="1800" dirty="0"/>
          </a:p>
          <a:p>
            <a:pPr lvl="2" algn="just"/>
            <a:endParaRPr lang="fr-CA" sz="1800" dirty="0"/>
          </a:p>
          <a:p>
            <a:pPr lvl="2" algn="just"/>
            <a:endParaRPr lang="fr-CA" sz="1800" dirty="0"/>
          </a:p>
          <a:p>
            <a:pPr lvl="2" algn="just"/>
            <a:endParaRPr lang="fr-CA" sz="1800" dirty="0"/>
          </a:p>
          <a:p>
            <a:pPr lvl="2" algn="just"/>
            <a:endParaRPr lang="fr-CA" sz="1800" dirty="0"/>
          </a:p>
          <a:p>
            <a:pPr lvl="2" algn="just"/>
            <a:r>
              <a:rPr lang="fr-CA" sz="1800" dirty="0"/>
              <a:t>Double l’effacement (6700 kW @ 76$ vs. 3500 kW @ 66$/kW)</a:t>
            </a:r>
          </a:p>
          <a:p>
            <a:pPr lvl="2" algn="just"/>
            <a:r>
              <a:rPr lang="fr-CA" sz="1800" dirty="0"/>
              <a:t>Appui financier passe de 224 050$ à 489 400$</a:t>
            </a:r>
          </a:p>
          <a:p>
            <a:pPr marL="400050" lvl="1" indent="0" algn="just">
              <a:buNone/>
            </a:pPr>
            <a:endParaRPr lang="fr-CA" dirty="0"/>
          </a:p>
        </p:txBody>
      </p:sp>
      <p:sp>
        <p:nvSpPr>
          <p:cNvPr id="431"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10</a:t>
            </a:fld>
            <a:endParaRPr/>
          </a:p>
        </p:txBody>
      </p:sp>
      <p:pic>
        <p:nvPicPr>
          <p:cNvPr id="5" name="Picture 4">
            <a:extLst>
              <a:ext uri="{FF2B5EF4-FFF2-40B4-BE49-F238E27FC236}">
                <a16:creationId xmlns:a16="http://schemas.microsoft.com/office/drawing/2014/main" id="{28C9C5D9-C094-4317-E587-39D0CA49465A}"/>
              </a:ext>
            </a:extLst>
          </p:cNvPr>
          <p:cNvPicPr>
            <a:picLocks noChangeAspect="1"/>
          </p:cNvPicPr>
          <p:nvPr>
            <p:custDataLst>
              <p:tags r:id="rId4"/>
            </p:custDataLst>
          </p:nvPr>
        </p:nvPicPr>
        <p:blipFill>
          <a:blip r:embed="rId6"/>
          <a:stretch>
            <a:fillRect/>
          </a:stretch>
        </p:blipFill>
        <p:spPr>
          <a:xfrm>
            <a:off x="2699792" y="2996952"/>
            <a:ext cx="5764548" cy="208823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 name="Titre 1"/>
          <p:cNvSpPr txBox="1">
            <a:spLocks noGrp="1"/>
          </p:cNvSpPr>
          <p:nvPr>
            <p:ph type="title"/>
            <p:custDataLst>
              <p:tags r:id="rId1"/>
            </p:custDataLst>
          </p:nvPr>
        </p:nvSpPr>
        <p:spPr>
          <a:xfrm>
            <a:off x="1945200" y="188640"/>
            <a:ext cx="6589201" cy="583585"/>
          </a:xfrm>
          <a:prstGeom prst="rect">
            <a:avLst/>
          </a:prstGeom>
        </p:spPr>
        <p:txBody>
          <a:bodyPr>
            <a:normAutofit/>
          </a:bodyPr>
          <a:lstStyle>
            <a:lvl1pPr>
              <a:defRPr sz="3200"/>
            </a:lvl1pPr>
          </a:lstStyle>
          <a:p>
            <a:r>
              <a:rPr lang="fr-CA" dirty="0"/>
              <a:t>ANALYSE COMPLÉMENTAIRE</a:t>
            </a:r>
            <a:endParaRPr dirty="0"/>
          </a:p>
        </p:txBody>
      </p:sp>
      <p:sp>
        <p:nvSpPr>
          <p:cNvPr id="430" name="Espace réservé du contenu 2"/>
          <p:cNvSpPr txBox="1">
            <a:spLocks noGrp="1"/>
          </p:cNvSpPr>
          <p:nvPr>
            <p:ph type="body" idx="1"/>
            <p:custDataLst>
              <p:tags r:id="rId2"/>
            </p:custDataLst>
          </p:nvPr>
        </p:nvSpPr>
        <p:spPr>
          <a:xfrm>
            <a:off x="1691680" y="772225"/>
            <a:ext cx="7344816" cy="6185167"/>
          </a:xfrm>
          <a:prstGeom prst="rect">
            <a:avLst/>
          </a:prstGeom>
        </p:spPr>
        <p:txBody>
          <a:bodyPr>
            <a:normAutofit/>
          </a:bodyPr>
          <a:lstStyle/>
          <a:p>
            <a:pPr marL="400050" lvl="1" indent="0">
              <a:buNone/>
            </a:pPr>
            <a:endParaRPr lang="fr-CA" dirty="0"/>
          </a:p>
        </p:txBody>
      </p:sp>
      <p:sp>
        <p:nvSpPr>
          <p:cNvPr id="431"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11</a:t>
            </a:fld>
            <a:endParaRPr/>
          </a:p>
        </p:txBody>
      </p:sp>
      <p:pic>
        <p:nvPicPr>
          <p:cNvPr id="4" name="Picture 3">
            <a:extLst>
              <a:ext uri="{FF2B5EF4-FFF2-40B4-BE49-F238E27FC236}">
                <a16:creationId xmlns:a16="http://schemas.microsoft.com/office/drawing/2014/main" id="{E152B721-F9B4-92B1-0340-70E205D03CE4}"/>
              </a:ext>
            </a:extLst>
          </p:cNvPr>
          <p:cNvPicPr>
            <a:picLocks noChangeAspect="1"/>
          </p:cNvPicPr>
          <p:nvPr>
            <p:custDataLst>
              <p:tags r:id="rId4"/>
            </p:custDataLst>
          </p:nvPr>
        </p:nvPicPr>
        <p:blipFill>
          <a:blip r:embed="rId7"/>
          <a:stretch>
            <a:fillRect/>
          </a:stretch>
        </p:blipFill>
        <p:spPr>
          <a:xfrm>
            <a:off x="2231061" y="772226"/>
            <a:ext cx="5224180" cy="2940660"/>
          </a:xfrm>
          <a:prstGeom prst="rect">
            <a:avLst/>
          </a:prstGeom>
        </p:spPr>
      </p:pic>
      <p:pic>
        <p:nvPicPr>
          <p:cNvPr id="6" name="Picture 5">
            <a:extLst>
              <a:ext uri="{FF2B5EF4-FFF2-40B4-BE49-F238E27FC236}">
                <a16:creationId xmlns:a16="http://schemas.microsoft.com/office/drawing/2014/main" id="{45982CAF-8934-F2A8-7469-B186E3B5C892}"/>
              </a:ext>
            </a:extLst>
          </p:cNvPr>
          <p:cNvPicPr>
            <a:picLocks noChangeAspect="1"/>
          </p:cNvPicPr>
          <p:nvPr>
            <p:custDataLst>
              <p:tags r:id="rId5"/>
            </p:custDataLst>
          </p:nvPr>
        </p:nvPicPr>
        <p:blipFill>
          <a:blip r:embed="rId8"/>
          <a:stretch>
            <a:fillRect/>
          </a:stretch>
        </p:blipFill>
        <p:spPr>
          <a:xfrm>
            <a:off x="2319812" y="3861049"/>
            <a:ext cx="5636563" cy="2736304"/>
          </a:xfrm>
          <a:prstGeom prst="rect">
            <a:avLst/>
          </a:prstGeom>
        </p:spPr>
      </p:pic>
    </p:spTree>
    <p:extLst>
      <p:ext uri="{BB962C8B-B14F-4D97-AF65-F5344CB8AC3E}">
        <p14:creationId xmlns:p14="http://schemas.microsoft.com/office/powerpoint/2010/main" val="1553267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45201" y="624110"/>
            <a:ext cx="6589199" cy="788666"/>
          </a:xfrm>
        </p:spPr>
        <p:txBody>
          <a:bodyPr/>
          <a:lstStyle/>
          <a:p>
            <a:r>
              <a:rPr lang="fr-CA" sz="3200" dirty="0"/>
              <a:t>ENJEUX</a:t>
            </a:r>
          </a:p>
        </p:txBody>
      </p:sp>
      <p:sp>
        <p:nvSpPr>
          <p:cNvPr id="3" name="Espace réservé du contenu 2"/>
          <p:cNvSpPr>
            <a:spLocks noGrp="1"/>
          </p:cNvSpPr>
          <p:nvPr>
            <p:ph idx="1"/>
            <p:custDataLst>
              <p:tags r:id="rId2"/>
            </p:custDataLst>
          </p:nvPr>
        </p:nvSpPr>
        <p:spPr>
          <a:xfrm>
            <a:off x="1942415" y="1628800"/>
            <a:ext cx="6878057" cy="4282422"/>
          </a:xfrm>
        </p:spPr>
        <p:txBody>
          <a:bodyPr>
            <a:noAutofit/>
          </a:bodyPr>
          <a:lstStyle/>
          <a:p>
            <a:r>
              <a:rPr lang="fr-CA" sz="2400" dirty="0"/>
              <a:t>APPUI FINANCIER</a:t>
            </a:r>
          </a:p>
          <a:p>
            <a:pPr lvl="1"/>
            <a:r>
              <a:rPr lang="fr-CA" sz="2200" dirty="0"/>
              <a:t>Suffisance de l’appui financier</a:t>
            </a:r>
          </a:p>
          <a:p>
            <a:pPr lvl="1"/>
            <a:r>
              <a:rPr lang="fr-CA" sz="2200" dirty="0"/>
              <a:t>Utilisation de moyens thermiques</a:t>
            </a:r>
          </a:p>
          <a:p>
            <a:pPr lvl="1"/>
            <a:r>
              <a:rPr lang="fr-CA" sz="2200" dirty="0"/>
              <a:t>Régionalisation de l’appui financier</a:t>
            </a:r>
          </a:p>
          <a:p>
            <a:endParaRPr lang="fr-CA" sz="2200" dirty="0"/>
          </a:p>
        </p:txBody>
      </p:sp>
      <p:sp>
        <p:nvSpPr>
          <p:cNvPr id="4" name="Slide Number Placeholder 3"/>
          <p:cNvSpPr>
            <a:spLocks noGrp="1"/>
          </p:cNvSpPr>
          <p:nvPr>
            <p:ph type="sldNum" sz="quarter" idx="12"/>
            <p:custDataLst>
              <p:tags r:id="rId3"/>
            </p:custDataLst>
          </p:nvPr>
        </p:nvSpPr>
        <p:spPr/>
        <p:txBody>
          <a:bodyPr/>
          <a:lstStyle/>
          <a:p>
            <a:fld id="{56838C76-FBBD-4DC0-B117-C3B028957B94}" type="slidenum">
              <a:rPr lang="fr-CA" smtClean="0"/>
              <a:t>2</a:t>
            </a:fld>
            <a:endParaRPr lang="fr-CA"/>
          </a:p>
        </p:txBody>
      </p:sp>
    </p:spTree>
    <p:extLst>
      <p:ext uri="{BB962C8B-B14F-4D97-AF65-F5344CB8AC3E}">
        <p14:creationId xmlns:p14="http://schemas.microsoft.com/office/powerpoint/2010/main" val="1339155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APPUI FINANCIER</a:t>
            </a:r>
            <a:endParaRPr dirty="0"/>
          </a:p>
        </p:txBody>
      </p:sp>
      <p:sp>
        <p:nvSpPr>
          <p:cNvPr id="414" name="Espace réservé du contenu 2"/>
          <p:cNvSpPr txBox="1">
            <a:spLocks noGrp="1"/>
          </p:cNvSpPr>
          <p:nvPr>
            <p:ph type="body" idx="1"/>
            <p:custDataLst>
              <p:tags r:id="rId2"/>
            </p:custDataLst>
          </p:nvPr>
        </p:nvSpPr>
        <p:spPr>
          <a:xfrm>
            <a:off x="1547663" y="1556791"/>
            <a:ext cx="7272809" cy="5184578"/>
          </a:xfrm>
          <a:prstGeom prst="rect">
            <a:avLst/>
          </a:prstGeom>
        </p:spPr>
        <p:txBody>
          <a:bodyPr>
            <a:normAutofit fontScale="92500" lnSpcReduction="20000"/>
          </a:bodyPr>
          <a:lstStyle/>
          <a:p>
            <a:pPr algn="just">
              <a:lnSpc>
                <a:spcPct val="80000"/>
              </a:lnSpc>
              <a:defRPr sz="2200"/>
            </a:pPr>
            <a:r>
              <a:rPr lang="fr-CA" dirty="0"/>
              <a:t>Suffisance de l’appui financier</a:t>
            </a:r>
            <a:endParaRPr lang="fr-CA" sz="1800" dirty="0"/>
          </a:p>
          <a:p>
            <a:pPr lvl="1" algn="just">
              <a:lnSpc>
                <a:spcPct val="80000"/>
              </a:lnSpc>
              <a:defRPr sz="2000"/>
            </a:pPr>
            <a:r>
              <a:rPr lang="fr-CA" dirty="0"/>
              <a:t>Hydro-Québec propose un appui financier moyen de 66 $/kW effacé ou déplacé</a:t>
            </a:r>
          </a:p>
          <a:p>
            <a:pPr lvl="2" algn="just">
              <a:lnSpc>
                <a:spcPct val="80000"/>
              </a:lnSpc>
              <a:defRPr sz="2000"/>
            </a:pPr>
            <a:r>
              <a:rPr lang="fr-CA" dirty="0"/>
              <a:t>=60$ (2021) majoré de 6.5% </a:t>
            </a:r>
          </a:p>
          <a:p>
            <a:pPr lvl="2" algn="just">
              <a:lnSpc>
                <a:spcPct val="80000"/>
              </a:lnSpc>
              <a:defRPr sz="2000"/>
            </a:pPr>
            <a:r>
              <a:rPr lang="fr-CA" dirty="0"/>
              <a:t>« assurer le potentiel d’effacement de la clientèle nécessaire à l’équilibre du bilan de puissance du Distributeur »</a:t>
            </a:r>
          </a:p>
          <a:p>
            <a:pPr lvl="1" algn="just">
              <a:lnSpc>
                <a:spcPct val="80000"/>
              </a:lnSpc>
              <a:defRPr sz="2000"/>
            </a:pPr>
            <a:r>
              <a:rPr lang="fr-CA" dirty="0"/>
              <a:t>Selon le ROEÉ</a:t>
            </a:r>
          </a:p>
          <a:p>
            <a:pPr lvl="2" algn="just">
              <a:lnSpc>
                <a:spcPct val="80000"/>
              </a:lnSpc>
              <a:defRPr sz="2000"/>
            </a:pPr>
            <a:r>
              <a:rPr lang="fr-CA" dirty="0"/>
              <a:t>le crédit offert devrait être majoré de sorte à compenser l’ensemble des inconvénients et risques subis par les clients</a:t>
            </a:r>
          </a:p>
          <a:p>
            <a:pPr lvl="1" algn="just">
              <a:lnSpc>
                <a:spcPct val="80000"/>
              </a:lnSpc>
              <a:defRPr sz="2000"/>
            </a:pPr>
            <a:r>
              <a:rPr lang="fr-CA" dirty="0"/>
              <a:t>Sondage de </a:t>
            </a:r>
            <a:r>
              <a:rPr lang="fr-CA" dirty="0" err="1"/>
              <a:t>Technosim</a:t>
            </a:r>
            <a:r>
              <a:rPr lang="fr-CA" dirty="0"/>
              <a:t> </a:t>
            </a:r>
          </a:p>
          <a:p>
            <a:pPr lvl="2" algn="just">
              <a:lnSpc>
                <a:spcPct val="80000"/>
              </a:lnSpc>
              <a:defRPr sz="2000"/>
            </a:pPr>
            <a:r>
              <a:rPr lang="fr-CA" dirty="0"/>
              <a:t>76$/kW (Participants)</a:t>
            </a:r>
          </a:p>
          <a:p>
            <a:pPr lvl="2" algn="just">
              <a:lnSpc>
                <a:spcPct val="80000"/>
              </a:lnSpc>
              <a:defRPr sz="2000"/>
            </a:pPr>
            <a:r>
              <a:rPr lang="fr-CA" dirty="0"/>
              <a:t>96$/kW (Non-participants)</a:t>
            </a:r>
          </a:p>
          <a:p>
            <a:pPr lvl="2" algn="just">
              <a:lnSpc>
                <a:spcPct val="80000"/>
              </a:lnSpc>
              <a:defRPr sz="2000"/>
            </a:pPr>
            <a:r>
              <a:rPr lang="fr-CA" dirty="0"/>
              <a:t>défis opérationnels </a:t>
            </a:r>
          </a:p>
          <a:p>
            <a:pPr lvl="3" algn="just">
              <a:lnSpc>
                <a:spcPct val="80000"/>
              </a:lnSpc>
              <a:defRPr sz="2000"/>
            </a:pPr>
            <a:r>
              <a:rPr lang="fr-CA" dirty="0"/>
              <a:t>fréquence des événements,</a:t>
            </a:r>
          </a:p>
          <a:p>
            <a:pPr lvl="3" algn="just">
              <a:lnSpc>
                <a:spcPct val="80000"/>
              </a:lnSpc>
              <a:defRPr sz="2000"/>
            </a:pPr>
            <a:r>
              <a:rPr lang="fr-CA" dirty="0"/>
              <a:t>délais entre les événements</a:t>
            </a:r>
          </a:p>
          <a:p>
            <a:pPr lvl="3" algn="just">
              <a:lnSpc>
                <a:spcPct val="80000"/>
              </a:lnSpc>
              <a:defRPr sz="2000"/>
            </a:pPr>
            <a:r>
              <a:rPr lang="fr-CA" dirty="0"/>
              <a:t>complexité opérationnelle et aux enjeux de main d’</a:t>
            </a:r>
            <a:r>
              <a:rPr lang="fr-CA" dirty="0" err="1"/>
              <a:t>oeuvre</a:t>
            </a:r>
            <a:endParaRPr lang="fr-CA" dirty="0"/>
          </a:p>
        </p:txBody>
      </p:sp>
      <p:sp>
        <p:nvSpPr>
          <p:cNvPr id="415"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APPUI FINANCIER</a:t>
            </a:r>
            <a:endParaRPr dirty="0"/>
          </a:p>
        </p:txBody>
      </p:sp>
      <p:sp>
        <p:nvSpPr>
          <p:cNvPr id="418" name="Espace réservé du contenu 2"/>
          <p:cNvSpPr txBox="1">
            <a:spLocks noGrp="1"/>
          </p:cNvSpPr>
          <p:nvPr>
            <p:ph type="body" idx="1"/>
            <p:custDataLst>
              <p:tags r:id="rId2"/>
            </p:custDataLst>
          </p:nvPr>
        </p:nvSpPr>
        <p:spPr>
          <a:xfrm>
            <a:off x="1691680" y="1556790"/>
            <a:ext cx="7200800" cy="5301210"/>
          </a:xfrm>
          <a:prstGeom prst="rect">
            <a:avLst/>
          </a:prstGeom>
        </p:spPr>
        <p:txBody>
          <a:bodyPr>
            <a:normAutofit/>
          </a:bodyPr>
          <a:lstStyle/>
          <a:p>
            <a:pPr marL="257175" indent="-257175" algn="just" defTabSz="342900">
              <a:spcBef>
                <a:spcPts val="700"/>
              </a:spcBef>
            </a:pPr>
            <a:r>
              <a:rPr lang="fr-CA" sz="2400" dirty="0"/>
              <a:t>Suffisance de l’appui financier</a:t>
            </a:r>
          </a:p>
          <a:p>
            <a:pPr marL="657225" lvl="1" indent="-257175" algn="just" defTabSz="342900">
              <a:spcBef>
                <a:spcPts val="700"/>
              </a:spcBef>
            </a:pPr>
            <a:r>
              <a:rPr lang="fr-CA" sz="2200" dirty="0"/>
              <a:t>Selon Hydro-Québec </a:t>
            </a:r>
          </a:p>
          <a:p>
            <a:pPr marL="1057275" lvl="2" indent="-257175" algn="just" defTabSz="342900">
              <a:spcBef>
                <a:spcPts val="700"/>
              </a:spcBef>
            </a:pPr>
            <a:r>
              <a:rPr lang="fr-CA" sz="2000" dirty="0"/>
              <a:t>utilisation de l’OGA plus importante au cours des années à venir que celles observées depuis la mise en place du programme GDP Affaires</a:t>
            </a:r>
          </a:p>
          <a:p>
            <a:pPr marL="1057275" lvl="2" indent="-257175" algn="just" defTabSz="342900">
              <a:spcBef>
                <a:spcPts val="700"/>
              </a:spcBef>
            </a:pPr>
            <a:r>
              <a:rPr lang="fr-CA" sz="2000" dirty="0"/>
              <a:t>«le niveau d’appui financier </a:t>
            </a:r>
            <a:r>
              <a:rPr lang="fr-CA" sz="2000" u="sng" dirty="0"/>
              <a:t>ne peut se limiter au strict remboursement des coûts encourus par les clients </a:t>
            </a:r>
            <a:r>
              <a:rPr lang="fr-CA" sz="2000" dirty="0"/>
              <a:t>pour procéder à des réductions de puissance. Il doit être déterminé en considérant également la rémunération requise pour </a:t>
            </a:r>
            <a:r>
              <a:rPr lang="fr-CA" sz="2000" u="sng" dirty="0"/>
              <a:t>compenser l’ensemble des inconvénients et risques subis par les clients</a:t>
            </a:r>
            <a:r>
              <a:rPr lang="fr-CA" sz="2000" dirty="0"/>
              <a:t> pour y participer, sans quoi celle-ci pourrait s’avérer sans attrait pour ces derniers. » (B-0050, p. 9)</a:t>
            </a:r>
          </a:p>
          <a:p>
            <a:pPr marL="657225" lvl="1" indent="-257175" algn="just" defTabSz="342900">
              <a:spcBef>
                <a:spcPts val="700"/>
              </a:spcBef>
            </a:pPr>
            <a:endParaRPr lang="fr-CA" sz="2200" dirty="0"/>
          </a:p>
        </p:txBody>
      </p:sp>
      <p:sp>
        <p:nvSpPr>
          <p:cNvPr id="419"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APPUI FINANCIER</a:t>
            </a:r>
            <a:endParaRPr dirty="0"/>
          </a:p>
        </p:txBody>
      </p:sp>
      <p:sp>
        <p:nvSpPr>
          <p:cNvPr id="418" name="Espace réservé du contenu 2"/>
          <p:cNvSpPr txBox="1">
            <a:spLocks noGrp="1"/>
          </p:cNvSpPr>
          <p:nvPr>
            <p:ph type="body" idx="1"/>
            <p:custDataLst>
              <p:tags r:id="rId2"/>
            </p:custDataLst>
          </p:nvPr>
        </p:nvSpPr>
        <p:spPr>
          <a:xfrm>
            <a:off x="1691680" y="1556790"/>
            <a:ext cx="7200800" cy="5112569"/>
          </a:xfrm>
          <a:prstGeom prst="rect">
            <a:avLst/>
          </a:prstGeom>
        </p:spPr>
        <p:txBody>
          <a:bodyPr>
            <a:normAutofit/>
          </a:bodyPr>
          <a:lstStyle/>
          <a:p>
            <a:pPr marL="257175" indent="-257175" algn="just" defTabSz="342900">
              <a:spcBef>
                <a:spcPts val="700"/>
              </a:spcBef>
            </a:pPr>
            <a:r>
              <a:rPr lang="fr-CA" sz="2400" dirty="0"/>
              <a:t>Selon le ROEÉ</a:t>
            </a:r>
          </a:p>
          <a:p>
            <a:pPr marL="657225" lvl="1" indent="-257175" algn="just" defTabSz="342900">
              <a:spcBef>
                <a:spcPts val="700"/>
              </a:spcBef>
            </a:pPr>
            <a:r>
              <a:rPr lang="fr-CA" sz="2200" dirty="0"/>
              <a:t>À 66$/kW, l’aide financière proposée représente un risque de désaffectation de la clientèle visée à l’option tarifaire dans une perspective de croissance de la fréquence des événements de pointe</a:t>
            </a:r>
          </a:p>
          <a:p>
            <a:pPr marL="657225" lvl="1" indent="-257175" algn="just" defTabSz="342900">
              <a:spcBef>
                <a:spcPts val="700"/>
              </a:spcBef>
            </a:pPr>
            <a:r>
              <a:rPr lang="fr-CA" sz="2200" dirty="0"/>
              <a:t>À 72$/kW, </a:t>
            </a:r>
          </a:p>
          <a:p>
            <a:pPr marL="1057275" lvl="2" indent="-257175" algn="just" defTabSz="342900">
              <a:spcBef>
                <a:spcPts val="700"/>
              </a:spcBef>
            </a:pPr>
            <a:r>
              <a:rPr lang="fr-CA" sz="2000" dirty="0"/>
              <a:t>l’analyse économique conserverait une importante valeur actuelle nette</a:t>
            </a:r>
          </a:p>
          <a:p>
            <a:pPr marL="657225" lvl="1" indent="-257175" algn="just" defTabSz="342900">
              <a:spcBef>
                <a:spcPts val="700"/>
              </a:spcBef>
            </a:pPr>
            <a:r>
              <a:rPr lang="fr-CA" sz="2200" dirty="0"/>
              <a:t>Recommandation</a:t>
            </a:r>
          </a:p>
          <a:p>
            <a:pPr marL="1057275" lvl="2" indent="-257175" algn="just" defTabSz="342900">
              <a:spcBef>
                <a:spcPts val="700"/>
              </a:spcBef>
            </a:pPr>
            <a:r>
              <a:rPr lang="fr-CA" sz="2000" dirty="0"/>
              <a:t>Rehausser l’aide financière afin d’atténuer les risques de désaffectation et d’accroître la participation</a:t>
            </a:r>
          </a:p>
          <a:p>
            <a:pPr marL="657225" lvl="1" indent="-257175" algn="just" defTabSz="342900">
              <a:spcBef>
                <a:spcPts val="700"/>
              </a:spcBef>
            </a:pPr>
            <a:endParaRPr lang="fr-CA" sz="2200" dirty="0"/>
          </a:p>
          <a:p>
            <a:pPr marL="657225" lvl="1" indent="-257175" algn="just" defTabSz="342900">
              <a:spcBef>
                <a:spcPts val="700"/>
              </a:spcBef>
            </a:pPr>
            <a:endParaRPr lang="fr-CA" sz="1800" dirty="0"/>
          </a:p>
        </p:txBody>
      </p:sp>
      <p:sp>
        <p:nvSpPr>
          <p:cNvPr id="419"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5</a:t>
            </a:fld>
            <a:endParaRPr/>
          </a:p>
        </p:txBody>
      </p:sp>
    </p:spTree>
    <p:extLst>
      <p:ext uri="{BB962C8B-B14F-4D97-AF65-F5344CB8AC3E}">
        <p14:creationId xmlns:p14="http://schemas.microsoft.com/office/powerpoint/2010/main" val="2939378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APPUI FINANCIER</a:t>
            </a:r>
            <a:endParaRPr dirty="0"/>
          </a:p>
        </p:txBody>
      </p:sp>
      <p:sp>
        <p:nvSpPr>
          <p:cNvPr id="418" name="Espace réservé du contenu 2"/>
          <p:cNvSpPr txBox="1">
            <a:spLocks noGrp="1"/>
          </p:cNvSpPr>
          <p:nvPr>
            <p:ph type="body" idx="1"/>
            <p:custDataLst>
              <p:tags r:id="rId2"/>
            </p:custDataLst>
          </p:nvPr>
        </p:nvSpPr>
        <p:spPr>
          <a:xfrm>
            <a:off x="1691680" y="1556790"/>
            <a:ext cx="7200800" cy="5112569"/>
          </a:xfrm>
          <a:prstGeom prst="rect">
            <a:avLst/>
          </a:prstGeom>
        </p:spPr>
        <p:txBody>
          <a:bodyPr>
            <a:normAutofit/>
          </a:bodyPr>
          <a:lstStyle/>
          <a:p>
            <a:pPr marL="257175" indent="-257175" algn="just" defTabSz="342900">
              <a:spcBef>
                <a:spcPts val="700"/>
              </a:spcBef>
            </a:pPr>
            <a:r>
              <a:rPr lang="fr-CA" sz="2400" dirty="0"/>
              <a:t>Suffisance de l’aide financière</a:t>
            </a:r>
          </a:p>
          <a:p>
            <a:pPr marL="657225" lvl="1" indent="-257175" algn="just" defTabSz="342900">
              <a:spcBef>
                <a:spcPts val="700"/>
              </a:spcBef>
            </a:pPr>
            <a:r>
              <a:rPr lang="fr-CA" sz="2200" dirty="0"/>
              <a:t>Caractère dégressif des aides financières</a:t>
            </a:r>
          </a:p>
          <a:p>
            <a:pPr marL="1057275" lvl="2" indent="-257175" algn="just" defTabSz="342900">
              <a:spcBef>
                <a:spcPts val="700"/>
              </a:spcBef>
            </a:pPr>
            <a:r>
              <a:rPr lang="fr-CA" sz="1600" dirty="0"/>
              <a:t>Difficilement conciliable avec l’augmentation de la fréquence des événements de pointe et de leur durée</a:t>
            </a:r>
          </a:p>
          <a:p>
            <a:pPr marL="657225" lvl="1" indent="-257175" algn="just" defTabSz="342900">
              <a:spcBef>
                <a:spcPts val="700"/>
              </a:spcBef>
            </a:pPr>
            <a:r>
              <a:rPr lang="fr-CA" sz="1800" dirty="0"/>
              <a:t>Recommandation</a:t>
            </a:r>
          </a:p>
          <a:p>
            <a:pPr marL="1057275" lvl="2" indent="-257175" algn="just" defTabSz="342900">
              <a:spcBef>
                <a:spcPts val="700"/>
              </a:spcBef>
            </a:pPr>
            <a:r>
              <a:rPr lang="fr-CA" sz="1600" dirty="0"/>
              <a:t>Adoucir ou éliminer la dégressivité de l’aide financière</a:t>
            </a:r>
          </a:p>
          <a:p>
            <a:pPr marL="257175" indent="-257175" algn="just" defTabSz="342900">
              <a:spcBef>
                <a:spcPts val="700"/>
              </a:spcBef>
            </a:pPr>
            <a:endParaRPr lang="fr-CA" sz="2000" dirty="0"/>
          </a:p>
        </p:txBody>
      </p:sp>
      <p:sp>
        <p:nvSpPr>
          <p:cNvPr id="419"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6</a:t>
            </a:fld>
            <a:endParaRPr/>
          </a:p>
        </p:txBody>
      </p:sp>
    </p:spTree>
    <p:extLst>
      <p:ext uri="{BB962C8B-B14F-4D97-AF65-F5344CB8AC3E}">
        <p14:creationId xmlns:p14="http://schemas.microsoft.com/office/powerpoint/2010/main" val="3596469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APPUI FINANCIER</a:t>
            </a:r>
            <a:endParaRPr dirty="0"/>
          </a:p>
        </p:txBody>
      </p:sp>
      <p:sp>
        <p:nvSpPr>
          <p:cNvPr id="418" name="Espace réservé du contenu 2"/>
          <p:cNvSpPr txBox="1">
            <a:spLocks noGrp="1"/>
          </p:cNvSpPr>
          <p:nvPr>
            <p:ph type="body" idx="1"/>
            <p:custDataLst>
              <p:tags r:id="rId2"/>
            </p:custDataLst>
          </p:nvPr>
        </p:nvSpPr>
        <p:spPr>
          <a:xfrm>
            <a:off x="1691680" y="1556790"/>
            <a:ext cx="7200800" cy="5112569"/>
          </a:xfrm>
          <a:prstGeom prst="rect">
            <a:avLst/>
          </a:prstGeom>
        </p:spPr>
        <p:txBody>
          <a:bodyPr>
            <a:normAutofit fontScale="85000" lnSpcReduction="10000"/>
          </a:bodyPr>
          <a:lstStyle/>
          <a:p>
            <a:pPr marL="257175" indent="-257175" algn="just" defTabSz="342900">
              <a:spcBef>
                <a:spcPts val="700"/>
              </a:spcBef>
            </a:pPr>
            <a:r>
              <a:rPr lang="fr-CA" sz="2400" dirty="0"/>
              <a:t>Utilisation de moyens thermiques</a:t>
            </a:r>
          </a:p>
          <a:p>
            <a:pPr marL="657225" lvl="1" indent="-257175" algn="just" defTabSz="342900">
              <a:spcBef>
                <a:spcPts val="700"/>
              </a:spcBef>
            </a:pPr>
            <a:r>
              <a:rPr lang="fr-CA" sz="2200" dirty="0"/>
              <a:t>Effacement des charges</a:t>
            </a:r>
          </a:p>
          <a:p>
            <a:pPr marL="1057275" lvl="2" indent="-257175" algn="just" defTabSz="342900">
              <a:spcBef>
                <a:spcPts val="700"/>
              </a:spcBef>
            </a:pPr>
            <a:r>
              <a:rPr lang="fr-CA" sz="2000" dirty="0"/>
              <a:t>Combustibles fossiles</a:t>
            </a:r>
          </a:p>
          <a:p>
            <a:pPr marL="1057275" lvl="2" indent="-257175" algn="just" defTabSz="342900">
              <a:spcBef>
                <a:spcPts val="700"/>
              </a:spcBef>
            </a:pPr>
            <a:r>
              <a:rPr lang="fr-CA" sz="2000" dirty="0"/>
              <a:t>70% de la contribution à l’option tarifaire</a:t>
            </a:r>
          </a:p>
          <a:p>
            <a:pPr marL="1057275" lvl="2" indent="-257175" algn="just" defTabSz="342900">
              <a:spcBef>
                <a:spcPts val="700"/>
              </a:spcBef>
            </a:pPr>
            <a:r>
              <a:rPr lang="fr-CA" sz="2000" dirty="0"/>
              <a:t>Coûts d’opération élevés</a:t>
            </a:r>
          </a:p>
          <a:p>
            <a:pPr marL="657225" lvl="1" indent="-257175" algn="just" defTabSz="342900">
              <a:spcBef>
                <a:spcPts val="700"/>
              </a:spcBef>
            </a:pPr>
            <a:r>
              <a:rPr lang="fr-CA" sz="2200" dirty="0"/>
              <a:t>Déplacement des charges</a:t>
            </a:r>
          </a:p>
          <a:p>
            <a:pPr marL="1057275" lvl="2" indent="-257175" algn="just" defTabSz="342900">
              <a:spcBef>
                <a:spcPts val="700"/>
              </a:spcBef>
            </a:pPr>
            <a:r>
              <a:rPr lang="fr-CA" sz="2000" dirty="0"/>
              <a:t>Électricité</a:t>
            </a:r>
          </a:p>
          <a:p>
            <a:pPr marL="1057275" lvl="2" indent="-257175" algn="just" defTabSz="342900">
              <a:spcBef>
                <a:spcPts val="700"/>
              </a:spcBef>
            </a:pPr>
            <a:r>
              <a:rPr lang="fr-CA" sz="2000" dirty="0"/>
              <a:t>30% de la contribution à l’OGA (B-0055, p. 18)</a:t>
            </a:r>
          </a:p>
          <a:p>
            <a:pPr marL="1057275" lvl="2" indent="-257175" algn="just" defTabSz="342900">
              <a:spcBef>
                <a:spcPts val="700"/>
              </a:spcBef>
            </a:pPr>
            <a:r>
              <a:rPr lang="fr-CA" sz="2000" dirty="0"/>
              <a:t>Coûts d’opération faibles</a:t>
            </a:r>
          </a:p>
          <a:p>
            <a:pPr marL="1057275" lvl="2" indent="-257175" algn="just" defTabSz="342900">
              <a:spcBef>
                <a:spcPts val="700"/>
              </a:spcBef>
            </a:pPr>
            <a:r>
              <a:rPr lang="fr-CA" sz="2000" dirty="0"/>
              <a:t>Potentiel de 1500 MW (B-0044, p. 5)</a:t>
            </a:r>
          </a:p>
          <a:p>
            <a:pPr marL="657225" lvl="1" indent="-257175" algn="just" defTabSz="342900">
              <a:spcBef>
                <a:spcPts val="700"/>
              </a:spcBef>
            </a:pPr>
            <a:r>
              <a:rPr lang="fr-CA" sz="2000" dirty="0"/>
              <a:t>Recommandation</a:t>
            </a:r>
          </a:p>
          <a:p>
            <a:pPr marL="1057275" lvl="2" indent="-257175" algn="just" defTabSz="342900">
              <a:spcBef>
                <a:spcPts val="700"/>
              </a:spcBef>
            </a:pPr>
            <a:r>
              <a:rPr lang="fr-CA" sz="1800" dirty="0"/>
              <a:t>Demander à Hydro-Québec de proposer un programme d’aide financière à l’acquisition de moyens de déplacement de charges pour le prochain exercice tarifaire en 2024-2025 (Stockage, autoproduction, division de l’OGA en un programme de pour combustibles fossiles et un programme sans combustible </a:t>
            </a:r>
            <a:r>
              <a:rPr lang="fr-CA" sz="1800" dirty="0" err="1"/>
              <a:t>sfossiles</a:t>
            </a:r>
            <a:r>
              <a:rPr lang="fr-CA" sz="1800" dirty="0"/>
              <a:t>)</a:t>
            </a:r>
          </a:p>
        </p:txBody>
      </p:sp>
      <p:sp>
        <p:nvSpPr>
          <p:cNvPr id="419"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7</a:t>
            </a:fld>
            <a:endParaRPr/>
          </a:p>
        </p:txBody>
      </p:sp>
    </p:spTree>
    <p:extLst>
      <p:ext uri="{BB962C8B-B14F-4D97-AF65-F5344CB8AC3E}">
        <p14:creationId xmlns:p14="http://schemas.microsoft.com/office/powerpoint/2010/main" val="1973448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 name="Titre 1"/>
          <p:cNvSpPr txBox="1">
            <a:spLocks noGrp="1"/>
          </p:cNvSpPr>
          <p:nvPr>
            <p:ph type="title"/>
            <p:custDataLst>
              <p:tags r:id="rId1"/>
            </p:custDataLst>
          </p:nvPr>
        </p:nvSpPr>
        <p:spPr>
          <a:xfrm>
            <a:off x="1945200" y="260649"/>
            <a:ext cx="6589201" cy="648071"/>
          </a:xfrm>
          <a:prstGeom prst="rect">
            <a:avLst/>
          </a:prstGeom>
        </p:spPr>
        <p:txBody>
          <a:bodyPr>
            <a:normAutofit/>
          </a:bodyPr>
          <a:lstStyle>
            <a:lvl1pPr>
              <a:defRPr sz="3200"/>
            </a:lvl1pPr>
          </a:lstStyle>
          <a:p>
            <a:r>
              <a:rPr lang="fr-CA" dirty="0"/>
              <a:t>APPUI FINANCIER</a:t>
            </a:r>
            <a:endParaRPr dirty="0"/>
          </a:p>
        </p:txBody>
      </p:sp>
      <p:sp>
        <p:nvSpPr>
          <p:cNvPr id="426" name="Espace réservé du contenu 2"/>
          <p:cNvSpPr txBox="1">
            <a:spLocks noGrp="1"/>
          </p:cNvSpPr>
          <p:nvPr>
            <p:ph type="body" idx="1"/>
            <p:custDataLst>
              <p:tags r:id="rId2"/>
            </p:custDataLst>
          </p:nvPr>
        </p:nvSpPr>
        <p:spPr>
          <a:xfrm>
            <a:off x="1331640" y="908720"/>
            <a:ext cx="7632848" cy="5904656"/>
          </a:xfrm>
          <a:prstGeom prst="rect">
            <a:avLst/>
          </a:prstGeom>
        </p:spPr>
        <p:txBody>
          <a:bodyPr>
            <a:normAutofit fontScale="92500" lnSpcReduction="10000"/>
          </a:bodyPr>
          <a:lstStyle/>
          <a:p>
            <a:pPr marL="276463" indent="-276463" algn="just" defTabSz="393192">
              <a:spcBef>
                <a:spcPts val="800"/>
              </a:spcBef>
              <a:defRPr sz="2064"/>
            </a:pPr>
            <a:r>
              <a:rPr lang="fr-CA" sz="2200" dirty="0"/>
              <a:t>Régionalisation de l’appui financier</a:t>
            </a:r>
          </a:p>
          <a:p>
            <a:pPr marL="276463" indent="-276463" algn="just" defTabSz="393192">
              <a:spcBef>
                <a:spcPts val="800"/>
              </a:spcBef>
              <a:defRPr sz="2064"/>
            </a:pPr>
            <a:r>
              <a:rPr lang="fr-CA" sz="2000" dirty="0"/>
              <a:t>L’analyse économique d’Hydro-Québec:</a:t>
            </a:r>
          </a:p>
          <a:p>
            <a:pPr marL="676513" lvl="1" indent="-276463" algn="just" defTabSz="393192">
              <a:spcBef>
                <a:spcPts val="800"/>
              </a:spcBef>
              <a:defRPr sz="2064"/>
            </a:pPr>
            <a:r>
              <a:rPr lang="fr-CA" sz="1800" dirty="0"/>
              <a:t>se fonde sur le coût évité en puissance </a:t>
            </a:r>
          </a:p>
          <a:p>
            <a:pPr marL="676513" lvl="1" indent="-276463" algn="just" defTabSz="393192">
              <a:spcBef>
                <a:spcPts val="800"/>
              </a:spcBef>
              <a:defRPr sz="2064"/>
            </a:pPr>
            <a:r>
              <a:rPr lang="fr-CA" sz="1800" dirty="0"/>
              <a:t>ne tient pas compte des coûts évités en transport/distribution</a:t>
            </a:r>
          </a:p>
          <a:p>
            <a:pPr marL="276463" indent="-276463" algn="just" defTabSz="393192">
              <a:spcBef>
                <a:spcPts val="800"/>
              </a:spcBef>
              <a:defRPr sz="2064"/>
            </a:pPr>
            <a:r>
              <a:rPr lang="fr-CA" sz="2100" dirty="0"/>
              <a:t>L’analyse d’impact réglementaire du </a:t>
            </a:r>
            <a:r>
              <a:rPr lang="fr-CA" sz="2100" i="1" dirty="0"/>
              <a:t>Projet de règlement modifiant le Code de construction visant l’intégration d’un critère de puissance dans la méthode de conformité de performance énergétique des bâtiments </a:t>
            </a:r>
            <a:r>
              <a:rPr lang="fr-CA" sz="2100" dirty="0"/>
              <a:t>(C-ROEÉ-0018) indique:</a:t>
            </a:r>
          </a:p>
          <a:p>
            <a:pPr marL="1076563" lvl="2" indent="-276463" algn="just" defTabSz="393192">
              <a:spcBef>
                <a:spcPts val="800"/>
              </a:spcBef>
              <a:defRPr sz="2064"/>
            </a:pPr>
            <a:r>
              <a:rPr lang="fr-CA" sz="1700" dirty="0"/>
              <a:t>« Dans le contexte de l’évaluation de la performance énergétique d’un bâtiment, les coûts associés aux réseaux sont de 54,90 $/kW-an pour le réseau de transport et de 7,68 $/kW-an pour celui de distribution. Il s’agit ici de coûts d’usage annuels, et non d’investissement, en d’autres termes du coût, par année, de desservir 1 kW de charge additionnelle.</a:t>
            </a:r>
          </a:p>
          <a:p>
            <a:pPr marL="1076563" lvl="2" indent="-276463" algn="just" defTabSz="393192">
              <a:spcBef>
                <a:spcPts val="800"/>
              </a:spcBef>
              <a:defRPr sz="2064"/>
            </a:pPr>
            <a:r>
              <a:rPr lang="fr-CA" sz="1700" dirty="0"/>
              <a:t>Le coût total associé à la puissance est donc équivalent à 122 $/kW-an + 54,90 $/kW-an + 7,68 $/kW-an, soit 184,58 $/kW-an.</a:t>
            </a:r>
          </a:p>
          <a:p>
            <a:pPr marL="1076563" lvl="2" indent="-276463" algn="just" defTabSz="393192">
              <a:spcBef>
                <a:spcPts val="800"/>
              </a:spcBef>
              <a:defRPr sz="2064"/>
            </a:pPr>
            <a:r>
              <a:rPr lang="fr-CA" sz="1700" dirty="0"/>
              <a:t>L’application de tous ces coûts est conforme à l’approche utilisée par Hydro-Québec dans l’évaluation de ses mesures en efficacité énergétique. »</a:t>
            </a:r>
          </a:p>
          <a:p>
            <a:pPr marL="1990963" lvl="4" indent="-276463" algn="just" defTabSz="393192">
              <a:spcBef>
                <a:spcPts val="800"/>
              </a:spcBef>
              <a:defRPr sz="2064"/>
            </a:pPr>
            <a:endParaRPr lang="fr-CA" sz="1400" dirty="0"/>
          </a:p>
          <a:p>
            <a:pPr marL="676513" lvl="1" indent="-276463" algn="just" defTabSz="393192">
              <a:spcBef>
                <a:spcPts val="800"/>
              </a:spcBef>
              <a:defRPr sz="2064"/>
            </a:pPr>
            <a:endParaRPr lang="fr-CA" sz="1800" dirty="0"/>
          </a:p>
          <a:p>
            <a:pPr marL="676513" lvl="1" indent="-276463" algn="just" defTabSz="393192">
              <a:spcBef>
                <a:spcPts val="800"/>
              </a:spcBef>
              <a:defRPr sz="2064"/>
            </a:pPr>
            <a:endParaRPr lang="fr-CA" sz="1800" dirty="0"/>
          </a:p>
        </p:txBody>
      </p:sp>
      <p:sp>
        <p:nvSpPr>
          <p:cNvPr id="427"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APPUI FINANCIER</a:t>
            </a:r>
            <a:endParaRPr dirty="0"/>
          </a:p>
        </p:txBody>
      </p:sp>
      <p:sp>
        <p:nvSpPr>
          <p:cNvPr id="426" name="Espace réservé du contenu 2"/>
          <p:cNvSpPr txBox="1">
            <a:spLocks noGrp="1"/>
          </p:cNvSpPr>
          <p:nvPr>
            <p:ph type="body" idx="1"/>
            <p:custDataLst>
              <p:tags r:id="rId2"/>
            </p:custDataLst>
          </p:nvPr>
        </p:nvSpPr>
        <p:spPr>
          <a:xfrm>
            <a:off x="1691680" y="1556791"/>
            <a:ext cx="7452320" cy="4824538"/>
          </a:xfrm>
          <a:prstGeom prst="rect">
            <a:avLst/>
          </a:prstGeom>
        </p:spPr>
        <p:txBody>
          <a:bodyPr>
            <a:normAutofit/>
          </a:bodyPr>
          <a:lstStyle/>
          <a:p>
            <a:pPr marL="276463" indent="-276463" algn="just" defTabSz="393192">
              <a:spcBef>
                <a:spcPts val="800"/>
              </a:spcBef>
              <a:defRPr sz="2064"/>
            </a:pPr>
            <a:r>
              <a:rPr lang="fr-CA" sz="2200" dirty="0"/>
              <a:t>Régionalisation de l’appui financier</a:t>
            </a:r>
          </a:p>
          <a:p>
            <a:pPr marL="676513" lvl="1" indent="-276463" algn="just" defTabSz="393192">
              <a:spcBef>
                <a:spcPts val="800"/>
              </a:spcBef>
              <a:defRPr sz="2064"/>
            </a:pPr>
            <a:r>
              <a:rPr lang="fr-CA" sz="2000" dirty="0"/>
              <a:t>Le ROEÉ réitère sa recommandation de régionaliser l’appui financier en fonction des coûts évités propres aux régions (R-4041-2018)</a:t>
            </a:r>
          </a:p>
          <a:p>
            <a:pPr marL="676513" lvl="1" indent="-276463" algn="just" defTabSz="393192">
              <a:spcBef>
                <a:spcPts val="800"/>
              </a:spcBef>
              <a:defRPr sz="2064"/>
            </a:pPr>
            <a:r>
              <a:rPr lang="fr-CA" sz="2000" dirty="0"/>
              <a:t>Recommandation de la Commission sur l’eau et l’environnement de la Ville de Montréal que la prise en compte des coûts évités en transport et distribution de la métropole permettent d’intensifier la gestion de la demande en puissance sur le territoire</a:t>
            </a:r>
          </a:p>
          <a:p>
            <a:pPr marL="676513" lvl="1" indent="-276463" defTabSz="393192">
              <a:spcBef>
                <a:spcPts val="800"/>
              </a:spcBef>
              <a:defRPr sz="2064"/>
            </a:pPr>
            <a:endParaRPr sz="1800" dirty="0"/>
          </a:p>
        </p:txBody>
      </p:sp>
      <p:sp>
        <p:nvSpPr>
          <p:cNvPr id="427"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9</a:t>
            </a:fld>
            <a:endParaRPr/>
          </a:p>
        </p:txBody>
      </p:sp>
    </p:spTree>
    <p:extLst>
      <p:ext uri="{BB962C8B-B14F-4D97-AF65-F5344CB8AC3E}">
        <p14:creationId xmlns:p14="http://schemas.microsoft.com/office/powerpoint/2010/main" val="265219913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4"/>
</p:tagLst>
</file>

<file path=ppt/tags/tag35.xml><?xml version="1.0" encoding="utf-8"?>
<p:tagLst xmlns:a="http://schemas.openxmlformats.org/drawingml/2006/main" xmlns:r="http://schemas.openxmlformats.org/officeDocument/2006/relationships" xmlns:p="http://schemas.openxmlformats.org/presentationml/2006/main">
  <p:tag name="NUM" val="5"/>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Wisp">
  <a:themeElements>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de projet" ma:contentTypeID="0x010100F6681E3BDF397F418586AC591ADC81BB00845AA2231B16BC4FBE259C6F5750EC46" ma:contentTypeVersion="0" ma:contentTypeDescription="" ma:contentTypeScope="" ma:versionID="dc4542abd9db2e2789cfdca44dfdc62a">
  <xsd:schema xmlns:xsd="http://www.w3.org/2001/XMLSchema" xmlns:xs="http://www.w3.org/2001/XMLSchema" xmlns:p="http://schemas.microsoft.com/office/2006/metadata/properties" xmlns:ns2="a091097b-8ae3-4832-a2b2-51f9a78aeacd" xmlns:ns3="a84ed267-86d5-4fa1-a3cb-2fed497fe84f" targetNamespace="http://schemas.microsoft.com/office/2006/metadata/properties" ma:root="true" ma:fieldsID="b7e9dbe386427f7c04dd1b10a57eb55d" ns2:_="" ns3:_="">
    <xsd:import namespace="a091097b-8ae3-4832-a2b2-51f9a78aeacd"/>
    <xsd:import namespace="a84ed267-86d5-4fa1-a3cb-2fed497fe84f"/>
    <xsd:element name="properties">
      <xsd:complexType>
        <xsd:sequence>
          <xsd:element name="documentManagement">
            <xsd:complexType>
              <xsd:all>
                <xsd:element ref="ns2:Projet"/>
                <xsd:element ref="ns2:Provenance" minOccurs="0"/>
                <xsd:element ref="ns2:Déposant"/>
                <xsd:element ref="ns2:Catégorie_x0020_de_x0020_document" minOccurs="0"/>
                <xsd:element ref="ns2:Sous-catégorie" minOccurs="0"/>
                <xsd:element ref="ns2:Phase"/>
                <xsd:element ref="ns2:Précision_x0020_de_x0020_document" minOccurs="0"/>
                <xsd:element ref="ns2:Sujet" minOccurs="0"/>
                <xsd:element ref="ns2:Cote_x0020_de_x0020_déposant" minOccurs="0"/>
                <xsd:element ref="ns2:Accés_x0020_restreint" minOccurs="0"/>
                <xsd:element ref="ns2:Cote_x0020_de_x0020_piéce" minOccurs="0"/>
                <xsd:element ref="ns2:Inscrit_x0020_au_x0020_plumitif" minOccurs="0"/>
                <xsd:element ref="ns2:Numéro_x0020_plumitif" minOccurs="0"/>
                <xsd:element ref="ns2:Diffusable_x0020_sur_x0020_le_x0020_Web" minOccurs="0"/>
                <xsd:element ref="ns2:Ne_x0020_pas_x0020_envoyer_x0020_d_x0027_alerte" minOccurs="0"/>
                <xsd:element ref="ns2:Confidentiel"/>
                <xsd:element ref="ns2:Date_x0020_de_x0020_confidentialité_x0020_relevée" minOccurs="0"/>
                <xsd:element ref="ns2:Copie_x0020_papier_x0020_reçue" minOccurs="0"/>
                <xsd:element ref="ns2:Date_x0020_de_x0020_réception_x0020_copie_x0020_papier" minOccurs="0"/>
                <xsd:element ref="ns3:_dlc_DocId" minOccurs="0"/>
                <xsd:element ref="ns3:_dlc_DocIdUrl" minOccurs="0"/>
                <xsd:element ref="ns3:_dlc_DocIdPersistId" minOccurs="0"/>
                <xsd:element ref="ns2:Hidden_UploadedBy" minOccurs="0"/>
                <xsd:element ref="ns2:Hidden_UploadedAt" minOccurs="0"/>
                <xsd:element ref="ns2:Hidden_ApprovedBy" minOccurs="0"/>
                <xsd:element ref="ns2:Hidden_ApprovedAt" minOccurs="0"/>
                <xsd:element ref="ns2:Statu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1097b-8ae3-4832-a2b2-51f9a78aeacd" elementFormDefault="qualified">
    <xsd:import namespace="http://schemas.microsoft.com/office/2006/documentManagement/types"/>
    <xsd:import namespace="http://schemas.microsoft.com/office/infopath/2007/PartnerControls"/>
    <xsd:element name="Projet" ma:index="1" ma:displayName="Projet" ma:list="{CE87CB4F-F3B1-42AD-9CE0-0125D6B4080B}" ma:internalName="Projet" ma:readOnly="false" ma:showField="Num_x00e9_ro_x0020_du_x0020_proj" ma:web="{76ddd5ea-d475-414e-8091-4675c7a4bd1a}">
      <xsd:simpleType>
        <xsd:restriction base="dms:Lookup"/>
      </xsd:simpleType>
    </xsd:element>
    <xsd:element name="Provenance" ma:index="2" nillable="true" ma:displayName="Provenance" ma:list="{3A1A4597-1672-4F84-9DE7-FBA0AEBF9CE3}" ma:internalName="Provenance" ma:showField="Title" ma:web="{76ddd5ea-d475-414e-8091-4675c7a4bd1a}">
      <xsd:simpleType>
        <xsd:restriction base="dms:Lookup"/>
      </xsd:simpleType>
    </xsd:element>
    <xsd:element name="Déposant" ma:index="3" ma:displayName="Déposant" ma:list="{A2D4550E-DC70-4FE1-8010-4C446E5D8D2C}" ma:internalName="D_x00e9_posant" ma:showField="Title" ma:web="{76ddd5ea-d475-414e-8091-4675c7a4bd1a}">
      <xsd:simpleType>
        <xsd:restriction base="dms:Lookup"/>
      </xsd:simpleType>
    </xsd:element>
    <xsd:element name="Catégorie_x0020_de_x0020_document" ma:index="4" nillable="true" ma:displayName="Catégorie de document" ma:list="{F7545102-6201-4483-9929-E858F36BE31E}" ma:internalName="Cat_x00e9_gorie_x0020_de_x0020_document" ma:showField="Title" ma:web="{76ddd5ea-d475-414e-8091-4675c7a4bd1a}">
      <xsd:simpleType>
        <xsd:restriction base="dms:Lookup"/>
      </xsd:simpleType>
    </xsd:element>
    <xsd:element name="Sous-catégorie" ma:index="5" nillable="true" ma:displayName="Sous-catégorie" ma:list="{8F61632E-9A95-48F5-95F9-D05D88255F44}" ma:internalName="Sous_x002d_cat_x00e9_gorie" ma:showField="Title" ma:web="{76ddd5ea-d475-414e-8091-4675c7a4bd1a}">
      <xsd:simpleType>
        <xsd:restriction base="dms:Lookup"/>
      </xsd:simpleType>
    </xsd:element>
    <xsd:element name="Phase" ma:index="6" ma:displayName="Phase" ma:list="{1721197D-7382-4457-968B-EC653058772A}" ma:internalName="Phase" ma:showField="Title" ma:web="{76ddd5ea-d475-414e-8091-4675c7a4bd1a}">
      <xsd:simpleType>
        <xsd:restriction base="dms:Lookup"/>
      </xsd:simpleType>
    </xsd:element>
    <xsd:element name="Précision_x0020_de_x0020_document" ma:index="7" nillable="true" ma:displayName="Précisions de document" ma:hidden="true" ma:list="{CD8F73AF-CF7D-4F56-B7C5-E37D10A86459}" ma:internalName="Pr_x00e9_cision_x0020_de_x0020_document" ma:readOnly="false" ma:showField="Title" ma:web="{76ddd5ea-d475-414e-8091-4675c7a4bd1a}">
      <xsd:simpleType>
        <xsd:restriction base="dms:Lookup"/>
      </xsd:simpleType>
    </xsd:element>
    <xsd:element name="Sujet" ma:index="8" nillable="true" ma:displayName="Sujet" ma:internalName="Sujet">
      <xsd:simpleType>
        <xsd:restriction base="dms:Note">
          <xsd:maxLength value="255"/>
        </xsd:restriction>
      </xsd:simpleType>
    </xsd:element>
    <xsd:element name="Cote_x0020_de_x0020_déposant" ma:index="9" nillable="true" ma:displayName="Cote déposant" ma:internalName="Cote_x0020_de_x0020_d_x00e9_posant">
      <xsd:simpleType>
        <xsd:restriction base="dms:Text">
          <xsd:maxLength value="255"/>
        </xsd:restriction>
      </xsd:simpleType>
    </xsd:element>
    <xsd:element name="Accés_x0020_restreint" ma:index="10" nillable="true" ma:displayName="Accès restreint" ma:default="0" ma:internalName="Acc_x00e9_s_x0020_restreint">
      <xsd:simpleType>
        <xsd:restriction base="dms:Boolean"/>
      </xsd:simpleType>
    </xsd:element>
    <xsd:element name="Cote_x0020_de_x0020_piéce" ma:index="11" nillable="true" ma:displayName="Cote de pièce" ma:internalName="Cote_x0020_de_x0020_pi_x00e9_ce">
      <xsd:simpleType>
        <xsd:restriction base="dms:Text">
          <xsd:maxLength value="255"/>
        </xsd:restriction>
      </xsd:simpleType>
    </xsd:element>
    <xsd:element name="Inscrit_x0020_au_x0020_plumitif" ma:index="12" nillable="true" ma:displayName="Inscrit au plumitif" ma:default="1" ma:internalName="Inscrit_x0020_au_x0020_plumitif">
      <xsd:simpleType>
        <xsd:restriction base="dms:Boolean"/>
      </xsd:simpleType>
    </xsd:element>
    <xsd:element name="Numéro_x0020_plumitif" ma:index="13" nillable="true" ma:displayName="Numéro plumitif" ma:decimals="0" ma:internalName="Num_x00e9_ro_x0020_plumitif">
      <xsd:simpleType>
        <xsd:restriction base="dms:Number">
          <xsd:maxInclusive value="9999"/>
          <xsd:minInclusive value="1"/>
        </xsd:restriction>
      </xsd:simpleType>
    </xsd:element>
    <xsd:element name="Diffusable_x0020_sur_x0020_le_x0020_Web" ma:index="14" nillable="true" ma:displayName="Diffusable sur le Web" ma:default="1" ma:internalName="Diffusable_x0020_sur_x0020_le_x0020_Web">
      <xsd:simpleType>
        <xsd:restriction base="dms:Boolean"/>
      </xsd:simpleType>
    </xsd:element>
    <xsd:element name="Ne_x0020_pas_x0020_envoyer_x0020_d_x0027_alerte" ma:index="15" nillable="true" ma:displayName="Ne pas envoyer d'alerte" ma:default="1" ma:internalName="Ne_x0020_pas_x0020_envoyer_x0020_d_x0027_alerte">
      <xsd:simpleType>
        <xsd:restriction base="dms:Boolean"/>
      </xsd:simpleType>
    </xsd:element>
    <xsd:element name="Confidentiel" ma:index="16" ma:displayName="Confidentiel" ma:list="{79B26B89-E55A-4B03-BEFA-7EE3A90275CF}" ma:internalName="Confidentiel" ma:showField="Title" ma:web="{76ddd5ea-d475-414e-8091-4675c7a4bd1a}">
      <xsd:simpleType>
        <xsd:restriction base="dms:Lookup"/>
      </xsd:simpleType>
    </xsd:element>
    <xsd:element name="Date_x0020_de_x0020_confidentialité_x0020_relevée" ma:index="17" nillable="true" ma:displayName="Date de confidentialité relevée" ma:format="DateOnly" ma:internalName="Date_x0020_de_x0020_confidentialit_x00e9__x0020_relev_x00e9_e">
      <xsd:simpleType>
        <xsd:restriction base="dms:DateTime"/>
      </xsd:simpleType>
    </xsd:element>
    <xsd:element name="Copie_x0020_papier_x0020_reçue" ma:index="18" nillable="true" ma:displayName="Copie papier reçue" ma:default="0" ma:internalName="Copie_x0020_papier_x0020_re_x00e7_ue">
      <xsd:simpleType>
        <xsd:restriction base="dms:Boolean"/>
      </xsd:simpleType>
    </xsd:element>
    <xsd:element name="Date_x0020_de_x0020_réception_x0020_copie_x0020_papier" ma:index="19" nillable="true" ma:displayName="Date de réception copie papier" ma:format="DateOnly" ma:internalName="Date_x0020_de_x0020_r_x00e9_ception_x0020_copie_x0020_papier">
      <xsd:simpleType>
        <xsd:restriction base="dms:DateTime"/>
      </xsd:simpleType>
    </xsd:element>
    <xsd:element name="Hidden_UploadedBy" ma:index="33" nillable="true" ma:displayName="Hidden_UploadedBy" ma:hidden="true" ma:internalName="Hidden_UploadedBy" ma:readOnly="false">
      <xsd:simpleType>
        <xsd:restriction base="dms:Text">
          <xsd:maxLength value="100"/>
        </xsd:restriction>
      </xsd:simpleType>
    </xsd:element>
    <xsd:element name="Hidden_UploadedAt" ma:index="34" nillable="true" ma:displayName="Hidden_UploadedAt" ma:default="[today]" ma:format="DateTime" ma:hidden="true" ma:internalName="Hidden_UploadedAt" ma:readOnly="false">
      <xsd:simpleType>
        <xsd:restriction base="dms:DateTime"/>
      </xsd:simpleType>
    </xsd:element>
    <xsd:element name="Hidden_ApprovedBy" ma:index="35" nillable="true" ma:displayName="Hidden_ApprovedBy" ma:hidden="true" ma:internalName="Hidden_ApprovedBy" ma:readOnly="false">
      <xsd:simpleType>
        <xsd:restriction base="dms:Text">
          <xsd:maxLength value="100"/>
        </xsd:restriction>
      </xsd:simpleType>
    </xsd:element>
    <xsd:element name="Hidden_ApprovedAt" ma:index="36" nillable="true" ma:displayName="Hidden_ApprovedAt" ma:default="[today]" ma:format="DateTime" ma:hidden="true" ma:internalName="Hidden_ApprovedAt" ma:readOnly="false">
      <xsd:simpleType>
        <xsd:restriction base="dms:DateTime"/>
      </xsd:simpleType>
    </xsd:element>
    <xsd:element name="Statut" ma:index="37" nillable="true" ma:displayName="Statut" ma:hidden="true" ma:internalName="Statut" ma:readOnly="false">
      <xsd:simpleType>
        <xsd:restriction base="dms:Text">
          <xsd:maxLength value="10"/>
        </xsd:restriction>
      </xsd:simpleType>
    </xsd:element>
  </xsd:schema>
  <xsd:schema xmlns:xsd="http://www.w3.org/2001/XMLSchema" xmlns:xs="http://www.w3.org/2001/XMLSchema" xmlns:dms="http://schemas.microsoft.com/office/2006/documentManagement/types" xmlns:pc="http://schemas.microsoft.com/office/infopath/2007/PartnerControls" targetNamespace="a84ed267-86d5-4fa1-a3cb-2fed497fe84f" elementFormDefault="qualified">
    <xsd:import namespace="http://schemas.microsoft.com/office/2006/documentManagement/types"/>
    <xsd:import namespace="http://schemas.microsoft.com/office/infopath/2007/PartnerControls"/>
    <xsd:element name="_dlc_DocId" ma:index="22" nillable="true" ma:displayName="Valeur d’ID de document" ma:description="Valeur de l’ID de document affecté à cet élément." ma:internalName="_dlc_DocId" ma:readOnly="true">
      <xsd:simpleType>
        <xsd:restriction base="dms:Text"/>
      </xsd:simpleType>
    </xsd:element>
    <xsd:element name="_dlc_DocIdUrl" ma:index="23"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Type de contenu"/>
        <xsd:element ref="dc:title" minOccurs="0" maxOccurs="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Hidden_UploadedAt xmlns="a091097b-8ae3-4832-a2b2-51f9a78aeacd">2023-09-20T15:46:33+00:00</Hidden_UploadedAt>
    <Provenance xmlns="a091097b-8ae3-4832-a2b2-51f9a78aeacd">2</Provenance>
    <Accés_x0020_restreint xmlns="a091097b-8ae3-4832-a2b2-51f9a78aeacd">false</Accés_x0020_restreint>
    <Précision_x0020_de_x0020_document xmlns="a091097b-8ae3-4832-a2b2-51f9a78aeacd" xsi:nil="true"/>
    <Déposant xmlns="a091097b-8ae3-4832-a2b2-51f9a78aeacd">124</Déposant>
    <Sous-catégorie xmlns="a091097b-8ae3-4832-a2b2-51f9a78aeacd">300</Sous-catégorie>
    <Copie_x0020_papier_x0020_reçue xmlns="a091097b-8ae3-4832-a2b2-51f9a78aeacd">false</Copie_x0020_papier_x0020_reçue>
    <Phase xmlns="a091097b-8ae3-4832-a2b2-51f9a78aeacd">2</Phase>
    <Sujet xmlns="a091097b-8ae3-4832-a2b2-51f9a78aeacd"> Présentation du ROEÉ</Sujet>
    <Cote_x0020_de_x0020_déposant xmlns="a091097b-8ae3-4832-a2b2-51f9a78aeacd" xsi:nil="true"/>
    <Inscrit_x0020_au_x0020_plumitif xmlns="a091097b-8ae3-4832-a2b2-51f9a78aeacd">true</Inscrit_x0020_au_x0020_plumitif>
    <Numéro_x0020_plumitif xmlns="a091097b-8ae3-4832-a2b2-51f9a78aeacd">214</Numéro_x0020_plumitif>
    <Confidentiel xmlns="a091097b-8ae3-4832-a2b2-51f9a78aeacd">3</Confidentiel>
    <Hidden_UploadedBy xmlns="a091097b-8ae3-4832-a2b2-51f9a78aeacd">admin_gertlerlex.ca#EXT#@rdeqc.onmicrosoft.com</Hidden_UploadedBy>
    <Hidden_ApprovedBy xmlns="a091097b-8ae3-4832-a2b2-51f9a78aeacd">Compte système</Hidden_ApprovedBy>
    <Statut xmlns="a091097b-8ae3-4832-a2b2-51f9a78aeacd">Approuvé</Statut>
    <Catégorie_x0020_de_x0020_document xmlns="a091097b-8ae3-4832-a2b2-51f9a78aeacd">2</Catégorie_x0020_de_x0020_document>
    <Date_x0020_de_x0020_confidentialité_x0020_relevée xmlns="a091097b-8ae3-4832-a2b2-51f9a78aeacd" xsi:nil="true"/>
    <Hidden_ApprovedAt xmlns="a091097b-8ae3-4832-a2b2-51f9a78aeacd">2023-09-20T15:52:16+00:00</Hidden_ApprovedAt>
    <Cote_x0020_de_x0020_piéce xmlns="a091097b-8ae3-4832-a2b2-51f9a78aeacd">C-ROEÉ-0020</Cote_x0020_de_x0020_piéce>
    <Diffusable_x0020_sur_x0020_le_x0020_Web xmlns="a091097b-8ae3-4832-a2b2-51f9a78aeacd">true</Diffusable_x0020_sur_x0020_le_x0020_Web>
    <Projet xmlns="a091097b-8ae3-4832-a2b2-51f9a78aeacd">1004</Projet>
    <Date_x0020_de_x0020_réception_x0020_copie_x0020_papier xmlns="a091097b-8ae3-4832-a2b2-51f9a78aeacd" xsi:nil="true"/>
    <Ne_x0020_pas_x0020_envoyer_x0020_d_x0027_alerte xmlns="a091097b-8ae3-4832-a2b2-51f9a78aeacd">true</Ne_x0020_pas_x0020_envoyer_x0020_d_x0027_alerte>
    <_dlc_DocId xmlns="a84ed267-86d5-4fa1-a3cb-2fed497fe84f">W2HFWTQUJJY6-1971872052-256</_dlc_DocId>
    <_dlc_DocIdUrl xmlns="a84ed267-86d5-4fa1-a3cb-2fed497fe84f">
      <Url>https://sde.regie-energie.qc.ca/1004/_layouts/15/DocIdRedir.aspx?ID=W2HFWTQUJJY6-1971872052-256</Url>
      <Description>W2HFWTQUJJY6-1971872052-256</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F5D0EA2-D0DD-40DB-A46F-E68130404BEF}"/>
</file>

<file path=customXml/itemProps2.xml><?xml version="1.0" encoding="utf-8"?>
<ds:datastoreItem xmlns:ds="http://schemas.openxmlformats.org/officeDocument/2006/customXml" ds:itemID="{9FA8B1E6-B3FF-4F36-93D1-573505687D20}"/>
</file>

<file path=customXml/itemProps3.xml><?xml version="1.0" encoding="utf-8"?>
<ds:datastoreItem xmlns:ds="http://schemas.openxmlformats.org/officeDocument/2006/customXml" ds:itemID="{7964EC15-F203-45F4-BF9D-2672A3ED6FA1}"/>
</file>

<file path=customXml/itemProps4.xml><?xml version="1.0" encoding="utf-8"?>
<ds:datastoreItem xmlns:ds="http://schemas.openxmlformats.org/officeDocument/2006/customXml" ds:itemID="{E4BFD3E8-9D50-465C-81A1-DC00D2907964}"/>
</file>

<file path=customXml/itemProps5.xml><?xml version="1.0" encoding="utf-8"?>
<ds:datastoreItem xmlns:ds="http://schemas.openxmlformats.org/officeDocument/2006/customXml" ds:itemID="{872F0010-419A-46DD-9CF2-41BFEFCB40F3}"/>
</file>

<file path=docProps/app.xml><?xml version="1.0" encoding="utf-8"?>
<Properties xmlns="http://schemas.openxmlformats.org/officeDocument/2006/extended-properties" xmlns:vt="http://schemas.openxmlformats.org/officeDocument/2006/docPropsVTypes">
  <Template>Wisp</Template>
  <TotalTime>6207</TotalTime>
  <Words>795</Words>
  <Application>Microsoft Office PowerPoint</Application>
  <PresentationFormat>On-screen Show (4:3)</PresentationFormat>
  <Paragraphs>94</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Century Gothic</vt:lpstr>
      <vt:lpstr>Times New Roman</vt:lpstr>
      <vt:lpstr>Wingdings 3</vt:lpstr>
      <vt:lpstr>Wisp</vt:lpstr>
      <vt:lpstr> Régie de l’énergie  R-4208-2022, Phase 2 Hydro-Québec – Demande d’ordonnance de sauvegarde relativement au maintien de la GDP Affaires pour l’hiver 2022-2023 suivant le jugement du 4 octobre 2022 de la Cour supérieure dans le dossier 500-17-113361-201</vt:lpstr>
      <vt:lpstr>ENJEUX</vt:lpstr>
      <vt:lpstr>APPUI FINANCIER</vt:lpstr>
      <vt:lpstr>APPUI FINANCIER</vt:lpstr>
      <vt:lpstr>APPUI FINANCIER</vt:lpstr>
      <vt:lpstr>APPUI FINANCIER</vt:lpstr>
      <vt:lpstr>APPUI FINANCIER</vt:lpstr>
      <vt:lpstr>APPUI FINANCIER</vt:lpstr>
      <vt:lpstr>APPUI FINANCIER</vt:lpstr>
      <vt:lpstr>ANALYSE COMPLÉMENTAIRE</vt:lpstr>
      <vt:lpstr>ANALYSE COMPLÉMENTAIRE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Présentation de la preuve du ROEÉ</dc:subject>
  <dc:creator>Solénove Admin</dc:creator>
  <cp:lastModifiedBy>Zaynab Ben el Madani</cp:lastModifiedBy>
  <cp:revision>59</cp:revision>
  <dcterms:created xsi:type="dcterms:W3CDTF">2018-09-25T17:49:54Z</dcterms:created>
  <dcterms:modified xsi:type="dcterms:W3CDTF">2023-09-20T15:44:42Z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0x010100F6681E3BDF397F418586AC591ADC81BB00845AA2231B16BC4FBE259C6F5750EC46</vt:lpwstr>
  </property>
  <property fmtid="{D5CDD505-2E9C-101B-9397-08002B2CF9AE}" pid="3" name="Order">
    <vt:r8>5796000</vt:r8>
  </property>
  <property fmtid="{D5CDD505-2E9C-101B-9397-08002B2CF9AE}" pid="4" name="Phase">
    <vt:lpwstr>2</vt:lpwstr>
  </property>
  <property fmtid="{D5CDD505-2E9C-101B-9397-08002B2CF9AE}" pid="5" name="Provenance">
    <vt:lpwstr>2</vt:lpwstr>
  </property>
  <property fmtid="{D5CDD505-2E9C-101B-9397-08002B2CF9AE}" pid="6" name="Diffusable sur le Web">
    <vt:bool>false</vt:bool>
  </property>
  <property fmtid="{D5CDD505-2E9C-101B-9397-08002B2CF9AE}" pid="7" name="Projet">
    <vt:lpwstr>1004</vt:lpwstr>
  </property>
  <property fmtid="{D5CDD505-2E9C-101B-9397-08002B2CF9AE}" pid="8" name="Hidden_UploadedBy">
    <vt:lpwstr>admin_gertlerlex.ca#EXT#@rdeqc.onmicrosoft.com</vt:lpwstr>
  </property>
  <property fmtid="{D5CDD505-2E9C-101B-9397-08002B2CF9AE}" pid="9" name="Catégorie de document">
    <vt:lpwstr>2</vt:lpwstr>
  </property>
  <property fmtid="{D5CDD505-2E9C-101B-9397-08002B2CF9AE}" pid="10" name="Hidden_UploadedAt">
    <vt:filetime>2023-09-20T15:46:33Z</vt:filetime>
  </property>
  <property fmtid="{D5CDD505-2E9C-101B-9397-08002B2CF9AE}" pid="11" name="Accés restreint">
    <vt:bool>false</vt:bool>
  </property>
  <property fmtid="{D5CDD505-2E9C-101B-9397-08002B2CF9AE}" pid="12" name="Confidentiel">
    <vt:lpwstr>3</vt:lpwstr>
  </property>
  <property fmtid="{D5CDD505-2E9C-101B-9397-08002B2CF9AE}" pid="13" name="Inscrit au plumitif">
    <vt:bool>false</vt:bool>
  </property>
  <property fmtid="{D5CDD505-2E9C-101B-9397-08002B2CF9AE}" pid="14" name="Sous-catégorie">
    <vt:lpwstr>300</vt:lpwstr>
  </property>
  <property fmtid="{D5CDD505-2E9C-101B-9397-08002B2CF9AE}" pid="15" name="Cote de déposant">
    <vt:lpwstr/>
  </property>
  <property fmtid="{D5CDD505-2E9C-101B-9397-08002B2CF9AE}" pid="16" name="Déposant">
    <vt:lpwstr>124</vt:lpwstr>
  </property>
  <property fmtid="{D5CDD505-2E9C-101B-9397-08002B2CF9AE}" pid="17" name="Sujet">
    <vt:lpwstr>R-4208-2022ph2 _ PrésentationPreuve ROEÉ</vt:lpwstr>
  </property>
  <property fmtid="{D5CDD505-2E9C-101B-9397-08002B2CF9AE}" pid="18" name="Statut">
    <vt:lpwstr>Déposé</vt:lpwstr>
  </property>
  <property fmtid="{D5CDD505-2E9C-101B-9397-08002B2CF9AE}" pid="19" name="_dlc_DocIdItemGuid">
    <vt:lpwstr>4aa698cd-4b98-4f2b-8c95-f538a6f25469</vt:lpwstr>
  </property>
  <property fmtid="{D5CDD505-2E9C-101B-9397-08002B2CF9AE}" pid="20" name="xd_ProgID">
    <vt:lpwstr/>
  </property>
  <property fmtid="{D5CDD505-2E9C-101B-9397-08002B2CF9AE}" pid="21" name="_SourceUrl">
    <vt:lpwstr/>
  </property>
  <property fmtid="{D5CDD505-2E9C-101B-9397-08002B2CF9AE}" pid="22" name="_SharedFileIndex">
    <vt:lpwstr/>
  </property>
  <property fmtid="{D5CDD505-2E9C-101B-9397-08002B2CF9AE}" pid="23" name="TemplateUrl">
    <vt:lpwstr/>
  </property>
</Properties>
</file>