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comments/comment2.xml" ContentType="application/vnd.openxmlformats-officedocument.presentationml.comments+xml"/>
  <Override PartName="/ppt/comments/comment1.xml" ContentType="application/vnd.openxmlformats-officedocument.presentationml.comment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5.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6.xml" ContentType="application/vnd.openxmlformats-officedocument.presentationml.tags+xml"/>
  <Override PartName="/ppt/tags/tag1.xml" ContentType="application/vnd.openxmlformats-officedocument.presentationml.tags+xml"/>
  <Override PartName="/ppt/tags/tag4.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3" r:id="rId2"/>
    <p:sldId id="312" r:id="rId3"/>
    <p:sldId id="321" r:id="rId4"/>
    <p:sldId id="261" r:id="rId5"/>
    <p:sldId id="322" r:id="rId6"/>
    <p:sldId id="318" r:id="rId7"/>
    <p:sldId id="327" r:id="rId8"/>
    <p:sldId id="328" r:id="rId9"/>
    <p:sldId id="329" r:id="rId10"/>
    <p:sldId id="330" r:id="rId11"/>
    <p:sldId id="331" r:id="rId12"/>
  </p:sldIdLst>
  <p:sldSz cx="9144000" cy="6858000" type="screen4x3"/>
  <p:notesSz cx="7010400" cy="9236075"/>
  <p:defaultTextStyle>
    <a:defPPr>
      <a:defRPr lang="fr-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unelle Thibault-Bedard" initials="PT" lastIdx="10" clrIdx="0">
    <p:extLst>
      <p:ext uri="{19B8F6BF-5375-455C-9EA6-DF929625EA0E}">
        <p15:presenceInfo xmlns:p15="http://schemas.microsoft.com/office/powerpoint/2012/main" userId="b9ae663b4f6c6983" providerId="Windows Live"/>
      </p:ext>
    </p:extLst>
  </p:cmAuthor>
  <p:cmAuthor id="2" name="Philip Raphals" initials="PR" lastIdx="6" clrIdx="1">
    <p:extLst>
      <p:ext uri="{19B8F6BF-5375-455C-9EA6-DF929625EA0E}">
        <p15:presenceInfo xmlns:p15="http://schemas.microsoft.com/office/powerpoint/2012/main" userId="Philip Raphals" providerId="None"/>
      </p:ext>
    </p:extLst>
  </p:cmAuthor>
  <p:cmAuthor id="3" name="Microsoft Office User" initials="MOU" lastIdx="1" clrIdx="2">
    <p:extLst>
      <p:ext uri="{19B8F6BF-5375-455C-9EA6-DF929625EA0E}">
        <p15:presenceInfo xmlns:p15="http://schemas.microsoft.com/office/powerpoint/2012/main" userId="Microsoft Office User" providerId="None"/>
      </p:ext>
    </p:extLst>
  </p:cmAuthor>
  <p:cmAuthor id="4" name="Jocelyn Ouellette" initials="JO" lastIdx="3" clrIdx="3">
    <p:extLst>
      <p:ext uri="{19B8F6BF-5375-455C-9EA6-DF929625EA0E}">
        <p15:presenceInfo xmlns:p15="http://schemas.microsoft.com/office/powerpoint/2012/main" userId="5690e4aa3139e969" providerId="Windows Live"/>
      </p:ext>
    </p:extLst>
  </p:cmAuthor>
  <p:cmAuthor id="5" name="Andréas Louis" initials="AL" lastIdx="2" clrIdx="4">
    <p:extLst>
      <p:ext uri="{19B8F6BF-5375-455C-9EA6-DF929625EA0E}">
        <p15:presenceInfo xmlns:p15="http://schemas.microsoft.com/office/powerpoint/2012/main" userId="S-1-5-21-3628057588-447616672-1854915264-1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A14"/>
    <a:srgbClr val="003263"/>
    <a:srgbClr val="000066"/>
    <a:srgbClr val="800000"/>
    <a:srgbClr val="993300"/>
    <a:srgbClr val="660033"/>
    <a:srgbClr val="D8670A"/>
    <a:srgbClr val="DA5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806" autoAdjust="0"/>
  </p:normalViewPr>
  <p:slideViewPr>
    <p:cSldViewPr>
      <p:cViewPr varScale="1">
        <p:scale>
          <a:sx n="81" d="100"/>
          <a:sy n="81" d="100"/>
        </p:scale>
        <p:origin x="1531" y="53"/>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44" y="-96"/>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 Id="rId22" Type="http://schemas.openxmlformats.org/officeDocument/2006/relationships/customXml" Target="../customXml/item5.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3-03-29T10:36:34.624" idx="2">
    <p:pos x="10" y="10"/>
    <p:text>Cette page était spécifique à la phase 1 (où on traitait de l'Entente HQD-Énergir).
C'est à retirer puisque la présente phase ne concerne que la création d'un nouveau tarif pour HQD (et la modification accessoire d'un article des conditions tarifaires d'Énergir)</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3-03-29T10:38:38.331" idx="3">
    <p:pos x="10" y="10"/>
    <p:text>À retirer aussi.  C'était nos recommandations en phase 1</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8475" cy="461963"/>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CA"/>
          </a:p>
        </p:txBody>
      </p:sp>
      <p:sp>
        <p:nvSpPr>
          <p:cNvPr id="41987" name="Rectangle 3"/>
          <p:cNvSpPr>
            <a:spLocks noGrp="1" noChangeArrowheads="1"/>
          </p:cNvSpPr>
          <p:nvPr>
            <p:ph type="dt" idx="1"/>
          </p:nvPr>
        </p:nvSpPr>
        <p:spPr bwMode="auto">
          <a:xfrm>
            <a:off x="3970338" y="0"/>
            <a:ext cx="3038475" cy="4619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CA"/>
          </a:p>
        </p:txBody>
      </p:sp>
      <p:sp>
        <p:nvSpPr>
          <p:cNvPr id="2867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701675" y="4387850"/>
            <a:ext cx="5607050" cy="41560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41990" name="Rectangle 6"/>
          <p:cNvSpPr>
            <a:spLocks noGrp="1" noChangeArrowheads="1"/>
          </p:cNvSpPr>
          <p:nvPr>
            <p:ph type="ftr" sz="quarter" idx="4"/>
          </p:nvPr>
        </p:nvSpPr>
        <p:spPr bwMode="auto">
          <a:xfrm>
            <a:off x="0" y="8772525"/>
            <a:ext cx="3038475" cy="461963"/>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CA"/>
          </a:p>
        </p:txBody>
      </p:sp>
      <p:sp>
        <p:nvSpPr>
          <p:cNvPr id="41991" name="Rectangle 7"/>
          <p:cNvSpPr>
            <a:spLocks noGrp="1" noChangeArrowheads="1"/>
          </p:cNvSpPr>
          <p:nvPr>
            <p:ph type="sldNum" sz="quarter" idx="5"/>
          </p:nvPr>
        </p:nvSpPr>
        <p:spPr bwMode="auto">
          <a:xfrm>
            <a:off x="3970338" y="8772525"/>
            <a:ext cx="3038475" cy="46196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521C7BC-3ED6-4580-9A13-29FA143ED667}" type="slidenum">
              <a:rPr lang="fr-CA"/>
              <a:pPr>
                <a:defRPr/>
              </a:pPr>
              <a:t>‹N°›</a:t>
            </a:fld>
            <a:endParaRPr lang="fr-CA"/>
          </a:p>
        </p:txBody>
      </p:sp>
    </p:spTree>
    <p:extLst>
      <p:ext uri="{BB962C8B-B14F-4D97-AF65-F5344CB8AC3E}">
        <p14:creationId xmlns:p14="http://schemas.microsoft.com/office/powerpoint/2010/main" val="4161096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25707A7-1184-457C-B1B0-D395C8B97FF6}" type="slidenum">
              <a:rPr lang="fr-CA" altLang="fr-FR" smtClean="0"/>
              <a:pPr eaLnBrk="1" hangingPunct="1"/>
              <a:t>1</a:t>
            </a:fld>
            <a:endParaRPr lang="fr-CA" altLang="fr-F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37963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9D1EF7-8BBE-4572-A7BF-390871660CA3}" type="slidenum">
              <a:rPr lang="fr-CA" altLang="fr-FR" smtClean="0"/>
              <a:pPr eaLnBrk="1" hangingPunct="1"/>
              <a:t>4</a:t>
            </a:fld>
            <a:endParaRPr lang="fr-CA" altLang="fr-F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p>
        </p:txBody>
      </p:sp>
    </p:spTree>
    <p:extLst>
      <p:ext uri="{BB962C8B-B14F-4D97-AF65-F5344CB8AC3E}">
        <p14:creationId xmlns:p14="http://schemas.microsoft.com/office/powerpoint/2010/main" val="212757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9D1EF7-8BBE-4572-A7BF-390871660CA3}" type="slidenum">
              <a:rPr lang="fr-CA" altLang="fr-FR" smtClean="0"/>
              <a:pPr eaLnBrk="1" hangingPunct="1"/>
              <a:t>5</a:t>
            </a:fld>
            <a:endParaRPr lang="fr-CA" altLang="fr-F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p>
        </p:txBody>
      </p:sp>
    </p:spTree>
    <p:extLst>
      <p:ext uri="{BB962C8B-B14F-4D97-AF65-F5344CB8AC3E}">
        <p14:creationId xmlns:p14="http://schemas.microsoft.com/office/powerpoint/2010/main" val="336738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9D1EF7-8BBE-4572-A7BF-390871660CA3}" type="slidenum">
              <a:rPr lang="fr-CA" altLang="fr-FR" smtClean="0"/>
              <a:pPr eaLnBrk="1" hangingPunct="1"/>
              <a:t>6</a:t>
            </a:fld>
            <a:endParaRPr lang="fr-CA" altLang="fr-F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10534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9D1EF7-8BBE-4572-A7BF-390871660CA3}" type="slidenum">
              <a:rPr lang="fr-CA" altLang="fr-FR" smtClean="0"/>
              <a:pPr eaLnBrk="1" hangingPunct="1"/>
              <a:t>7</a:t>
            </a:fld>
            <a:endParaRPr lang="fr-CA" altLang="fr-F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50420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9D1EF7-8BBE-4572-A7BF-390871660CA3}" type="slidenum">
              <a:rPr lang="fr-CA" altLang="fr-FR" smtClean="0"/>
              <a:pPr eaLnBrk="1" hangingPunct="1"/>
              <a:t>8</a:t>
            </a:fld>
            <a:endParaRPr lang="fr-CA" altLang="fr-F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333635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9D1EF7-8BBE-4572-A7BF-390871660CA3}" type="slidenum">
              <a:rPr lang="fr-CA" altLang="fr-FR" smtClean="0"/>
              <a:pPr eaLnBrk="1" hangingPunct="1"/>
              <a:t>9</a:t>
            </a:fld>
            <a:endParaRPr lang="fr-CA" altLang="fr-F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67177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9D1EF7-8BBE-4572-A7BF-390871660CA3}" type="slidenum">
              <a:rPr lang="fr-CA" altLang="fr-FR" smtClean="0"/>
              <a:pPr eaLnBrk="1" hangingPunct="1"/>
              <a:t>10</a:t>
            </a:fld>
            <a:endParaRPr lang="fr-CA" altLang="fr-F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983764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9D1EF7-8BBE-4572-A7BF-390871660CA3}" type="slidenum">
              <a:rPr lang="fr-CA" altLang="fr-FR" smtClean="0"/>
              <a:pPr eaLnBrk="1" hangingPunct="1"/>
              <a:t>11</a:t>
            </a:fld>
            <a:endParaRPr lang="fr-CA" altLang="fr-F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356683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présentation">
    <p:spTree>
      <p:nvGrpSpPr>
        <p:cNvPr id="1" name=""/>
        <p:cNvGrpSpPr/>
        <p:nvPr/>
      </p:nvGrpSpPr>
      <p:grpSpPr>
        <a:xfrm>
          <a:off x="0" y="0"/>
          <a:ext cx="0" cy="0"/>
          <a:chOff x="0" y="0"/>
          <a:chExt cx="0" cy="0"/>
        </a:xfrm>
      </p:grpSpPr>
      <p:pic>
        <p:nvPicPr>
          <p:cNvPr id="4" name="Image 1" descr="C:\Documents and Settings\Isabelle Poyau\Mes documents\Mes images\Logo RN\RNCREQ_vert_cou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925"/>
            <a:ext cx="139223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2" descr="Accueil_000003553524Large.jpg"/>
          <p:cNvPicPr>
            <a:picLocks noChangeAspect="1" noChangeArrowheads="1"/>
          </p:cNvPicPr>
          <p:nvPr userDrawn="1"/>
        </p:nvPicPr>
        <p:blipFill>
          <a:blip r:embed="rId3">
            <a:extLst>
              <a:ext uri="{28A0092B-C50C-407E-A947-70E740481C1C}">
                <a14:useLocalDpi xmlns:a14="http://schemas.microsoft.com/office/drawing/2010/main" val="0"/>
              </a:ext>
            </a:extLst>
          </a:blip>
          <a:srcRect l="3587"/>
          <a:stretch>
            <a:fillRect/>
          </a:stretch>
        </p:blipFill>
        <p:spPr bwMode="auto">
          <a:xfrm>
            <a:off x="5148263" y="0"/>
            <a:ext cx="23431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6" descr="LAC -EAU - inventaire.jpg"/>
          <p:cNvPicPr>
            <a:picLocks noChangeAspect="1" noChangeArrowheads="1"/>
          </p:cNvPicPr>
          <p:nvPr userDrawn="1"/>
        </p:nvPicPr>
        <p:blipFill>
          <a:blip r:embed="rId4">
            <a:extLst>
              <a:ext uri="{28A0092B-C50C-407E-A947-70E740481C1C}">
                <a14:useLocalDpi xmlns:a14="http://schemas.microsoft.com/office/drawing/2010/main" val="0"/>
              </a:ext>
            </a:extLst>
          </a:blip>
          <a:srcRect r="7159"/>
          <a:stretch>
            <a:fillRect/>
          </a:stretch>
        </p:blipFill>
        <p:spPr bwMode="auto">
          <a:xfrm>
            <a:off x="3348038" y="0"/>
            <a:ext cx="20605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1" descr="BIO-AGR-Graines dans la main.jpg"/>
          <p:cNvPicPr>
            <a:picLocks noChangeAspect="1"/>
          </p:cNvPicPr>
          <p:nvPr userDrawn="1"/>
        </p:nvPicPr>
        <p:blipFill>
          <a:blip r:embed="rId5">
            <a:extLst>
              <a:ext uri="{28A0092B-C50C-407E-A947-70E740481C1C}">
                <a14:useLocalDpi xmlns:a14="http://schemas.microsoft.com/office/drawing/2010/main" val="0"/>
              </a:ext>
            </a:extLst>
          </a:blip>
          <a:srcRect l="8957" t="2866" r="16400" b="346"/>
          <a:stretch>
            <a:fillRect/>
          </a:stretch>
        </p:blipFill>
        <p:spPr bwMode="auto">
          <a:xfrm>
            <a:off x="7380288" y="0"/>
            <a:ext cx="1763712"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5" descr="Accueil_000004393369Large.jpg"/>
          <p:cNvPicPr>
            <a:picLocks noChangeAspect="1" noChangeArrowheads="1"/>
          </p:cNvPicPr>
          <p:nvPr userDrawn="1"/>
        </p:nvPicPr>
        <p:blipFill>
          <a:blip r:embed="rId6">
            <a:extLst>
              <a:ext uri="{28A0092B-C50C-407E-A947-70E740481C1C}">
                <a14:useLocalDpi xmlns:a14="http://schemas.microsoft.com/office/drawing/2010/main" val="0"/>
              </a:ext>
            </a:extLst>
          </a:blip>
          <a:srcRect t="26122" r="11182"/>
          <a:stretch>
            <a:fillRect/>
          </a:stretch>
        </p:blipFill>
        <p:spPr bwMode="auto">
          <a:xfrm>
            <a:off x="1441450" y="0"/>
            <a:ext cx="190658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descr="Slogan RNCREQ final.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0" y="6308725"/>
            <a:ext cx="45005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noAutofit/>
          </a:bodyPr>
          <a:lstStyle>
            <a:lvl1pPr>
              <a:defRPr sz="4800">
                <a:solidFill>
                  <a:srgbClr val="00325A"/>
                </a:solidFill>
                <a:latin typeface="Trebuchet MS" pitchFamily="34" charset="0"/>
              </a:defRPr>
            </a:lvl1pPr>
          </a:lstStyle>
          <a:p>
            <a:r>
              <a:rPr lang="fr-FR" dirty="0"/>
              <a:t>Cliquez pour modifier le style du titre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rgbClr val="A6AA14"/>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CA" dirty="0"/>
          </a:p>
        </p:txBody>
      </p:sp>
      <p:sp>
        <p:nvSpPr>
          <p:cNvPr id="10" name="Espace réservé de la date 3"/>
          <p:cNvSpPr>
            <a:spLocks noGrp="1"/>
          </p:cNvSpPr>
          <p:nvPr>
            <p:ph type="dt" sz="half" idx="10"/>
          </p:nvPr>
        </p:nvSpPr>
        <p:spPr/>
        <p:txBody>
          <a:bodyPr/>
          <a:lstStyle>
            <a:lvl1pPr>
              <a:defRPr>
                <a:latin typeface="Trebuchet MS" pitchFamily="34" charset="0"/>
                <a:cs typeface="Arial" charset="0"/>
              </a:defRPr>
            </a:lvl1pPr>
          </a:lstStyle>
          <a:p>
            <a:pPr>
              <a:defRPr/>
            </a:pPr>
            <a:fld id="{13DC03F5-1DF4-45CE-9A88-2F0B0CD042B6}" type="datetimeFigureOut">
              <a:rPr lang="fr-CA"/>
              <a:pPr>
                <a:defRPr/>
              </a:pPr>
              <a:t>2023-06-15</a:t>
            </a:fld>
            <a:endParaRPr lang="fr-CA" dirty="0"/>
          </a:p>
        </p:txBody>
      </p:sp>
    </p:spTree>
    <p:extLst>
      <p:ext uri="{BB962C8B-B14F-4D97-AF65-F5344CB8AC3E}">
        <p14:creationId xmlns:p14="http://schemas.microsoft.com/office/powerpoint/2010/main" val="3048739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apo style 2 - Sans plan de présenta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00266" y="500042"/>
            <a:ext cx="6643734" cy="1214446"/>
          </a:xfrm>
          <a:prstGeom prst="rect">
            <a:avLst/>
          </a:prstGeom>
        </p:spPr>
        <p:txBody>
          <a:bodyPr/>
          <a:lstStyle>
            <a:lvl1pPr>
              <a:defRPr sz="400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defRPr>
            </a:lvl1pPr>
          </a:lstStyle>
          <a:p>
            <a:r>
              <a:rPr lang="fr-FR" dirty="0"/>
              <a:t>Cliquez pour modifier le style du titre</a:t>
            </a:r>
            <a:endParaRPr lang="fr-CA" dirty="0"/>
          </a:p>
        </p:txBody>
      </p:sp>
      <p:sp>
        <p:nvSpPr>
          <p:cNvPr id="3" name="Sous-titre 2"/>
          <p:cNvSpPr>
            <a:spLocks noGrp="1"/>
          </p:cNvSpPr>
          <p:nvPr>
            <p:ph type="subTitle" idx="1"/>
          </p:nvPr>
        </p:nvSpPr>
        <p:spPr>
          <a:xfrm>
            <a:off x="2500298" y="2428868"/>
            <a:ext cx="6472238" cy="3643338"/>
          </a:xfrm>
        </p:spPr>
        <p:txBody>
          <a:bodyPr/>
          <a:lstStyle>
            <a:lvl1pPr marL="0" indent="0" algn="just">
              <a:buNone/>
              <a:defRPr>
                <a:solidFill>
                  <a:schemeClr val="tx1"/>
                </a:solidFill>
                <a:latin typeface="Arial Unicode MS" pitchFamily="34" charset="-128"/>
                <a:ea typeface="Arial Unicode MS" pitchFamily="34" charset="-128"/>
                <a:cs typeface="Arial Unicode MS"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CA" dirty="0"/>
          </a:p>
        </p:txBody>
      </p:sp>
    </p:spTree>
    <p:extLst>
      <p:ext uri="{BB962C8B-B14F-4D97-AF65-F5344CB8AC3E}">
        <p14:creationId xmlns:p14="http://schemas.microsoft.com/office/powerpoint/2010/main" val="376130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apo style 5 - Graphique ou tableau">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 2" descr="Question_Peut-on imaginer_lon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08713"/>
            <a:ext cx="91440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00232" y="357166"/>
            <a:ext cx="6929486" cy="714380"/>
          </a:xfrm>
          <a:prstGeom prst="rect">
            <a:avLst/>
          </a:prstGeom>
        </p:spPr>
        <p:txBody>
          <a:bodyPr anchor="b"/>
          <a:lstStyle>
            <a:lvl1pPr algn="l">
              <a:defRPr sz="2800" b="1">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defRPr>
            </a:lvl1pPr>
          </a:lstStyle>
          <a:p>
            <a:r>
              <a:rPr lang="fr-FR" dirty="0"/>
              <a:t>Cliquez pour modifier le style du titre</a:t>
            </a:r>
            <a:endParaRPr lang="fr-CA" dirty="0"/>
          </a:p>
        </p:txBody>
      </p:sp>
      <p:sp>
        <p:nvSpPr>
          <p:cNvPr id="9" name="Espace réservé du graphique 8"/>
          <p:cNvSpPr>
            <a:spLocks noGrp="1"/>
          </p:cNvSpPr>
          <p:nvPr>
            <p:ph type="chart" sz="quarter" idx="13"/>
          </p:nvPr>
        </p:nvSpPr>
        <p:spPr>
          <a:xfrm>
            <a:off x="714375" y="1714500"/>
            <a:ext cx="7929563" cy="4214813"/>
          </a:xfrm>
        </p:spPr>
        <p:txBody>
          <a:bodyPr rtlCol="0">
            <a:normAutofit/>
          </a:bodyPr>
          <a:lstStyle/>
          <a:p>
            <a:pPr lvl="0"/>
            <a:endParaRPr lang="fr-CA" noProof="0"/>
          </a:p>
        </p:txBody>
      </p:sp>
    </p:spTree>
    <p:extLst>
      <p:ext uri="{BB962C8B-B14F-4D97-AF65-F5344CB8AC3E}">
        <p14:creationId xmlns:p14="http://schemas.microsoft.com/office/powerpoint/2010/main" val="1506328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pic>
        <p:nvPicPr>
          <p:cNvPr id="6" name="Image 2" descr="rdv.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3125" y="0"/>
            <a:ext cx="70008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descr="Question_Peut-on imaginer_hau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5750" y="142875"/>
            <a:ext cx="17145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0"/>
          </p:nvPr>
        </p:nvSpPr>
        <p:spPr>
          <a:xfrm>
            <a:off x="357158" y="3071810"/>
            <a:ext cx="8429655" cy="3429024"/>
          </a:xfrm>
        </p:spPr>
        <p:txBody>
          <a:bodyPr/>
          <a:lstStyle>
            <a:lvl1pPr>
              <a:defRPr>
                <a:latin typeface="Arial Unicode MS" pitchFamily="34" charset="-128"/>
                <a:ea typeface="Arial Unicode MS" pitchFamily="34" charset="-128"/>
                <a:cs typeface="Arial Unicode MS" pitchFamily="34" charset="-128"/>
              </a:defRPr>
            </a:lvl1pPr>
            <a:lvl2pPr>
              <a:defRPr>
                <a:latin typeface="Arial Unicode MS" pitchFamily="34" charset="-128"/>
                <a:ea typeface="Arial Unicode MS" pitchFamily="34" charset="-128"/>
                <a:cs typeface="Arial Unicode MS" pitchFamily="34" charset="-128"/>
              </a:defRPr>
            </a:lvl2pPr>
            <a:lvl3pPr>
              <a:defRPr>
                <a:latin typeface="Arial Unicode MS" pitchFamily="34" charset="-128"/>
                <a:ea typeface="Arial Unicode MS" pitchFamily="34" charset="-128"/>
                <a:cs typeface="Arial Unicode MS" pitchFamily="34" charset="-128"/>
              </a:defRPr>
            </a:lvl3pPr>
            <a:lvl4pPr>
              <a:defRPr>
                <a:latin typeface="Arial Unicode MS" pitchFamily="34" charset="-128"/>
                <a:ea typeface="Arial Unicode MS" pitchFamily="34" charset="-128"/>
                <a:cs typeface="Arial Unicode MS" pitchFamily="34" charset="-128"/>
              </a:defRPr>
            </a:lvl4pPr>
            <a:lvl5pPr>
              <a:defRPr>
                <a:latin typeface="Arial Unicode MS" pitchFamily="34" charset="-128"/>
                <a:ea typeface="Arial Unicode MS" pitchFamily="34" charset="-128"/>
                <a:cs typeface="Arial Unicode MS" pitchFamily="34" charset="-12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8" name="Titre 1"/>
          <p:cNvSpPr>
            <a:spLocks noGrp="1"/>
          </p:cNvSpPr>
          <p:nvPr>
            <p:ph type="ctrTitle"/>
          </p:nvPr>
        </p:nvSpPr>
        <p:spPr>
          <a:xfrm>
            <a:off x="2500266" y="500042"/>
            <a:ext cx="6643734" cy="1214446"/>
          </a:xfrm>
          <a:prstGeom prst="rect">
            <a:avLst/>
          </a:prstGeom>
        </p:spPr>
        <p:txBody>
          <a:bodyPr/>
          <a:lstStyle>
            <a:lvl1pPr>
              <a:defRPr sz="400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defRPr>
            </a:lvl1pPr>
          </a:lstStyle>
          <a:p>
            <a:r>
              <a:rPr lang="fr-FR" dirty="0"/>
              <a:t>Cliquez pour modifier le style du titre</a:t>
            </a:r>
            <a:endParaRPr lang="fr-CA" dirty="0"/>
          </a:p>
        </p:txBody>
      </p:sp>
      <p:sp>
        <p:nvSpPr>
          <p:cNvPr id="10" name="Espace réservé du texte 10"/>
          <p:cNvSpPr>
            <a:spLocks noGrp="1"/>
          </p:cNvSpPr>
          <p:nvPr>
            <p:ph type="body" sz="quarter" idx="14"/>
          </p:nvPr>
        </p:nvSpPr>
        <p:spPr>
          <a:xfrm>
            <a:off x="357157" y="2428868"/>
            <a:ext cx="8429685" cy="500071"/>
          </a:xfrm>
        </p:spPr>
        <p:txBody>
          <a:bodyPr>
            <a:noAutofit/>
          </a:bodyPr>
          <a:lstStyle>
            <a:lvl4pPr marL="0" indent="0">
              <a:buNone/>
              <a:defRPr sz="2800" b="1">
                <a:effectLst/>
                <a:latin typeface="Arial Unicode MS" pitchFamily="34" charset="-128"/>
                <a:ea typeface="Arial Unicode MS" pitchFamily="34" charset="-128"/>
                <a:cs typeface="Arial Unicode MS" pitchFamily="34" charset="-128"/>
              </a:defRPr>
            </a:lvl4pPr>
          </a:lstStyle>
          <a:p>
            <a:pPr lvl="0"/>
            <a:r>
              <a:rPr lang="fr-FR" dirty="0"/>
              <a:t>Cliquez pour modifier les styles du texte du masque</a:t>
            </a:r>
          </a:p>
        </p:txBody>
      </p:sp>
    </p:spTree>
    <p:extLst>
      <p:ext uri="{BB962C8B-B14F-4D97-AF65-F5344CB8AC3E}">
        <p14:creationId xmlns:p14="http://schemas.microsoft.com/office/powerpoint/2010/main" val="481647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pic>
        <p:nvPicPr>
          <p:cNvPr id="6" name="Image 2" descr="rdv.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3125" y="0"/>
            <a:ext cx="70008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3" descr="Question_Peut-on imaginer_hau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5750" y="142875"/>
            <a:ext cx="17145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0"/>
          </p:nvPr>
        </p:nvSpPr>
        <p:spPr>
          <a:xfrm>
            <a:off x="2500298" y="2500306"/>
            <a:ext cx="6429391" cy="4000528"/>
          </a:xfrm>
        </p:spPr>
        <p:txBody>
          <a:bodyPr/>
          <a:lstStyle>
            <a:lvl1pPr>
              <a:defRPr>
                <a:latin typeface="Arial Unicode MS" pitchFamily="34" charset="-128"/>
                <a:ea typeface="Arial Unicode MS" pitchFamily="34" charset="-128"/>
                <a:cs typeface="Arial Unicode MS" pitchFamily="34" charset="-128"/>
              </a:defRPr>
            </a:lvl1pPr>
            <a:lvl2pPr>
              <a:defRPr>
                <a:latin typeface="Arial Unicode MS" pitchFamily="34" charset="-128"/>
                <a:ea typeface="Arial Unicode MS" pitchFamily="34" charset="-128"/>
                <a:cs typeface="Arial Unicode MS" pitchFamily="34" charset="-128"/>
              </a:defRPr>
            </a:lvl2pPr>
            <a:lvl3pPr>
              <a:defRPr>
                <a:latin typeface="Arial Unicode MS" pitchFamily="34" charset="-128"/>
                <a:ea typeface="Arial Unicode MS" pitchFamily="34" charset="-128"/>
                <a:cs typeface="Arial Unicode MS" pitchFamily="34" charset="-128"/>
              </a:defRPr>
            </a:lvl3pPr>
            <a:lvl4pPr>
              <a:defRPr>
                <a:latin typeface="Arial Unicode MS" pitchFamily="34" charset="-128"/>
                <a:ea typeface="Arial Unicode MS" pitchFamily="34" charset="-128"/>
                <a:cs typeface="Arial Unicode MS" pitchFamily="34" charset="-128"/>
              </a:defRPr>
            </a:lvl4pPr>
            <a:lvl5pPr>
              <a:defRPr>
                <a:latin typeface="Arial Unicode MS" pitchFamily="34" charset="-128"/>
                <a:ea typeface="Arial Unicode MS" pitchFamily="34" charset="-128"/>
                <a:cs typeface="Arial Unicode MS" pitchFamily="34" charset="-12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8" name="Titre 1"/>
          <p:cNvSpPr>
            <a:spLocks noGrp="1"/>
          </p:cNvSpPr>
          <p:nvPr>
            <p:ph type="ctrTitle"/>
          </p:nvPr>
        </p:nvSpPr>
        <p:spPr>
          <a:xfrm>
            <a:off x="2500266" y="500042"/>
            <a:ext cx="6643734" cy="1214446"/>
          </a:xfrm>
          <a:prstGeom prst="rect">
            <a:avLst/>
          </a:prstGeom>
        </p:spPr>
        <p:txBody>
          <a:bodyPr/>
          <a:lstStyle>
            <a:lvl1pPr>
              <a:defRPr sz="400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defRPr>
            </a:lvl1pPr>
          </a:lstStyle>
          <a:p>
            <a:r>
              <a:rPr lang="fr-FR" dirty="0"/>
              <a:t>Cliquez pour modifier le style du titre</a:t>
            </a:r>
            <a:endParaRPr lang="fr-CA" dirty="0"/>
          </a:p>
        </p:txBody>
      </p:sp>
      <p:sp>
        <p:nvSpPr>
          <p:cNvPr id="7" name="Espace réservé du texte 9"/>
          <p:cNvSpPr>
            <a:spLocks noGrp="1"/>
          </p:cNvSpPr>
          <p:nvPr>
            <p:ph type="body" sz="quarter" idx="13"/>
          </p:nvPr>
        </p:nvSpPr>
        <p:spPr>
          <a:xfrm>
            <a:off x="142844" y="2500306"/>
            <a:ext cx="2143125" cy="4000528"/>
          </a:xfrm>
        </p:spPr>
        <p:txBody>
          <a:bodyPr>
            <a:normAutofit/>
          </a:bodyPr>
          <a:lstStyle>
            <a:lvl1pPr algn="l">
              <a:buFont typeface="Wingdings" pitchFamily="2" charset="2"/>
              <a:buChar char="v"/>
              <a:defRPr sz="1200" baseline="0"/>
            </a:lvl1pPr>
          </a:lstStyle>
          <a:p>
            <a:pPr lvl="0"/>
            <a:r>
              <a:rPr lang="fr-FR" noProof="0" dirty="0"/>
              <a:t>Cliquez pour modifier les styles du texte du masque</a:t>
            </a:r>
          </a:p>
        </p:txBody>
      </p:sp>
    </p:spTree>
    <p:extLst>
      <p:ext uri="{BB962C8B-B14F-4D97-AF65-F5344CB8AC3E}">
        <p14:creationId xmlns:p14="http://schemas.microsoft.com/office/powerpoint/2010/main" val="328316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po style 6 - Sans plan de présentation et sous-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00266" y="500042"/>
            <a:ext cx="6643734" cy="1214446"/>
          </a:xfrm>
          <a:prstGeom prst="rect">
            <a:avLst/>
          </a:prstGeom>
        </p:spPr>
        <p:txBody>
          <a:bodyPr/>
          <a:lstStyle>
            <a:lvl1pPr>
              <a:defRPr sz="400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defRPr>
            </a:lvl1pPr>
          </a:lstStyle>
          <a:p>
            <a:r>
              <a:rPr lang="fr-FR" dirty="0"/>
              <a:t>Cliquez pour modifier le style du titre</a:t>
            </a:r>
            <a:endParaRPr lang="fr-CA" dirty="0"/>
          </a:p>
        </p:txBody>
      </p:sp>
      <p:sp>
        <p:nvSpPr>
          <p:cNvPr id="3" name="Sous-titre 2"/>
          <p:cNvSpPr>
            <a:spLocks noGrp="1"/>
          </p:cNvSpPr>
          <p:nvPr>
            <p:ph type="subTitle" idx="1"/>
          </p:nvPr>
        </p:nvSpPr>
        <p:spPr>
          <a:xfrm>
            <a:off x="2500298" y="3000372"/>
            <a:ext cx="6472238" cy="3214710"/>
          </a:xfrm>
        </p:spPr>
        <p:txBody>
          <a:bodyPr/>
          <a:lstStyle>
            <a:lvl1pPr marL="0" indent="0" algn="just">
              <a:buNone/>
              <a:defRPr>
                <a:solidFill>
                  <a:schemeClr val="tx1"/>
                </a:solidFill>
                <a:latin typeface="Arial Unicode MS" pitchFamily="34" charset="-128"/>
                <a:ea typeface="Arial Unicode MS" pitchFamily="34" charset="-128"/>
                <a:cs typeface="Arial Unicode MS"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CA" dirty="0"/>
          </a:p>
        </p:txBody>
      </p:sp>
      <p:sp>
        <p:nvSpPr>
          <p:cNvPr id="6" name="Espace réservé du texte 5"/>
          <p:cNvSpPr>
            <a:spLocks noGrp="1"/>
          </p:cNvSpPr>
          <p:nvPr>
            <p:ph type="body" sz="quarter" idx="10"/>
          </p:nvPr>
        </p:nvSpPr>
        <p:spPr>
          <a:xfrm>
            <a:off x="2500313" y="2357430"/>
            <a:ext cx="6429375" cy="500066"/>
          </a:xfrm>
        </p:spPr>
        <p:txBody>
          <a:bodyPr/>
          <a:lstStyle>
            <a:lvl1pPr algn="l">
              <a:defRPr b="1"/>
            </a:lvl1pPr>
          </a:lstStyle>
          <a:p>
            <a:pPr lvl="0"/>
            <a:r>
              <a:rPr lang="fr-FR" noProof="0" dirty="0"/>
              <a:t>Cliquez pour modifier les styles du</a:t>
            </a:r>
          </a:p>
        </p:txBody>
      </p:sp>
    </p:spTree>
    <p:extLst>
      <p:ext uri="{BB962C8B-B14F-4D97-AF65-F5344CB8AC3E}">
        <p14:creationId xmlns:p14="http://schemas.microsoft.com/office/powerpoint/2010/main" val="1450649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 3 - Graphiques-tableaux">
    <p:spTree>
      <p:nvGrpSpPr>
        <p:cNvPr id="1" name=""/>
        <p:cNvGrpSpPr/>
        <p:nvPr/>
      </p:nvGrpSpPr>
      <p:grpSpPr>
        <a:xfrm>
          <a:off x="0" y="0"/>
          <a:ext cx="0" cy="0"/>
          <a:chOff x="0" y="0"/>
          <a:chExt cx="0" cy="0"/>
        </a:xfrm>
      </p:grpSpPr>
      <p:pic>
        <p:nvPicPr>
          <p:cNvPr id="3" name="Image 6" descr="Design PPT - RNCREQ.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88913"/>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619672" y="274638"/>
            <a:ext cx="7067128" cy="850106"/>
          </a:xfrm>
        </p:spPr>
        <p:txBody>
          <a:bodyPr>
            <a:noAutofit/>
          </a:bodyPr>
          <a:lstStyle>
            <a:lvl1pPr>
              <a:defRPr sz="2800" b="1">
                <a:solidFill>
                  <a:srgbClr val="00325A"/>
                </a:solidFill>
                <a:latin typeface="Trebuchet MS" pitchFamily="34" charset="0"/>
              </a:defRPr>
            </a:lvl1pPr>
          </a:lstStyle>
          <a:p>
            <a:r>
              <a:rPr lang="fr-FR" dirty="0"/>
              <a:t>Cliquez pour modifier le style du titre</a:t>
            </a:r>
            <a:endParaRPr lang="fr-CA" dirty="0"/>
          </a:p>
        </p:txBody>
      </p:sp>
    </p:spTree>
    <p:extLst>
      <p:ext uri="{BB962C8B-B14F-4D97-AF65-F5344CB8AC3E}">
        <p14:creationId xmlns:p14="http://schemas.microsoft.com/office/powerpoint/2010/main" val="3086237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lvl1pPr>
              <a:defRPr/>
            </a:lvl1pPr>
          </a:lstStyle>
          <a:p>
            <a:pPr>
              <a:defRPr/>
            </a:pPr>
            <a:endParaRPr lang="fr-CA"/>
          </a:p>
        </p:txBody>
      </p:sp>
      <p:sp>
        <p:nvSpPr>
          <p:cNvPr id="6" name="Espace réservé du pied de page 5"/>
          <p:cNvSpPr>
            <a:spLocks noGrp="1"/>
          </p:cNvSpPr>
          <p:nvPr>
            <p:ph type="ftr" sz="quarter" idx="11"/>
          </p:nvPr>
        </p:nvSpPr>
        <p:spPr/>
        <p:txBody>
          <a:bodyPr/>
          <a:lstStyle>
            <a:lvl1pPr>
              <a:defRPr/>
            </a:lvl1pPr>
          </a:lstStyle>
          <a:p>
            <a:pPr>
              <a:defRPr/>
            </a:pPr>
            <a:endParaRPr lang="fr-CA"/>
          </a:p>
        </p:txBody>
      </p:sp>
      <p:sp>
        <p:nvSpPr>
          <p:cNvPr id="7" name="Espace réservé du numéro de diapositive 6"/>
          <p:cNvSpPr>
            <a:spLocks noGrp="1"/>
          </p:cNvSpPr>
          <p:nvPr>
            <p:ph type="sldNum" sz="quarter" idx="12"/>
          </p:nvPr>
        </p:nvSpPr>
        <p:spPr/>
        <p:txBody>
          <a:bodyPr/>
          <a:lstStyle>
            <a:lvl1pPr>
              <a:defRPr/>
            </a:lvl1pPr>
          </a:lstStyle>
          <a:p>
            <a:pPr>
              <a:defRPr/>
            </a:pPr>
            <a:fld id="{B570E0E6-408D-42CA-99DD-170A4B5CF914}" type="slidenum">
              <a:rPr lang="fr-CA"/>
              <a:pPr>
                <a:defRPr/>
              </a:pPr>
              <a:t>‹N°›</a:t>
            </a:fld>
            <a:endParaRPr lang="fr-CA"/>
          </a:p>
        </p:txBody>
      </p:sp>
    </p:spTree>
    <p:extLst>
      <p:ext uri="{BB962C8B-B14F-4D97-AF65-F5344CB8AC3E}">
        <p14:creationId xmlns:p14="http://schemas.microsoft.com/office/powerpoint/2010/main" val="15967036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po 2 - Normal texte">
    <p:spTree>
      <p:nvGrpSpPr>
        <p:cNvPr id="1" name=""/>
        <p:cNvGrpSpPr/>
        <p:nvPr/>
      </p:nvGrpSpPr>
      <p:grpSpPr>
        <a:xfrm>
          <a:off x="0" y="0"/>
          <a:ext cx="0" cy="0"/>
          <a:chOff x="0" y="0"/>
          <a:chExt cx="0" cy="0"/>
        </a:xfrm>
      </p:grpSpPr>
      <p:pic>
        <p:nvPicPr>
          <p:cNvPr id="4" name="Image 11" descr="Slogan RNCREQ final.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0" y="6308725"/>
            <a:ext cx="45005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Design PPT - RNCREQ.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188913"/>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619672" y="274638"/>
            <a:ext cx="7067128" cy="1143000"/>
          </a:xfrm>
        </p:spPr>
        <p:txBody>
          <a:bodyPr>
            <a:noAutofit/>
          </a:bodyPr>
          <a:lstStyle>
            <a:lvl1pPr>
              <a:defRPr sz="4000" b="1">
                <a:solidFill>
                  <a:srgbClr val="00325A"/>
                </a:solidFill>
                <a:latin typeface="Trebuchet MS" pitchFamily="34" charset="0"/>
              </a:defRPr>
            </a:lvl1pPr>
          </a:lstStyle>
          <a:p>
            <a:r>
              <a:rPr lang="fr-FR" dirty="0"/>
              <a:t>Cliquez pour modifier le style du titre</a:t>
            </a:r>
            <a:endParaRPr lang="fr-CA" dirty="0"/>
          </a:p>
        </p:txBody>
      </p:sp>
      <p:sp>
        <p:nvSpPr>
          <p:cNvPr id="3" name="Espace réservé du contenu 2"/>
          <p:cNvSpPr>
            <a:spLocks noGrp="1"/>
          </p:cNvSpPr>
          <p:nvPr>
            <p:ph idx="1"/>
          </p:nvPr>
        </p:nvSpPr>
        <p:spPr>
          <a:xfrm>
            <a:off x="1619672" y="1600200"/>
            <a:ext cx="7067128" cy="4525963"/>
          </a:xfrm>
        </p:spPr>
        <p:txBody>
          <a:bodyPr/>
          <a:lstStyle>
            <a:lvl1pPr>
              <a:defRPr>
                <a:solidFill>
                  <a:srgbClr val="00325A"/>
                </a:solidFill>
                <a:latin typeface="Trebuchet MS" pitchFamily="34" charset="0"/>
              </a:defRPr>
            </a:lvl1pPr>
            <a:lvl2pPr>
              <a:defRPr>
                <a:solidFill>
                  <a:srgbClr val="00325A"/>
                </a:solidFill>
                <a:latin typeface="Trebuchet MS" pitchFamily="34" charset="0"/>
              </a:defRPr>
            </a:lvl2pPr>
            <a:lvl3pPr>
              <a:defRPr>
                <a:solidFill>
                  <a:srgbClr val="00325A"/>
                </a:solidFill>
                <a:latin typeface="Trebuchet MS" pitchFamily="34" charset="0"/>
              </a:defRPr>
            </a:lvl3pPr>
            <a:lvl4pPr>
              <a:defRPr>
                <a:solidFill>
                  <a:srgbClr val="00325A"/>
                </a:solidFill>
                <a:latin typeface="Trebuchet MS" pitchFamily="34" charset="0"/>
              </a:defRPr>
            </a:lvl4pPr>
            <a:lvl5pPr>
              <a:defRPr>
                <a:solidFill>
                  <a:srgbClr val="00325A"/>
                </a:solidFill>
                <a:latin typeface="Trebuchet MS"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7363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 3 - Graphiques-tableaux">
    <p:spTree>
      <p:nvGrpSpPr>
        <p:cNvPr id="1" name=""/>
        <p:cNvGrpSpPr/>
        <p:nvPr/>
      </p:nvGrpSpPr>
      <p:grpSpPr>
        <a:xfrm>
          <a:off x="0" y="0"/>
          <a:ext cx="0" cy="0"/>
          <a:chOff x="0" y="0"/>
          <a:chExt cx="0" cy="0"/>
        </a:xfrm>
      </p:grpSpPr>
      <p:pic>
        <p:nvPicPr>
          <p:cNvPr id="3" name="Image 6" descr="Design PPT - RNCREQ.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88913"/>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619672" y="274638"/>
            <a:ext cx="7067128" cy="850106"/>
          </a:xfrm>
        </p:spPr>
        <p:txBody>
          <a:bodyPr>
            <a:noAutofit/>
          </a:bodyPr>
          <a:lstStyle>
            <a:lvl1pPr>
              <a:defRPr sz="2800" b="1">
                <a:solidFill>
                  <a:srgbClr val="00325A"/>
                </a:solidFill>
                <a:latin typeface="Trebuchet MS" pitchFamily="34" charset="0"/>
              </a:defRPr>
            </a:lvl1pPr>
          </a:lstStyle>
          <a:p>
            <a:r>
              <a:rPr lang="fr-FR" dirty="0"/>
              <a:t>Cliquez pour modifier le style du titre</a:t>
            </a:r>
            <a:endParaRPr lang="fr-CA" dirty="0"/>
          </a:p>
        </p:txBody>
      </p:sp>
    </p:spTree>
    <p:extLst>
      <p:ext uri="{BB962C8B-B14F-4D97-AF65-F5344CB8AC3E}">
        <p14:creationId xmlns:p14="http://schemas.microsoft.com/office/powerpoint/2010/main" val="128457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3"/>
          <p:cNvSpPr>
            <a:spLocks noGrp="1"/>
          </p:cNvSpPr>
          <p:nvPr>
            <p:ph type="dt" sz="half" idx="10"/>
          </p:nvPr>
        </p:nvSpPr>
        <p:spPr/>
        <p:txBody>
          <a:bodyPr/>
          <a:lstStyle>
            <a:lvl1pPr>
              <a:defRPr>
                <a:cs typeface="Arial" charset="0"/>
              </a:defRPr>
            </a:lvl1pPr>
          </a:lstStyle>
          <a:p>
            <a:pPr>
              <a:defRPr/>
            </a:pPr>
            <a:fld id="{6975CAEA-158C-4C7D-A1BB-7CDB49D7A028}" type="datetimeFigureOut">
              <a:rPr lang="fr-CA"/>
              <a:pPr>
                <a:defRPr/>
              </a:pPr>
              <a:t>2023-06-15</a:t>
            </a:fld>
            <a:endParaRPr lang="fr-CA"/>
          </a:p>
        </p:txBody>
      </p:sp>
      <p:sp>
        <p:nvSpPr>
          <p:cNvPr id="4" name="Espace réservé du pied de page 4"/>
          <p:cNvSpPr>
            <a:spLocks noGrp="1"/>
          </p:cNvSpPr>
          <p:nvPr>
            <p:ph type="ftr" sz="quarter" idx="11"/>
          </p:nvPr>
        </p:nvSpPr>
        <p:spPr/>
        <p:txBody>
          <a:bodyPr/>
          <a:lstStyle>
            <a:lvl1pPr>
              <a:defRPr>
                <a:cs typeface="Arial" charset="0"/>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cs typeface="Arial" charset="0"/>
              </a:defRPr>
            </a:lvl1pPr>
          </a:lstStyle>
          <a:p>
            <a:pPr>
              <a:defRPr/>
            </a:pPr>
            <a:fld id="{19886408-339D-40A8-BAE0-F5CB53F339C5}" type="slidenum">
              <a:rPr lang="fr-CA"/>
              <a:pPr>
                <a:defRPr/>
              </a:pPr>
              <a:t>‹N°›</a:t>
            </a:fld>
            <a:endParaRPr lang="fr-CA"/>
          </a:p>
        </p:txBody>
      </p:sp>
    </p:spTree>
    <p:extLst>
      <p:ext uri="{BB962C8B-B14F-4D97-AF65-F5344CB8AC3E}">
        <p14:creationId xmlns:p14="http://schemas.microsoft.com/office/powerpoint/2010/main" val="242519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cs typeface="Arial" charset="0"/>
              </a:defRPr>
            </a:lvl1pPr>
          </a:lstStyle>
          <a:p>
            <a:pPr>
              <a:defRPr/>
            </a:pPr>
            <a:fld id="{28FD78B8-A452-4393-AE45-2299F035BE81}" type="datetimeFigureOut">
              <a:rPr lang="fr-CA"/>
              <a:pPr>
                <a:defRPr/>
              </a:pPr>
              <a:t>2023-06-15</a:t>
            </a:fld>
            <a:endParaRPr lang="fr-CA"/>
          </a:p>
        </p:txBody>
      </p:sp>
      <p:sp>
        <p:nvSpPr>
          <p:cNvPr id="3" name="Espace réservé du pied de page 4"/>
          <p:cNvSpPr>
            <a:spLocks noGrp="1"/>
          </p:cNvSpPr>
          <p:nvPr>
            <p:ph type="ftr" sz="quarter" idx="11"/>
          </p:nvPr>
        </p:nvSpPr>
        <p:spPr/>
        <p:txBody>
          <a:bodyPr/>
          <a:lstStyle>
            <a:lvl1pPr>
              <a:defRPr>
                <a:cs typeface="Arial" charset="0"/>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cs typeface="Arial" charset="0"/>
              </a:defRPr>
            </a:lvl1pPr>
          </a:lstStyle>
          <a:p>
            <a:pPr>
              <a:defRPr/>
            </a:pPr>
            <a:fld id="{F03612E4-2D31-47BD-B369-7FF079E0A19D}" type="slidenum">
              <a:rPr lang="fr-CA"/>
              <a:pPr>
                <a:defRPr/>
              </a:pPr>
              <a:t>‹N°›</a:t>
            </a:fld>
            <a:endParaRPr lang="fr-CA"/>
          </a:p>
        </p:txBody>
      </p:sp>
    </p:spTree>
    <p:extLst>
      <p:ext uri="{BB962C8B-B14F-4D97-AF65-F5344CB8AC3E}">
        <p14:creationId xmlns:p14="http://schemas.microsoft.com/office/powerpoint/2010/main" val="257945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cs typeface="Arial" charset="0"/>
              </a:defRPr>
            </a:lvl1pPr>
          </a:lstStyle>
          <a:p>
            <a:pPr>
              <a:defRPr/>
            </a:pPr>
            <a:fld id="{39501909-63B0-4379-8BF7-D6F2909DC455}" type="datetimeFigureOut">
              <a:rPr lang="fr-CA"/>
              <a:pPr>
                <a:defRPr/>
              </a:pPr>
              <a:t>2023-06-15</a:t>
            </a:fld>
            <a:endParaRPr lang="fr-CA"/>
          </a:p>
        </p:txBody>
      </p:sp>
      <p:sp>
        <p:nvSpPr>
          <p:cNvPr id="6" name="Espace réservé du pied de page 4"/>
          <p:cNvSpPr>
            <a:spLocks noGrp="1"/>
          </p:cNvSpPr>
          <p:nvPr>
            <p:ph type="ftr" sz="quarter" idx="11"/>
          </p:nvPr>
        </p:nvSpPr>
        <p:spPr/>
        <p:txBody>
          <a:bodyPr/>
          <a:lstStyle>
            <a:lvl1pPr>
              <a:defRPr>
                <a:cs typeface="Arial" charset="0"/>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cs typeface="Arial" charset="0"/>
              </a:defRPr>
            </a:lvl1pPr>
          </a:lstStyle>
          <a:p>
            <a:pPr>
              <a:defRPr/>
            </a:pPr>
            <a:fld id="{77BB3742-6735-45F6-B852-0E1C1BB47319}" type="slidenum">
              <a:rPr lang="fr-CA"/>
              <a:pPr>
                <a:defRPr/>
              </a:pPr>
              <a:t>‹N°›</a:t>
            </a:fld>
            <a:endParaRPr lang="fr-CA"/>
          </a:p>
        </p:txBody>
      </p:sp>
    </p:spTree>
    <p:extLst>
      <p:ext uri="{BB962C8B-B14F-4D97-AF65-F5344CB8AC3E}">
        <p14:creationId xmlns:p14="http://schemas.microsoft.com/office/powerpoint/2010/main" val="260371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cs typeface="Arial" charset="0"/>
              </a:defRPr>
            </a:lvl1pPr>
          </a:lstStyle>
          <a:p>
            <a:pPr>
              <a:defRPr/>
            </a:pPr>
            <a:fld id="{0B98BD9A-0381-4A2D-9959-2FEBC2F56983}" type="datetimeFigureOut">
              <a:rPr lang="fr-CA"/>
              <a:pPr>
                <a:defRPr/>
              </a:pPr>
              <a:t>2023-06-15</a:t>
            </a:fld>
            <a:endParaRPr lang="fr-CA"/>
          </a:p>
        </p:txBody>
      </p:sp>
      <p:sp>
        <p:nvSpPr>
          <p:cNvPr id="6" name="Espace réservé du pied de page 4"/>
          <p:cNvSpPr>
            <a:spLocks noGrp="1"/>
          </p:cNvSpPr>
          <p:nvPr>
            <p:ph type="ftr" sz="quarter" idx="11"/>
          </p:nvPr>
        </p:nvSpPr>
        <p:spPr/>
        <p:txBody>
          <a:bodyPr/>
          <a:lstStyle>
            <a:lvl1pPr>
              <a:defRPr>
                <a:cs typeface="Arial" charset="0"/>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cs typeface="Arial" charset="0"/>
              </a:defRPr>
            </a:lvl1pPr>
          </a:lstStyle>
          <a:p>
            <a:pPr>
              <a:defRPr/>
            </a:pPr>
            <a:fld id="{A36DD2D2-FA2B-4C0B-9F59-49B9D2B00176}" type="slidenum">
              <a:rPr lang="fr-CA"/>
              <a:pPr>
                <a:defRPr/>
              </a:pPr>
              <a:t>‹N°›</a:t>
            </a:fld>
            <a:endParaRPr lang="fr-CA"/>
          </a:p>
        </p:txBody>
      </p:sp>
    </p:spTree>
    <p:extLst>
      <p:ext uri="{BB962C8B-B14F-4D97-AF65-F5344CB8AC3E}">
        <p14:creationId xmlns:p14="http://schemas.microsoft.com/office/powerpoint/2010/main" val="344525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cs typeface="Arial" charset="0"/>
              </a:defRPr>
            </a:lvl1pPr>
          </a:lstStyle>
          <a:p>
            <a:pPr>
              <a:defRPr/>
            </a:pPr>
            <a:fld id="{96BDD678-E370-4704-8DE9-5777EFDED032}" type="datetimeFigureOut">
              <a:rPr lang="fr-CA"/>
              <a:pPr>
                <a:defRPr/>
              </a:pPr>
              <a:t>2023-06-15</a:t>
            </a:fld>
            <a:endParaRPr lang="fr-CA"/>
          </a:p>
        </p:txBody>
      </p:sp>
      <p:sp>
        <p:nvSpPr>
          <p:cNvPr id="5" name="Espace réservé du pied de page 4"/>
          <p:cNvSpPr>
            <a:spLocks noGrp="1"/>
          </p:cNvSpPr>
          <p:nvPr>
            <p:ph type="ftr" sz="quarter" idx="11"/>
          </p:nvPr>
        </p:nvSpPr>
        <p:spPr/>
        <p:txBody>
          <a:bodyPr/>
          <a:lstStyle>
            <a:lvl1pPr>
              <a:defRPr>
                <a:cs typeface="Arial" charset="0"/>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cs typeface="Arial" charset="0"/>
              </a:defRPr>
            </a:lvl1pPr>
          </a:lstStyle>
          <a:p>
            <a:pPr>
              <a:defRPr/>
            </a:pPr>
            <a:fld id="{A54DE017-71F7-449D-A43A-502C6E793B56}" type="slidenum">
              <a:rPr lang="fr-CA"/>
              <a:pPr>
                <a:defRPr/>
              </a:pPr>
              <a:t>‹N°›</a:t>
            </a:fld>
            <a:endParaRPr lang="fr-CA"/>
          </a:p>
        </p:txBody>
      </p:sp>
    </p:spTree>
    <p:extLst>
      <p:ext uri="{BB962C8B-B14F-4D97-AF65-F5344CB8AC3E}">
        <p14:creationId xmlns:p14="http://schemas.microsoft.com/office/powerpoint/2010/main" val="181336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cs typeface="Arial" charset="0"/>
              </a:defRPr>
            </a:lvl1pPr>
          </a:lstStyle>
          <a:p>
            <a:pPr>
              <a:defRPr/>
            </a:pPr>
            <a:fld id="{7B05B6CA-6F97-4AE7-9BA6-81C61C2604F1}" type="datetimeFigureOut">
              <a:rPr lang="fr-CA"/>
              <a:pPr>
                <a:defRPr/>
              </a:pPr>
              <a:t>2023-06-15</a:t>
            </a:fld>
            <a:endParaRPr lang="fr-CA"/>
          </a:p>
        </p:txBody>
      </p:sp>
      <p:sp>
        <p:nvSpPr>
          <p:cNvPr id="5" name="Espace réservé du pied de page 4"/>
          <p:cNvSpPr>
            <a:spLocks noGrp="1"/>
          </p:cNvSpPr>
          <p:nvPr>
            <p:ph type="ftr" sz="quarter" idx="11"/>
          </p:nvPr>
        </p:nvSpPr>
        <p:spPr/>
        <p:txBody>
          <a:bodyPr/>
          <a:lstStyle>
            <a:lvl1pPr>
              <a:defRPr>
                <a:cs typeface="Arial" charset="0"/>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cs typeface="Arial" charset="0"/>
              </a:defRPr>
            </a:lvl1pPr>
          </a:lstStyle>
          <a:p>
            <a:pPr>
              <a:defRPr/>
            </a:pPr>
            <a:fld id="{BED4EA4C-B67C-48D6-A89B-6E10C6526A87}" type="slidenum">
              <a:rPr lang="fr-CA"/>
              <a:pPr>
                <a:defRPr/>
              </a:pPr>
              <a:t>‹N°›</a:t>
            </a:fld>
            <a:endParaRPr lang="fr-CA"/>
          </a:p>
        </p:txBody>
      </p:sp>
    </p:spTree>
    <p:extLst>
      <p:ext uri="{BB962C8B-B14F-4D97-AF65-F5344CB8AC3E}">
        <p14:creationId xmlns:p14="http://schemas.microsoft.com/office/powerpoint/2010/main" val="319469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endParaRPr lang="fr-CA" altLang="fr-F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CA" alt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AF4548C-EE2D-45C5-8F1F-8925FFC2CF06}" type="datetimeFigureOut">
              <a:rPr lang="fr-CA"/>
              <a:pPr>
                <a:defRPr/>
              </a:pPr>
              <a:t>2023-06-15</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88BD933-5EF3-4188-9FA1-C86F89B9EB37}"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3.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comments" Target="../comments/commen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4"/>
          <p:cNvSpPr>
            <a:spLocks noGrp="1"/>
          </p:cNvSpPr>
          <p:nvPr>
            <p:ph type="ctrTitle"/>
          </p:nvPr>
        </p:nvSpPr>
        <p:spPr/>
        <p:txBody>
          <a:bodyPr/>
          <a:lstStyle/>
          <a:p>
            <a:r>
              <a:rPr lang="fr-CA" sz="1600" b="1" dirty="0"/>
              <a:t>R-4210-2022, phase </a:t>
            </a:r>
            <a:r>
              <a:rPr lang="fr-CA" sz="1600" b="1" dirty="0">
                <a:solidFill>
                  <a:schemeClr val="tx2"/>
                </a:solidFill>
              </a:rPr>
              <a:t>1</a:t>
            </a:r>
            <a:br>
              <a:rPr lang="en-CA" sz="1600" dirty="0"/>
            </a:br>
            <a:r>
              <a:rPr lang="fr-CA" sz="2800" dirty="0"/>
              <a:t>Demande d’approbation du Plan d’approvisionnement 2023-2032 du distributeur</a:t>
            </a:r>
            <a:endParaRPr lang="en-CA" sz="1600" dirty="0"/>
          </a:p>
        </p:txBody>
      </p:sp>
      <p:sp>
        <p:nvSpPr>
          <p:cNvPr id="18435" name="Rectangle 2"/>
          <p:cNvSpPr>
            <a:spLocks noGrp="1" noChangeArrowheads="1"/>
          </p:cNvSpPr>
          <p:nvPr>
            <p:ph type="subTitle" idx="1"/>
          </p:nvPr>
        </p:nvSpPr>
        <p:spPr/>
        <p:txBody>
          <a:bodyPr/>
          <a:lstStyle/>
          <a:p>
            <a:pPr>
              <a:lnSpc>
                <a:spcPct val="90000"/>
              </a:lnSpc>
              <a:buFontTx/>
              <a:buNone/>
            </a:pPr>
            <a:r>
              <a:rPr lang="fr-CA" altLang="fr-FR" sz="2400" b="1" dirty="0">
                <a:solidFill>
                  <a:srgbClr val="003263"/>
                </a:solidFill>
                <a:cs typeface="Tahoma" pitchFamily="34" charset="0"/>
              </a:rPr>
              <a:t>Présentation de la preuve du Regroupement des conseils régionaux de l’environnement du Québec (RNCREQ)</a:t>
            </a:r>
          </a:p>
          <a:p>
            <a:pPr>
              <a:lnSpc>
                <a:spcPct val="90000"/>
              </a:lnSpc>
              <a:buFontTx/>
              <a:buNone/>
            </a:pPr>
            <a:endParaRPr lang="fr-CA" altLang="fr-FR" sz="2000" b="1" dirty="0">
              <a:solidFill>
                <a:srgbClr val="003263"/>
              </a:solidFill>
              <a:cs typeface="Tahoma" pitchFamily="34" charset="0"/>
            </a:endParaRPr>
          </a:p>
          <a:p>
            <a:pPr>
              <a:lnSpc>
                <a:spcPct val="90000"/>
              </a:lnSpc>
              <a:buFontTx/>
              <a:buNone/>
            </a:pPr>
            <a:r>
              <a:rPr lang="fr-CA" altLang="fr-FR" sz="2000" b="1" dirty="0">
                <a:solidFill>
                  <a:schemeClr val="tx2"/>
                </a:solidFill>
                <a:cs typeface="Tahoma" pitchFamily="34" charset="0"/>
              </a:rPr>
              <a:t>15 juin 2023</a:t>
            </a:r>
          </a:p>
          <a:p>
            <a:pPr>
              <a:lnSpc>
                <a:spcPct val="90000"/>
              </a:lnSpc>
              <a:buFontTx/>
              <a:buNone/>
            </a:pPr>
            <a:endParaRPr lang="fr-CA" altLang="fr-FR" sz="1600" b="1" dirty="0">
              <a:solidFill>
                <a:srgbClr val="000066"/>
              </a:solidFill>
              <a:latin typeface="Tahoma" pitchFamily="34" charset="0"/>
              <a:cs typeface="Tahoma" pitchFamily="34" charset="0"/>
            </a:endParaRPr>
          </a:p>
          <a:p>
            <a:pPr>
              <a:lnSpc>
                <a:spcPct val="90000"/>
              </a:lnSpc>
              <a:buFontTx/>
              <a:buNone/>
            </a:pPr>
            <a:endParaRPr lang="fr-CA" altLang="fr-FR" sz="1600" b="1" dirty="0">
              <a:solidFill>
                <a:srgbClr val="000066"/>
              </a:solidFill>
              <a:latin typeface="Tahoma" pitchFamily="34" charset="0"/>
              <a:cs typeface="Tahoma"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noChangeArrowheads="1"/>
          </p:cNvSpPr>
          <p:nvPr/>
        </p:nvSpPr>
        <p:spPr bwMode="auto">
          <a:xfrm>
            <a:off x="323528" y="1484784"/>
            <a:ext cx="8280400" cy="4447371"/>
          </a:xfrm>
          <a:prstGeom prst="rect">
            <a:avLst/>
          </a:prstGeom>
          <a:noFill/>
          <a:ln>
            <a:noFill/>
          </a:ln>
          <a:effectLst/>
        </p:spPr>
        <p:txBody>
          <a:bodyPr>
            <a:spAutoFit/>
          </a:bodyPr>
          <a:lstStyle/>
          <a:p>
            <a:pPr>
              <a:lnSpc>
                <a:spcPct val="105000"/>
              </a:lnSpc>
              <a:spcBef>
                <a:spcPts val="600"/>
              </a:spcBef>
              <a:spcAft>
                <a:spcPts val="600"/>
              </a:spcAft>
              <a:defRPr/>
            </a:pPr>
            <a:r>
              <a:rPr lang="fr-CA" sz="2000" b="1" u="sng" dirty="0">
                <a:solidFill>
                  <a:schemeClr val="tx2"/>
                </a:solidFill>
                <a:latin typeface="Trebuchet MS" pitchFamily="34" charset="0"/>
              </a:rPr>
              <a:t>Positionnement du RNCREQ sur l’abandon des chauffe-eau existants comme ressource de GDP :</a:t>
            </a:r>
          </a:p>
          <a:p>
            <a:endParaRPr lang="fr-CA" sz="2000" b="1" u="sng" dirty="0">
              <a:solidFill>
                <a:schemeClr val="tx2"/>
              </a:solidFill>
              <a:latin typeface="Trebuchet MS" pitchFamily="34" charset="0"/>
            </a:endParaRPr>
          </a:p>
          <a:p>
            <a:r>
              <a:rPr lang="fr-CA" b="1" dirty="0"/>
              <a:t>Le RNCREQ recommande à la Régie de: </a:t>
            </a:r>
            <a:endParaRPr lang="fr-CA" dirty="0"/>
          </a:p>
          <a:p>
            <a:endParaRPr lang="fr-CA" b="1" dirty="0"/>
          </a:p>
          <a:p>
            <a:r>
              <a:rPr lang="fr-CA" b="1" dirty="0"/>
              <a:t>Prendre acte que le critère de température de 55°C pendant au moins 4 heures au fond du chauffe-eau pour éviter la contamination par la légionnelle ne devrait s’appliquer qu’au type de délestage qui avait été étudié dans le dossier R-3986-2016, à savoir un délestage complet pendant 4 heures; et </a:t>
            </a:r>
            <a:endParaRPr lang="fr-CA" dirty="0"/>
          </a:p>
          <a:p>
            <a:endParaRPr lang="fr-CA" b="1" dirty="0"/>
          </a:p>
          <a:p>
            <a:r>
              <a:rPr lang="fr-CA" b="1" dirty="0"/>
              <a:t>Inviter le Distributeur à mandater l’IREQ pour étudier l’impact potentiel que pourrait avoir une modulation de la température intérieure d’un chauffe-eau (et non pas son délestage complet) sur la contamination bactérienne et le risque à la santé. </a:t>
            </a:r>
            <a:endParaRPr lang="fr-CA" dirty="0"/>
          </a:p>
        </p:txBody>
      </p:sp>
      <p:sp>
        <p:nvSpPr>
          <p:cNvPr id="5" name="Titre 3">
            <a:extLst>
              <a:ext uri="{FF2B5EF4-FFF2-40B4-BE49-F238E27FC236}">
                <a16:creationId xmlns:a16="http://schemas.microsoft.com/office/drawing/2014/main" id="{766B664D-A8AE-2449-A90F-3D5D1C9F5008}"/>
              </a:ext>
            </a:extLst>
          </p:cNvPr>
          <p:cNvSpPr>
            <a:spLocks noGrp="1"/>
          </p:cNvSpPr>
          <p:nvPr>
            <p:ph type="title"/>
          </p:nvPr>
        </p:nvSpPr>
        <p:spPr>
          <a:xfrm>
            <a:off x="1619250" y="274638"/>
            <a:ext cx="7067550" cy="1143000"/>
          </a:xfrm>
        </p:spPr>
        <p:txBody>
          <a:bodyPr/>
          <a:lstStyle/>
          <a:p>
            <a:pPr algn="l"/>
            <a:r>
              <a:rPr lang="fr-CA" altLang="fr-FR" sz="2400" b="0" dirty="0">
                <a:solidFill>
                  <a:srgbClr val="A6AA14"/>
                </a:solidFill>
              </a:rPr>
              <a:t>Mesures de soutien à la </a:t>
            </a:r>
            <a:r>
              <a:rPr lang="fr-CA" altLang="fr-FR" sz="2400" b="0" dirty="0" err="1">
                <a:solidFill>
                  <a:srgbClr val="A6AA14"/>
                </a:solidFill>
              </a:rPr>
              <a:t>décarbonation</a:t>
            </a:r>
            <a:r>
              <a:rPr lang="fr-CA" altLang="fr-FR" sz="2400" b="0" dirty="0">
                <a:solidFill>
                  <a:srgbClr val="A6AA14"/>
                </a:solidFill>
              </a:rPr>
              <a:t> du chauffage des bâtiments</a:t>
            </a:r>
            <a:endParaRPr lang="fr-CA" altLang="fr-FR" sz="3600" b="0" dirty="0">
              <a:solidFill>
                <a:srgbClr val="003263"/>
              </a:solidFill>
            </a:endParaRPr>
          </a:p>
        </p:txBody>
      </p:sp>
    </p:spTree>
    <p:extLst>
      <p:ext uri="{BB962C8B-B14F-4D97-AF65-F5344CB8AC3E}">
        <p14:creationId xmlns:p14="http://schemas.microsoft.com/office/powerpoint/2010/main" val="37563665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noChangeArrowheads="1"/>
          </p:cNvSpPr>
          <p:nvPr/>
        </p:nvSpPr>
        <p:spPr bwMode="auto">
          <a:xfrm>
            <a:off x="323528" y="1484784"/>
            <a:ext cx="8280400" cy="2508379"/>
          </a:xfrm>
          <a:prstGeom prst="rect">
            <a:avLst/>
          </a:prstGeom>
          <a:noFill/>
          <a:ln>
            <a:noFill/>
          </a:ln>
          <a:effectLst/>
        </p:spPr>
        <p:txBody>
          <a:bodyPr>
            <a:spAutoFit/>
          </a:bodyPr>
          <a:lstStyle/>
          <a:p>
            <a:pPr>
              <a:lnSpc>
                <a:spcPct val="105000"/>
              </a:lnSpc>
              <a:spcBef>
                <a:spcPts val="600"/>
              </a:spcBef>
              <a:spcAft>
                <a:spcPts val="600"/>
              </a:spcAft>
              <a:defRPr/>
            </a:pPr>
            <a:r>
              <a:rPr lang="fr-CA" sz="2000" b="1" u="sng" dirty="0">
                <a:solidFill>
                  <a:schemeClr val="tx2"/>
                </a:solidFill>
                <a:latin typeface="Trebuchet MS" pitchFamily="34" charset="0"/>
              </a:rPr>
              <a:t>Positionnement du RNCREQ sur les coûts évités pour les heures de plus grande charge :</a:t>
            </a:r>
          </a:p>
          <a:p>
            <a:endParaRPr lang="fr-CA" sz="2000" b="1" u="sng" dirty="0">
              <a:solidFill>
                <a:schemeClr val="tx2"/>
              </a:solidFill>
              <a:latin typeface="Trebuchet MS" pitchFamily="34" charset="0"/>
            </a:endParaRPr>
          </a:p>
          <a:p>
            <a:r>
              <a:rPr lang="fr-CA" b="1" dirty="0"/>
              <a:t>Le RNCREQ recommande à la Régie de: </a:t>
            </a:r>
            <a:endParaRPr lang="fr-CA" dirty="0"/>
          </a:p>
          <a:p>
            <a:endParaRPr lang="fr-CA" b="1" dirty="0"/>
          </a:p>
          <a:p>
            <a:r>
              <a:rPr lang="fr-CA" b="1" dirty="0"/>
              <a:t>D’ordonner au distributeur d’apporter des améliorations dans l’évaluation des coûts horaires en y intégrant un facteur qui reflète les conditions du réseau.</a:t>
            </a:r>
            <a:endParaRPr lang="fr-CA" dirty="0"/>
          </a:p>
        </p:txBody>
      </p:sp>
      <p:sp>
        <p:nvSpPr>
          <p:cNvPr id="5" name="Titre 3">
            <a:extLst>
              <a:ext uri="{FF2B5EF4-FFF2-40B4-BE49-F238E27FC236}">
                <a16:creationId xmlns:a16="http://schemas.microsoft.com/office/drawing/2014/main" id="{766B664D-A8AE-2449-A90F-3D5D1C9F5008}"/>
              </a:ext>
            </a:extLst>
          </p:cNvPr>
          <p:cNvSpPr>
            <a:spLocks noGrp="1"/>
          </p:cNvSpPr>
          <p:nvPr>
            <p:ph type="title"/>
          </p:nvPr>
        </p:nvSpPr>
        <p:spPr>
          <a:xfrm>
            <a:off x="1619250" y="274638"/>
            <a:ext cx="7067550" cy="1143000"/>
          </a:xfrm>
        </p:spPr>
        <p:txBody>
          <a:bodyPr/>
          <a:lstStyle/>
          <a:p>
            <a:pPr algn="l"/>
            <a:r>
              <a:rPr lang="fr-CA" altLang="fr-FR" sz="2400" b="0" dirty="0">
                <a:solidFill>
                  <a:srgbClr val="A6AA14"/>
                </a:solidFill>
              </a:rPr>
              <a:t>Mesures de soutien à la </a:t>
            </a:r>
            <a:r>
              <a:rPr lang="fr-CA" altLang="fr-FR" sz="2400" b="0" dirty="0" err="1">
                <a:solidFill>
                  <a:srgbClr val="A6AA14"/>
                </a:solidFill>
              </a:rPr>
              <a:t>décarbonation</a:t>
            </a:r>
            <a:r>
              <a:rPr lang="fr-CA" altLang="fr-FR" sz="2400" b="0" dirty="0">
                <a:solidFill>
                  <a:srgbClr val="A6AA14"/>
                </a:solidFill>
              </a:rPr>
              <a:t> du chauffage des bâtiments</a:t>
            </a:r>
            <a:endParaRPr lang="fr-CA" altLang="fr-FR" sz="3600" b="0" dirty="0">
              <a:solidFill>
                <a:srgbClr val="003263"/>
              </a:solidFill>
            </a:endParaRPr>
          </a:p>
        </p:txBody>
      </p:sp>
    </p:spTree>
    <p:extLst>
      <p:ext uri="{BB962C8B-B14F-4D97-AF65-F5344CB8AC3E}">
        <p14:creationId xmlns:p14="http://schemas.microsoft.com/office/powerpoint/2010/main" val="27123045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1D582E6-8E76-034D-9386-11B8E65DAAA6}"/>
              </a:ext>
            </a:extLst>
          </p:cNvPr>
          <p:cNvPicPr>
            <a:picLocks noChangeAspect="1"/>
          </p:cNvPicPr>
          <p:nvPr>
            <p:custDataLst>
              <p:tags r:id="rId1"/>
            </p:custDataLst>
          </p:nvPr>
        </p:nvPicPr>
        <p:blipFill rotWithShape="1">
          <a:blip r:embed="rId5" cstate="print">
            <a:alphaModFix amt="50000"/>
            <a:extLst>
              <a:ext uri="{28A0092B-C50C-407E-A947-70E740481C1C}">
                <a14:useLocalDpi xmlns:a14="http://schemas.microsoft.com/office/drawing/2010/main" val="0"/>
              </a:ext>
            </a:extLst>
          </a:blip>
          <a:srcRect l="11382" t="14260" r="13841" b="15228"/>
          <a:stretch/>
        </p:blipFill>
        <p:spPr>
          <a:xfrm>
            <a:off x="2555776" y="3982"/>
            <a:ext cx="6588224" cy="6212460"/>
          </a:xfrm>
          <a:prstGeom prst="rect">
            <a:avLst/>
          </a:prstGeom>
        </p:spPr>
      </p:pic>
      <p:sp>
        <p:nvSpPr>
          <p:cNvPr id="19458" name="Titre 3"/>
          <p:cNvSpPr>
            <a:spLocks noGrp="1"/>
          </p:cNvSpPr>
          <p:nvPr>
            <p:ph type="title"/>
          </p:nvPr>
        </p:nvSpPr>
        <p:spPr>
          <a:xfrm>
            <a:off x="1619250" y="274638"/>
            <a:ext cx="7067550" cy="1143000"/>
          </a:xfrm>
        </p:spPr>
        <p:txBody>
          <a:bodyPr/>
          <a:lstStyle/>
          <a:p>
            <a:pPr algn="l"/>
            <a:r>
              <a:rPr lang="fr-CA" altLang="fr-FR" sz="3200" b="0" dirty="0">
                <a:solidFill>
                  <a:srgbClr val="A6AA14"/>
                </a:solidFill>
              </a:rPr>
              <a:t>Le RNCREQ</a:t>
            </a:r>
          </a:p>
        </p:txBody>
      </p:sp>
      <p:sp>
        <p:nvSpPr>
          <p:cNvPr id="4" name="Shape 280">
            <a:extLst>
              <a:ext uri="{FF2B5EF4-FFF2-40B4-BE49-F238E27FC236}">
                <a16:creationId xmlns:a16="http://schemas.microsoft.com/office/drawing/2014/main" id="{D6D3402B-9C48-6344-8A7F-7DBBD9963898}"/>
              </a:ext>
            </a:extLst>
          </p:cNvPr>
          <p:cNvSpPr txBox="1"/>
          <p:nvPr>
            <p:custDataLst>
              <p:tags r:id="rId2"/>
            </p:custDataLst>
          </p:nvPr>
        </p:nvSpPr>
        <p:spPr>
          <a:xfrm>
            <a:off x="104436" y="3440945"/>
            <a:ext cx="9039564" cy="2326970"/>
          </a:xfrm>
          <a:prstGeom prst="rect">
            <a:avLst/>
          </a:prstGeom>
          <a:noFill/>
          <a:ln>
            <a:noFill/>
          </a:ln>
        </p:spPr>
        <p:txBody>
          <a:bodyPr lIns="91425" tIns="91425" rIns="91425" bIns="91425" anchor="ctr" anchorCtr="0">
            <a:noAutofit/>
          </a:bodyPr>
          <a:lstStyle/>
          <a:p>
            <a:pPr lvl="0" algn="ctr">
              <a:lnSpc>
                <a:spcPct val="115000"/>
              </a:lnSpc>
              <a:spcBef>
                <a:spcPts val="600"/>
              </a:spcBef>
              <a:spcAft>
                <a:spcPts val="600"/>
              </a:spcAft>
            </a:pPr>
            <a:r>
              <a:rPr lang="fr-CA" sz="2000" b="1" dirty="0">
                <a:solidFill>
                  <a:srgbClr val="073763"/>
                </a:solidFill>
              </a:rPr>
              <a:t>Transition énergétique | Aires protégées | Biodiversité | Changements climatiques | Développement durable  |  Eau |  Milieux humides | Énergie   Foresterie  |  Matières résiduelles |  Mines | Transport |  Aménagement du territoire | Sols contaminés | Économie circulaire</a:t>
            </a:r>
          </a:p>
        </p:txBody>
      </p:sp>
      <p:sp>
        <p:nvSpPr>
          <p:cNvPr id="5" name="Rectangle 4">
            <a:extLst>
              <a:ext uri="{FF2B5EF4-FFF2-40B4-BE49-F238E27FC236}">
                <a16:creationId xmlns:a16="http://schemas.microsoft.com/office/drawing/2014/main" id="{EAF11BE5-702A-9D4F-94F6-EBA87181084B}"/>
              </a:ext>
            </a:extLst>
          </p:cNvPr>
          <p:cNvSpPr/>
          <p:nvPr>
            <p:custDataLst>
              <p:tags r:id="rId3"/>
            </p:custDataLst>
          </p:nvPr>
        </p:nvSpPr>
        <p:spPr>
          <a:xfrm>
            <a:off x="323528" y="2060848"/>
            <a:ext cx="9181528" cy="1092607"/>
          </a:xfrm>
          <a:prstGeom prst="rect">
            <a:avLst/>
          </a:prstGeom>
        </p:spPr>
        <p:txBody>
          <a:bodyPr wrap="square">
            <a:spAutoFit/>
          </a:bodyPr>
          <a:lstStyle/>
          <a:p>
            <a:r>
              <a:rPr lang="fr-CA" b="1" dirty="0">
                <a:solidFill>
                  <a:srgbClr val="003263"/>
                </a:solidFill>
              </a:rPr>
              <a:t>La force d’un réseau : </a:t>
            </a:r>
          </a:p>
          <a:p>
            <a:endParaRPr lang="fr-CA" sz="1100" dirty="0">
              <a:solidFill>
                <a:srgbClr val="003263"/>
              </a:solidFill>
            </a:endParaRPr>
          </a:p>
          <a:p>
            <a:r>
              <a:rPr lang="fr-CA" dirty="0">
                <a:solidFill>
                  <a:srgbClr val="003263"/>
                </a:solidFill>
              </a:rPr>
              <a:t>Le RNCREQ est reconnu comme interlocuteur privilégié du gouvernement sur les questions environnementales et il intervient dans la plupart des grands dossiers :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1D582E6-8E76-034D-9386-11B8E65DAAA6}"/>
              </a:ext>
            </a:extLst>
          </p:cNvPr>
          <p:cNvPicPr>
            <a:picLocks noChangeAspect="1"/>
          </p:cNvPicPr>
          <p:nvPr>
            <p:custDataLst>
              <p:tags r:id="rId1"/>
            </p:custDataLst>
          </p:nvPr>
        </p:nvPicPr>
        <p:blipFill rotWithShape="1">
          <a:blip r:embed="rId4" cstate="print">
            <a:alphaModFix amt="50000"/>
            <a:extLst>
              <a:ext uri="{28A0092B-C50C-407E-A947-70E740481C1C}">
                <a14:useLocalDpi xmlns:a14="http://schemas.microsoft.com/office/drawing/2010/main" val="0"/>
              </a:ext>
            </a:extLst>
          </a:blip>
          <a:srcRect l="11382" t="14260" r="13841" b="15228"/>
          <a:stretch/>
        </p:blipFill>
        <p:spPr>
          <a:xfrm>
            <a:off x="2555776" y="3982"/>
            <a:ext cx="6588224" cy="6212460"/>
          </a:xfrm>
          <a:prstGeom prst="rect">
            <a:avLst/>
          </a:prstGeom>
        </p:spPr>
      </p:pic>
      <p:sp>
        <p:nvSpPr>
          <p:cNvPr id="19458" name="Titre 3"/>
          <p:cNvSpPr>
            <a:spLocks noGrp="1"/>
          </p:cNvSpPr>
          <p:nvPr>
            <p:ph type="title"/>
          </p:nvPr>
        </p:nvSpPr>
        <p:spPr>
          <a:xfrm>
            <a:off x="1619250" y="274638"/>
            <a:ext cx="7067550" cy="1143000"/>
          </a:xfrm>
        </p:spPr>
        <p:txBody>
          <a:bodyPr/>
          <a:lstStyle/>
          <a:p>
            <a:pPr algn="l"/>
            <a:r>
              <a:rPr lang="fr-CA" altLang="fr-FR" sz="3200" b="0" dirty="0">
                <a:solidFill>
                  <a:srgbClr val="A6AA14"/>
                </a:solidFill>
              </a:rPr>
              <a:t>Le RNCREQ</a:t>
            </a:r>
          </a:p>
        </p:txBody>
      </p:sp>
      <p:pic>
        <p:nvPicPr>
          <p:cNvPr id="5" name="Image 4">
            <a:extLst>
              <a:ext uri="{FF2B5EF4-FFF2-40B4-BE49-F238E27FC236}">
                <a16:creationId xmlns:a16="http://schemas.microsoft.com/office/drawing/2014/main" id="{F4867D2E-EA0A-044D-88C5-238C48E19F9D}"/>
              </a:ext>
            </a:extLst>
          </p:cNvPr>
          <p:cNvPicPr>
            <a:picLocks noChangeAspect="1"/>
          </p:cNvPicPr>
          <p:nvPr/>
        </p:nvPicPr>
        <p:blipFill>
          <a:blip r:embed="rId5"/>
          <a:stretch>
            <a:fillRect/>
          </a:stretch>
        </p:blipFill>
        <p:spPr>
          <a:xfrm>
            <a:off x="1600918" y="1451311"/>
            <a:ext cx="5622826" cy="2160240"/>
          </a:xfrm>
          <a:prstGeom prst="rect">
            <a:avLst/>
          </a:prstGeom>
        </p:spPr>
      </p:pic>
      <p:sp>
        <p:nvSpPr>
          <p:cNvPr id="9" name="Rectangle 8">
            <a:extLst>
              <a:ext uri="{FF2B5EF4-FFF2-40B4-BE49-F238E27FC236}">
                <a16:creationId xmlns:a16="http://schemas.microsoft.com/office/drawing/2014/main" id="{C056DD16-710B-F440-B4A5-9E62EFB24BA2}"/>
              </a:ext>
            </a:extLst>
          </p:cNvPr>
          <p:cNvSpPr/>
          <p:nvPr>
            <p:custDataLst>
              <p:tags r:id="rId2"/>
            </p:custDataLst>
          </p:nvPr>
        </p:nvSpPr>
        <p:spPr>
          <a:xfrm>
            <a:off x="1600918" y="2379242"/>
            <a:ext cx="5491362" cy="1461939"/>
          </a:xfrm>
          <a:prstGeom prst="rect">
            <a:avLst/>
          </a:prstGeom>
          <a:solidFill>
            <a:schemeClr val="bg1"/>
          </a:solidFill>
        </p:spPr>
        <p:txBody>
          <a:bodyPr wrap="square">
            <a:spAutoFit/>
          </a:bodyPr>
          <a:lstStyle/>
          <a:p>
            <a:pPr>
              <a:spcAft>
                <a:spcPts val="600"/>
              </a:spcAft>
            </a:pPr>
            <a:r>
              <a:rPr lang="fr-CA" sz="1400" dirty="0">
                <a:latin typeface="Trebuchet MS" panose="020B0703020202090204" pitchFamily="34" charset="0"/>
              </a:rPr>
              <a:t>Depuis 1998, le RNCREQ est un intervenant actif auprès de la Régie de l’énergie, organisme de réglementation économique des distributeurs d’électricité et de gaz naturel mis en place pour étudier les demandes des différents intervenants en matière d’énergie au Québec.</a:t>
            </a:r>
          </a:p>
          <a:p>
            <a:pPr>
              <a:spcAft>
                <a:spcPts val="600"/>
              </a:spcAft>
            </a:pPr>
            <a:endParaRPr lang="fr-CA" sz="1400" dirty="0">
              <a:latin typeface="Trebuchet MS" panose="020B0703020202090204" pitchFamily="34" charset="0"/>
            </a:endParaRPr>
          </a:p>
        </p:txBody>
      </p:sp>
    </p:spTree>
    <p:extLst>
      <p:ext uri="{BB962C8B-B14F-4D97-AF65-F5344CB8AC3E}">
        <p14:creationId xmlns:p14="http://schemas.microsoft.com/office/powerpoint/2010/main" val="1636209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5821AC7-2D04-B942-8CE8-830278E67816}"/>
              </a:ext>
            </a:extLst>
          </p:cNvPr>
          <p:cNvPicPr>
            <a:picLocks noChangeAspect="1"/>
          </p:cNvPicPr>
          <p:nvPr/>
        </p:nvPicPr>
        <p:blipFill>
          <a:blip r:embed="rId3"/>
          <a:stretch>
            <a:fillRect/>
          </a:stretch>
        </p:blipFill>
        <p:spPr>
          <a:xfrm>
            <a:off x="19762" y="0"/>
            <a:ext cx="3555574" cy="6858000"/>
          </a:xfrm>
          <a:prstGeom prst="rect">
            <a:avLst/>
          </a:prstGeom>
        </p:spPr>
      </p:pic>
      <p:sp>
        <p:nvSpPr>
          <p:cNvPr id="3" name="Rectangle 2">
            <a:extLst>
              <a:ext uri="{FF2B5EF4-FFF2-40B4-BE49-F238E27FC236}">
                <a16:creationId xmlns:a16="http://schemas.microsoft.com/office/drawing/2014/main" id="{75873AC4-8B4D-8442-90E3-9F4E756DAC67}"/>
              </a:ext>
            </a:extLst>
          </p:cNvPr>
          <p:cNvSpPr/>
          <p:nvPr/>
        </p:nvSpPr>
        <p:spPr>
          <a:xfrm>
            <a:off x="8615896" y="1772816"/>
            <a:ext cx="27658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B62E6518-2FB3-1C46-9632-5D2952FE11E3}"/>
              </a:ext>
            </a:extLst>
          </p:cNvPr>
          <p:cNvSpPr txBox="1"/>
          <p:nvPr/>
        </p:nvSpPr>
        <p:spPr>
          <a:xfrm>
            <a:off x="3567271" y="434863"/>
            <a:ext cx="4572000" cy="646331"/>
          </a:xfrm>
          <a:prstGeom prst="rect">
            <a:avLst/>
          </a:prstGeom>
          <a:noFill/>
        </p:spPr>
        <p:txBody>
          <a:bodyPr wrap="square">
            <a:spAutoFit/>
          </a:bodyPr>
          <a:lstStyle/>
          <a:p>
            <a:r>
              <a:rPr lang="fr-CA" altLang="fr-FR" sz="1800" b="0" dirty="0">
                <a:solidFill>
                  <a:srgbClr val="A6AA14"/>
                </a:solidFill>
              </a:rPr>
              <a:t>Approbation du plan d’approvisionnement 2023-2032</a:t>
            </a:r>
            <a:endParaRPr lang="fr-FR" dirty="0"/>
          </a:p>
        </p:txBody>
      </p:sp>
      <p:sp>
        <p:nvSpPr>
          <p:cNvPr id="4" name="ZoneTexte 3">
            <a:extLst>
              <a:ext uri="{FF2B5EF4-FFF2-40B4-BE49-F238E27FC236}">
                <a16:creationId xmlns:a16="http://schemas.microsoft.com/office/drawing/2014/main" id="{ED2F6F34-5345-0642-D2E2-23FF06D4E59F}"/>
              </a:ext>
            </a:extLst>
          </p:cNvPr>
          <p:cNvSpPr txBox="1"/>
          <p:nvPr/>
        </p:nvSpPr>
        <p:spPr>
          <a:xfrm>
            <a:off x="3491881" y="1268760"/>
            <a:ext cx="5400600" cy="4524315"/>
          </a:xfrm>
          <a:prstGeom prst="rect">
            <a:avLst/>
          </a:prstGeom>
          <a:noFill/>
        </p:spPr>
        <p:txBody>
          <a:bodyPr wrap="square" rtlCol="0">
            <a:spAutoFit/>
          </a:bodyPr>
          <a:lstStyle/>
          <a:p>
            <a:r>
              <a:rPr lang="fr-FR" dirty="0"/>
              <a:t>Ce qui a changé depuis le dernier plan :</a:t>
            </a:r>
          </a:p>
          <a:p>
            <a:endParaRPr lang="fr-FR" dirty="0"/>
          </a:p>
          <a:p>
            <a:pPr marL="285750" indent="-285750">
              <a:buFont typeface="Arial" panose="020B0604020202020204" pitchFamily="34" charset="0"/>
              <a:buChar char="•"/>
            </a:pPr>
            <a:r>
              <a:rPr lang="fr-FR" dirty="0"/>
              <a:t>D’une situation de surplus énergétique à une</a:t>
            </a:r>
            <a:br>
              <a:rPr lang="fr-FR" dirty="0"/>
            </a:br>
            <a:r>
              <a:rPr lang="fr-FR" dirty="0"/>
              <a:t>demande qui rattrape nos besoins en approvisionnement.</a:t>
            </a:r>
          </a:p>
          <a:p>
            <a:pPr marL="285750" indent="-285750">
              <a:buFont typeface="Arial" panose="020B0604020202020204" pitchFamily="34" charset="0"/>
              <a:buChar char="•"/>
            </a:pPr>
            <a:r>
              <a:rPr lang="fr-FR" dirty="0"/>
              <a:t>Nouvelle planification stratégique du distributeur où il affirme son rôle en tant qu’acteur de la transition énergétique du Québec.</a:t>
            </a:r>
          </a:p>
          <a:p>
            <a:pPr marL="285750" indent="-285750">
              <a:buFont typeface="Arial" panose="020B0604020202020204" pitchFamily="34" charset="0"/>
              <a:buChar char="•"/>
            </a:pPr>
            <a:r>
              <a:rPr lang="fr-FR" dirty="0"/>
              <a:t>Politisation grandissante des enjeux énergétiques au Québec et consultation en cours sur l’avenir énergétique. </a:t>
            </a:r>
          </a:p>
          <a:p>
            <a:pPr marL="285750" indent="-285750">
              <a:buFont typeface="Arial" panose="020B0604020202020204" pitchFamily="34" charset="0"/>
              <a:buChar char="•"/>
            </a:pPr>
            <a:r>
              <a:rPr lang="fr-FR" dirty="0"/>
              <a:t>Changements importants en matière de consommation et de production en dehors du Québec. </a:t>
            </a:r>
          </a:p>
          <a:p>
            <a:pPr marL="285750" indent="-285750">
              <a:buFont typeface="Arial" panose="020B0604020202020204" pitchFamily="34" charset="0"/>
              <a:buChar char="•"/>
            </a:pPr>
            <a:r>
              <a:rPr lang="fr-FR" dirty="0"/>
              <a:t>Accélération de la mise en œuvre de la lutte aux changements climatiques et décarbonation.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5821AC7-2D04-B942-8CE8-830278E67816}"/>
              </a:ext>
            </a:extLst>
          </p:cNvPr>
          <p:cNvPicPr>
            <a:picLocks noChangeAspect="1"/>
          </p:cNvPicPr>
          <p:nvPr/>
        </p:nvPicPr>
        <p:blipFill>
          <a:blip r:embed="rId4"/>
          <a:stretch>
            <a:fillRect/>
          </a:stretch>
        </p:blipFill>
        <p:spPr>
          <a:xfrm>
            <a:off x="19762" y="0"/>
            <a:ext cx="3555574" cy="6858000"/>
          </a:xfrm>
          <a:prstGeom prst="rect">
            <a:avLst/>
          </a:prstGeom>
        </p:spPr>
      </p:pic>
      <p:sp>
        <p:nvSpPr>
          <p:cNvPr id="8" name="Rectangle 7">
            <a:extLst>
              <a:ext uri="{FF2B5EF4-FFF2-40B4-BE49-F238E27FC236}">
                <a16:creationId xmlns:a16="http://schemas.microsoft.com/office/drawing/2014/main" id="{57EF7AA7-6723-E54A-8AC9-C3F7596C934C}"/>
              </a:ext>
            </a:extLst>
          </p:cNvPr>
          <p:cNvSpPr/>
          <p:nvPr>
            <p:custDataLst>
              <p:tags r:id="rId1"/>
            </p:custDataLst>
          </p:nvPr>
        </p:nvSpPr>
        <p:spPr>
          <a:xfrm>
            <a:off x="3575336" y="1268760"/>
            <a:ext cx="5040560" cy="600164"/>
          </a:xfrm>
          <a:prstGeom prst="rect">
            <a:avLst/>
          </a:prstGeom>
        </p:spPr>
        <p:txBody>
          <a:bodyPr wrap="square">
            <a:spAutoFit/>
          </a:bodyPr>
          <a:lstStyle/>
          <a:p>
            <a:pPr>
              <a:spcAft>
                <a:spcPts val="600"/>
              </a:spcAft>
            </a:pPr>
            <a:endParaRPr lang="fr-CA" sz="1400" dirty="0">
              <a:latin typeface="Trebuchet MS" panose="020B0703020202090204" pitchFamily="34" charset="0"/>
            </a:endParaRPr>
          </a:p>
          <a:p>
            <a:pPr>
              <a:spcAft>
                <a:spcPts val="600"/>
              </a:spcAft>
            </a:pPr>
            <a:endParaRPr lang="fr-CA" sz="1400" dirty="0">
              <a:solidFill>
                <a:srgbClr val="003263"/>
              </a:solidFill>
            </a:endParaRPr>
          </a:p>
        </p:txBody>
      </p:sp>
      <p:sp>
        <p:nvSpPr>
          <p:cNvPr id="3" name="Rectangle 2">
            <a:extLst>
              <a:ext uri="{FF2B5EF4-FFF2-40B4-BE49-F238E27FC236}">
                <a16:creationId xmlns:a16="http://schemas.microsoft.com/office/drawing/2014/main" id="{75873AC4-8B4D-8442-90E3-9F4E756DAC67}"/>
              </a:ext>
            </a:extLst>
          </p:cNvPr>
          <p:cNvSpPr/>
          <p:nvPr/>
        </p:nvSpPr>
        <p:spPr>
          <a:xfrm>
            <a:off x="8615896" y="1772816"/>
            <a:ext cx="27658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5D8F5FEF-CBB5-F046-8891-A01F37AE86F5}"/>
              </a:ext>
            </a:extLst>
          </p:cNvPr>
          <p:cNvSpPr txBox="1"/>
          <p:nvPr/>
        </p:nvSpPr>
        <p:spPr>
          <a:xfrm>
            <a:off x="3575777" y="404664"/>
            <a:ext cx="4572000" cy="646331"/>
          </a:xfrm>
          <a:prstGeom prst="rect">
            <a:avLst/>
          </a:prstGeom>
          <a:noFill/>
        </p:spPr>
        <p:txBody>
          <a:bodyPr wrap="square">
            <a:spAutoFit/>
          </a:bodyPr>
          <a:lstStyle/>
          <a:p>
            <a:r>
              <a:rPr lang="fr-CA" altLang="fr-FR" sz="1800" b="0" dirty="0">
                <a:solidFill>
                  <a:srgbClr val="A6AA14"/>
                </a:solidFill>
              </a:rPr>
              <a:t>Approbation du plan d’approvisionnement 2023-2032</a:t>
            </a:r>
            <a:endParaRPr lang="fr-FR" dirty="0"/>
          </a:p>
        </p:txBody>
      </p:sp>
      <p:sp>
        <p:nvSpPr>
          <p:cNvPr id="4" name="ZoneTexte 3">
            <a:extLst>
              <a:ext uri="{FF2B5EF4-FFF2-40B4-BE49-F238E27FC236}">
                <a16:creationId xmlns:a16="http://schemas.microsoft.com/office/drawing/2014/main" id="{188563E2-EB6A-3F46-684D-70DE5BAC5C1E}"/>
              </a:ext>
            </a:extLst>
          </p:cNvPr>
          <p:cNvSpPr txBox="1"/>
          <p:nvPr/>
        </p:nvSpPr>
        <p:spPr>
          <a:xfrm>
            <a:off x="3678148" y="1489753"/>
            <a:ext cx="5358348" cy="4524315"/>
          </a:xfrm>
          <a:prstGeom prst="rect">
            <a:avLst/>
          </a:prstGeom>
          <a:noFill/>
        </p:spPr>
        <p:txBody>
          <a:bodyPr wrap="square" rtlCol="0">
            <a:spAutoFit/>
          </a:bodyPr>
          <a:lstStyle/>
          <a:p>
            <a:r>
              <a:rPr lang="fr-CA" sz="1800" dirty="0">
                <a:effectLst/>
                <a:latin typeface="ArialMT"/>
              </a:rPr>
              <a:t>C’est dans ce contexte que le présent plan doit être situé. </a:t>
            </a:r>
          </a:p>
          <a:p>
            <a:endParaRPr lang="fr-CA" dirty="0">
              <a:latin typeface="ArialMT"/>
            </a:endParaRPr>
          </a:p>
          <a:p>
            <a:r>
              <a:rPr lang="fr-CA" sz="1800" dirty="0">
                <a:effectLst/>
                <a:latin typeface="ArialMT"/>
              </a:rPr>
              <a:t>Il se doit d’être </a:t>
            </a:r>
            <a:r>
              <a:rPr lang="fr-CA" sz="1800" b="1" dirty="0">
                <a:effectLst/>
                <a:latin typeface="ArialMT"/>
              </a:rPr>
              <a:t>lucide</a:t>
            </a:r>
            <a:r>
              <a:rPr lang="fr-CA" sz="1800" dirty="0">
                <a:effectLst/>
                <a:latin typeface="ArialMT"/>
              </a:rPr>
              <a:t> dans </a:t>
            </a:r>
            <a:r>
              <a:rPr lang="fr-CA" sz="1800" b="1" dirty="0">
                <a:effectLst/>
                <a:latin typeface="ArialMT"/>
              </a:rPr>
              <a:t>l’évaluation des besoins</a:t>
            </a:r>
            <a:r>
              <a:rPr lang="fr-CA" sz="1800" dirty="0">
                <a:effectLst/>
                <a:latin typeface="ArialMT"/>
              </a:rPr>
              <a:t> d’approvisionnement additionnels, </a:t>
            </a:r>
            <a:r>
              <a:rPr lang="fr-CA" sz="1800" b="1" dirty="0">
                <a:effectLst/>
                <a:latin typeface="ArialMT"/>
              </a:rPr>
              <a:t>ambitieux</a:t>
            </a:r>
            <a:r>
              <a:rPr lang="fr-CA" sz="1800" dirty="0">
                <a:effectLst/>
                <a:latin typeface="ArialMT"/>
              </a:rPr>
              <a:t> dans l’apport que constituent les </a:t>
            </a:r>
            <a:r>
              <a:rPr lang="fr-CA" sz="1800" b="1" dirty="0">
                <a:effectLst/>
                <a:latin typeface="ArialMT"/>
              </a:rPr>
              <a:t>programmes en efficacité énergétique </a:t>
            </a:r>
            <a:r>
              <a:rPr lang="fr-CA" sz="1800" dirty="0">
                <a:effectLst/>
                <a:latin typeface="ArialMT"/>
              </a:rPr>
              <a:t>et surtout être en rupture avec les plans précédant afin de </a:t>
            </a:r>
            <a:r>
              <a:rPr lang="fr-CA" sz="1800" b="1" dirty="0">
                <a:effectLst/>
                <a:latin typeface="ArialMT"/>
              </a:rPr>
              <a:t>favoriser l’innovation </a:t>
            </a:r>
            <a:r>
              <a:rPr lang="fr-CA" sz="1800" dirty="0">
                <a:effectLst/>
                <a:latin typeface="ArialMT"/>
              </a:rPr>
              <a:t>dans les moyens mis en œuvre pour </a:t>
            </a:r>
            <a:r>
              <a:rPr lang="fr-CA" sz="1800" b="1" dirty="0">
                <a:effectLst/>
                <a:latin typeface="ArialMT"/>
              </a:rPr>
              <a:t>contribuer significativement </a:t>
            </a:r>
            <a:r>
              <a:rPr lang="fr-CA" sz="1800" dirty="0">
                <a:effectLst/>
                <a:latin typeface="ArialMT"/>
              </a:rPr>
              <a:t>à la </a:t>
            </a:r>
            <a:r>
              <a:rPr lang="fr-CA" sz="1800" b="1" dirty="0">
                <a:effectLst/>
                <a:latin typeface="ArialMT"/>
              </a:rPr>
              <a:t>transition énergétique </a:t>
            </a:r>
            <a:r>
              <a:rPr lang="fr-CA" sz="1800" dirty="0">
                <a:effectLst/>
                <a:latin typeface="ArialMT"/>
              </a:rPr>
              <a:t>du Québec. </a:t>
            </a:r>
          </a:p>
          <a:p>
            <a:endParaRPr lang="fr-CA" dirty="0">
              <a:latin typeface="ArialMT"/>
            </a:endParaRPr>
          </a:p>
          <a:p>
            <a:r>
              <a:rPr lang="fr-CA" sz="1800" dirty="0">
                <a:effectLst/>
                <a:latin typeface="ArialMT"/>
              </a:rPr>
              <a:t>C’est donc en ayant ce portrait à l’esprit que le RNCREQ aborde l’examen du Plan d’approvisionnement proposé. </a:t>
            </a:r>
            <a:endParaRPr lang="fr-CA" dirty="0"/>
          </a:p>
          <a:p>
            <a:endParaRPr lang="fr-FR" dirty="0"/>
          </a:p>
        </p:txBody>
      </p:sp>
    </p:spTree>
    <p:extLst>
      <p:ext uri="{BB962C8B-B14F-4D97-AF65-F5344CB8AC3E}">
        <p14:creationId xmlns:p14="http://schemas.microsoft.com/office/powerpoint/2010/main" val="73323599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noChangeArrowheads="1"/>
          </p:cNvSpPr>
          <p:nvPr/>
        </p:nvSpPr>
        <p:spPr bwMode="auto">
          <a:xfrm>
            <a:off x="323528" y="1484784"/>
            <a:ext cx="8280400" cy="4027256"/>
          </a:xfrm>
          <a:prstGeom prst="rect">
            <a:avLst/>
          </a:prstGeom>
          <a:noFill/>
          <a:ln>
            <a:noFill/>
          </a:ln>
          <a:effectLst/>
        </p:spPr>
        <p:txBody>
          <a:bodyPr>
            <a:spAutoFit/>
          </a:bodyPr>
          <a:lstStyle/>
          <a:p>
            <a:pPr>
              <a:lnSpc>
                <a:spcPct val="105000"/>
              </a:lnSpc>
              <a:spcBef>
                <a:spcPts val="600"/>
              </a:spcBef>
              <a:spcAft>
                <a:spcPts val="600"/>
              </a:spcAft>
              <a:defRPr/>
            </a:pPr>
            <a:r>
              <a:rPr lang="fr-CA" sz="2000" b="1" u="sng" dirty="0">
                <a:solidFill>
                  <a:schemeClr val="tx2"/>
                </a:solidFill>
                <a:latin typeface="Trebuchet MS" pitchFamily="34" charset="0"/>
              </a:rPr>
              <a:t>Positionnement du RNCREQ sur l’estimation de l’apport des nouveaux programmes en efficacité énergétique</a:t>
            </a:r>
          </a:p>
          <a:p>
            <a:pPr>
              <a:lnSpc>
                <a:spcPct val="105000"/>
              </a:lnSpc>
              <a:spcBef>
                <a:spcPts val="600"/>
              </a:spcBef>
              <a:spcAft>
                <a:spcPts val="600"/>
              </a:spcAft>
              <a:defRPr/>
            </a:pPr>
            <a:r>
              <a:rPr lang="fr-CA" dirty="0"/>
              <a:t>Le RNCREQ soumet que le rehaussement des cibles et mesures d’efficacité énergétique aura un effet important sur les prévisions de demande en énergie et puissance, et sur les besoins futurs supplémentaires de production d’Hydro-Québec. </a:t>
            </a:r>
            <a:endParaRPr lang="fr-CA" sz="2000" b="1" dirty="0">
              <a:solidFill>
                <a:schemeClr val="tx2"/>
              </a:solidFill>
              <a:latin typeface="Trebuchet MS" pitchFamily="34" charset="0"/>
            </a:endParaRPr>
          </a:p>
          <a:p>
            <a:pPr>
              <a:lnSpc>
                <a:spcPct val="105000"/>
              </a:lnSpc>
              <a:spcBef>
                <a:spcPts val="600"/>
              </a:spcBef>
              <a:spcAft>
                <a:spcPts val="600"/>
              </a:spcAft>
              <a:defRPr/>
            </a:pPr>
            <a:r>
              <a:rPr lang="fr-CA" sz="2000" b="1" dirty="0">
                <a:solidFill>
                  <a:schemeClr val="tx2"/>
                </a:solidFill>
                <a:latin typeface="Trebuchet MS" pitchFamily="34" charset="0"/>
              </a:rPr>
              <a:t>Dans le cadre de sa preuve, le RNCREQ recommande à la Régie: </a:t>
            </a:r>
          </a:p>
          <a:p>
            <a:r>
              <a:rPr lang="fr-CA" b="1" dirty="0"/>
              <a:t>D’exiger que le Distributeur révise ses prévisions de la demande, ainsi que le bilan en énergie et en puissance de son Plan d'approvisionnement, pour tenir compte de ses nouvelles intentions en matière d’efficacité énergétique, et ce, en vue de la phase 2 de ce dossier. </a:t>
            </a:r>
          </a:p>
          <a:p>
            <a:endParaRPr lang="fr-CA" b="1" dirty="0"/>
          </a:p>
        </p:txBody>
      </p:sp>
      <p:sp>
        <p:nvSpPr>
          <p:cNvPr id="5" name="Titre 3">
            <a:extLst>
              <a:ext uri="{FF2B5EF4-FFF2-40B4-BE49-F238E27FC236}">
                <a16:creationId xmlns:a16="http://schemas.microsoft.com/office/drawing/2014/main" id="{766B664D-A8AE-2449-A90F-3D5D1C9F5008}"/>
              </a:ext>
            </a:extLst>
          </p:cNvPr>
          <p:cNvSpPr>
            <a:spLocks noGrp="1"/>
          </p:cNvSpPr>
          <p:nvPr>
            <p:ph type="title"/>
          </p:nvPr>
        </p:nvSpPr>
        <p:spPr>
          <a:xfrm>
            <a:off x="1619250" y="274638"/>
            <a:ext cx="7067550" cy="1143000"/>
          </a:xfrm>
        </p:spPr>
        <p:txBody>
          <a:bodyPr/>
          <a:lstStyle/>
          <a:p>
            <a:pPr algn="l"/>
            <a:r>
              <a:rPr lang="fr-CA" altLang="fr-FR" sz="2400" b="0" dirty="0">
                <a:solidFill>
                  <a:srgbClr val="A6AA14"/>
                </a:solidFill>
              </a:rPr>
              <a:t>Mesures de soutien à la </a:t>
            </a:r>
            <a:r>
              <a:rPr lang="fr-CA" altLang="fr-FR" sz="2400" b="0" dirty="0" err="1">
                <a:solidFill>
                  <a:srgbClr val="A6AA14"/>
                </a:solidFill>
              </a:rPr>
              <a:t>décarbonation</a:t>
            </a:r>
            <a:r>
              <a:rPr lang="fr-CA" altLang="fr-FR" sz="2400" b="0" dirty="0">
                <a:solidFill>
                  <a:srgbClr val="A6AA14"/>
                </a:solidFill>
              </a:rPr>
              <a:t> du chauffage des bâtiments</a:t>
            </a:r>
            <a:endParaRPr lang="fr-CA" altLang="fr-FR" sz="3600" b="0" dirty="0">
              <a:solidFill>
                <a:srgbClr val="003263"/>
              </a:solidFill>
            </a:endParaRPr>
          </a:p>
        </p:txBody>
      </p:sp>
    </p:spTree>
    <p:extLst>
      <p:ext uri="{BB962C8B-B14F-4D97-AF65-F5344CB8AC3E}">
        <p14:creationId xmlns:p14="http://schemas.microsoft.com/office/powerpoint/2010/main" val="27440620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noChangeArrowheads="1"/>
          </p:cNvSpPr>
          <p:nvPr/>
        </p:nvSpPr>
        <p:spPr bwMode="auto">
          <a:xfrm>
            <a:off x="323528" y="1484784"/>
            <a:ext cx="8280400" cy="2431435"/>
          </a:xfrm>
          <a:prstGeom prst="rect">
            <a:avLst/>
          </a:prstGeom>
          <a:noFill/>
          <a:ln>
            <a:noFill/>
          </a:ln>
          <a:effectLst/>
        </p:spPr>
        <p:txBody>
          <a:bodyPr>
            <a:spAutoFit/>
          </a:bodyPr>
          <a:lstStyle/>
          <a:p>
            <a:pPr>
              <a:lnSpc>
                <a:spcPct val="105000"/>
              </a:lnSpc>
              <a:spcBef>
                <a:spcPts val="600"/>
              </a:spcBef>
              <a:spcAft>
                <a:spcPts val="600"/>
              </a:spcAft>
              <a:defRPr/>
            </a:pPr>
            <a:r>
              <a:rPr lang="fr-CA" sz="2000" b="1" u="sng" dirty="0">
                <a:solidFill>
                  <a:schemeClr val="tx2"/>
                </a:solidFill>
                <a:latin typeface="Trebuchet MS" pitchFamily="34" charset="0"/>
              </a:rPr>
              <a:t>Positionnement du RNCREQ sur le bloc réservé pour les cryptomonnaies</a:t>
            </a:r>
          </a:p>
          <a:p>
            <a:pPr>
              <a:lnSpc>
                <a:spcPct val="105000"/>
              </a:lnSpc>
              <a:spcBef>
                <a:spcPts val="600"/>
              </a:spcBef>
              <a:spcAft>
                <a:spcPts val="600"/>
              </a:spcAft>
              <a:defRPr/>
            </a:pPr>
            <a:endParaRPr lang="fr-CA" sz="2000" b="1" u="sng" dirty="0">
              <a:solidFill>
                <a:schemeClr val="tx2"/>
              </a:solidFill>
              <a:latin typeface="Trebuchet MS" pitchFamily="34" charset="0"/>
            </a:endParaRPr>
          </a:p>
          <a:p>
            <a:r>
              <a:rPr lang="fr-CA" b="1" dirty="0"/>
              <a:t>En cohérence avec ses positions antérieures, le RNCREQ recommande à la Régie de maintenir la suspension de l’allocation du solde du Bloc réservé pour l’usage cryptographique, voire même de retirer l’obligation du Distributeur de pourvoir à cette charge. </a:t>
            </a:r>
            <a:endParaRPr lang="fr-CA" sz="2000" dirty="0"/>
          </a:p>
        </p:txBody>
      </p:sp>
      <p:sp>
        <p:nvSpPr>
          <p:cNvPr id="5" name="Titre 3">
            <a:extLst>
              <a:ext uri="{FF2B5EF4-FFF2-40B4-BE49-F238E27FC236}">
                <a16:creationId xmlns:a16="http://schemas.microsoft.com/office/drawing/2014/main" id="{766B664D-A8AE-2449-A90F-3D5D1C9F5008}"/>
              </a:ext>
            </a:extLst>
          </p:cNvPr>
          <p:cNvSpPr>
            <a:spLocks noGrp="1"/>
          </p:cNvSpPr>
          <p:nvPr>
            <p:ph type="title"/>
          </p:nvPr>
        </p:nvSpPr>
        <p:spPr>
          <a:xfrm>
            <a:off x="1619250" y="274638"/>
            <a:ext cx="7067550" cy="1143000"/>
          </a:xfrm>
        </p:spPr>
        <p:txBody>
          <a:bodyPr/>
          <a:lstStyle/>
          <a:p>
            <a:pPr algn="l"/>
            <a:r>
              <a:rPr lang="fr-CA" altLang="fr-FR" sz="2400" b="0" dirty="0">
                <a:solidFill>
                  <a:srgbClr val="A6AA14"/>
                </a:solidFill>
              </a:rPr>
              <a:t>Mesures de soutien à la </a:t>
            </a:r>
            <a:r>
              <a:rPr lang="fr-CA" altLang="fr-FR" sz="2400" b="0" dirty="0" err="1">
                <a:solidFill>
                  <a:srgbClr val="A6AA14"/>
                </a:solidFill>
              </a:rPr>
              <a:t>décarbonation</a:t>
            </a:r>
            <a:r>
              <a:rPr lang="fr-CA" altLang="fr-FR" sz="2400" b="0" dirty="0">
                <a:solidFill>
                  <a:srgbClr val="A6AA14"/>
                </a:solidFill>
              </a:rPr>
              <a:t> du chauffage des bâtiments</a:t>
            </a:r>
            <a:endParaRPr lang="fr-CA" altLang="fr-FR" sz="3600" b="0" dirty="0">
              <a:solidFill>
                <a:srgbClr val="003263"/>
              </a:solidFill>
            </a:endParaRPr>
          </a:p>
        </p:txBody>
      </p:sp>
    </p:spTree>
    <p:extLst>
      <p:ext uri="{BB962C8B-B14F-4D97-AF65-F5344CB8AC3E}">
        <p14:creationId xmlns:p14="http://schemas.microsoft.com/office/powerpoint/2010/main" val="29131560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noChangeArrowheads="1"/>
          </p:cNvSpPr>
          <p:nvPr/>
        </p:nvSpPr>
        <p:spPr bwMode="auto">
          <a:xfrm>
            <a:off x="323528" y="1484784"/>
            <a:ext cx="8280400" cy="2631490"/>
          </a:xfrm>
          <a:prstGeom prst="rect">
            <a:avLst/>
          </a:prstGeom>
          <a:noFill/>
          <a:ln>
            <a:noFill/>
          </a:ln>
          <a:effectLst/>
        </p:spPr>
        <p:txBody>
          <a:bodyPr>
            <a:spAutoFit/>
          </a:bodyPr>
          <a:lstStyle/>
          <a:p>
            <a:pPr>
              <a:lnSpc>
                <a:spcPct val="105000"/>
              </a:lnSpc>
              <a:spcBef>
                <a:spcPts val="600"/>
              </a:spcBef>
              <a:spcAft>
                <a:spcPts val="600"/>
              </a:spcAft>
              <a:defRPr/>
            </a:pPr>
            <a:r>
              <a:rPr lang="fr-CA" sz="2000" b="1" u="sng" dirty="0">
                <a:solidFill>
                  <a:schemeClr val="tx2"/>
                </a:solidFill>
                <a:latin typeface="Trebuchet MS" pitchFamily="34" charset="0"/>
              </a:rPr>
              <a:t>Positionnement du RNCREQ sur la production distribuée</a:t>
            </a:r>
          </a:p>
          <a:p>
            <a:pPr>
              <a:lnSpc>
                <a:spcPct val="105000"/>
              </a:lnSpc>
              <a:spcBef>
                <a:spcPts val="600"/>
              </a:spcBef>
              <a:spcAft>
                <a:spcPts val="600"/>
              </a:spcAft>
              <a:defRPr/>
            </a:pPr>
            <a:endParaRPr lang="fr-CA" sz="2000" b="1" u="sng" dirty="0">
              <a:solidFill>
                <a:schemeClr val="tx2"/>
              </a:solidFill>
              <a:latin typeface="Trebuchet MS" pitchFamily="34" charset="0"/>
            </a:endParaRPr>
          </a:p>
          <a:p>
            <a:r>
              <a:rPr lang="fr-CA" b="1" dirty="0"/>
              <a:t>Le RNCREQ invite fortement le Distributeur à favoriser la production distribuée dans sa stratégie d’approvisionnement qui sera déposée ultérieurement. Elles offrent des avantages intéressants dans le contexte d’électrification de l’économie québécoise et de la robustesse du réseau, et peuvent faciliter l’atteinte de l’équilibre entre l’offre et la demande ainsi que les cibles de décarbonation. </a:t>
            </a:r>
            <a:endParaRPr lang="fr-CA" dirty="0"/>
          </a:p>
        </p:txBody>
      </p:sp>
      <p:sp>
        <p:nvSpPr>
          <p:cNvPr id="5" name="Titre 3">
            <a:extLst>
              <a:ext uri="{FF2B5EF4-FFF2-40B4-BE49-F238E27FC236}">
                <a16:creationId xmlns:a16="http://schemas.microsoft.com/office/drawing/2014/main" id="{766B664D-A8AE-2449-A90F-3D5D1C9F5008}"/>
              </a:ext>
            </a:extLst>
          </p:cNvPr>
          <p:cNvSpPr>
            <a:spLocks noGrp="1"/>
          </p:cNvSpPr>
          <p:nvPr>
            <p:ph type="title"/>
          </p:nvPr>
        </p:nvSpPr>
        <p:spPr>
          <a:xfrm>
            <a:off x="1619250" y="274638"/>
            <a:ext cx="7067550" cy="1143000"/>
          </a:xfrm>
        </p:spPr>
        <p:txBody>
          <a:bodyPr/>
          <a:lstStyle/>
          <a:p>
            <a:pPr algn="l"/>
            <a:r>
              <a:rPr lang="fr-CA" altLang="fr-FR" sz="2400" b="0" dirty="0">
                <a:solidFill>
                  <a:srgbClr val="A6AA14"/>
                </a:solidFill>
              </a:rPr>
              <a:t>Mesures de soutien à la </a:t>
            </a:r>
            <a:r>
              <a:rPr lang="fr-CA" altLang="fr-FR" sz="2400" b="0" dirty="0" err="1">
                <a:solidFill>
                  <a:srgbClr val="A6AA14"/>
                </a:solidFill>
              </a:rPr>
              <a:t>décarbonation</a:t>
            </a:r>
            <a:r>
              <a:rPr lang="fr-CA" altLang="fr-FR" sz="2400" b="0" dirty="0">
                <a:solidFill>
                  <a:srgbClr val="A6AA14"/>
                </a:solidFill>
              </a:rPr>
              <a:t> du chauffage des bâtiments</a:t>
            </a:r>
            <a:endParaRPr lang="fr-CA" altLang="fr-FR" sz="3600" b="0" dirty="0">
              <a:solidFill>
                <a:srgbClr val="003263"/>
              </a:solidFill>
            </a:endParaRPr>
          </a:p>
        </p:txBody>
      </p:sp>
    </p:spTree>
    <p:extLst>
      <p:ext uri="{BB962C8B-B14F-4D97-AF65-F5344CB8AC3E}">
        <p14:creationId xmlns:p14="http://schemas.microsoft.com/office/powerpoint/2010/main" val="20733502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noChangeArrowheads="1"/>
          </p:cNvSpPr>
          <p:nvPr/>
        </p:nvSpPr>
        <p:spPr bwMode="auto">
          <a:xfrm>
            <a:off x="323528" y="1484784"/>
            <a:ext cx="8280400" cy="2954655"/>
          </a:xfrm>
          <a:prstGeom prst="rect">
            <a:avLst/>
          </a:prstGeom>
          <a:noFill/>
          <a:ln>
            <a:noFill/>
          </a:ln>
          <a:effectLst/>
        </p:spPr>
        <p:txBody>
          <a:bodyPr>
            <a:spAutoFit/>
          </a:bodyPr>
          <a:lstStyle/>
          <a:p>
            <a:pPr>
              <a:lnSpc>
                <a:spcPct val="105000"/>
              </a:lnSpc>
              <a:spcBef>
                <a:spcPts val="600"/>
              </a:spcBef>
              <a:spcAft>
                <a:spcPts val="600"/>
              </a:spcAft>
              <a:defRPr/>
            </a:pPr>
            <a:r>
              <a:rPr lang="fr-CA" sz="2000" b="1" u="sng" dirty="0">
                <a:solidFill>
                  <a:schemeClr val="tx2"/>
                </a:solidFill>
                <a:latin typeface="Trebuchet MS" pitchFamily="34" charset="0"/>
              </a:rPr>
              <a:t>Positionnement du RNCREQ sur la conversion du réseau autonome des Îles-de-la-Madeleine</a:t>
            </a:r>
          </a:p>
          <a:p>
            <a:pPr>
              <a:lnSpc>
                <a:spcPct val="105000"/>
              </a:lnSpc>
              <a:spcBef>
                <a:spcPts val="600"/>
              </a:spcBef>
              <a:spcAft>
                <a:spcPts val="600"/>
              </a:spcAft>
              <a:defRPr/>
            </a:pPr>
            <a:endParaRPr lang="fr-CA" sz="2000" b="1" u="sng" dirty="0">
              <a:solidFill>
                <a:schemeClr val="tx2"/>
              </a:solidFill>
              <a:latin typeface="Trebuchet MS" pitchFamily="34" charset="0"/>
            </a:endParaRPr>
          </a:p>
          <a:p>
            <a:r>
              <a:rPr lang="fr-CA" b="1" dirty="0"/>
              <a:t>Le RNCREQ recommande donc à la Régie d’indiquer dès à présent au Distributeur que la stratégie de conversion à être déposée en 2025 devra inclure une comparaison des scénarios privilégiés à un éventail d’autres scénarios, tout comme le scénario de raccordement par câble sous-marin était comparé à d’autres scénarios dans le document B-0204 du dossier R-4110-2019 phase 2. </a:t>
            </a:r>
            <a:endParaRPr lang="fr-CA" dirty="0"/>
          </a:p>
        </p:txBody>
      </p:sp>
      <p:sp>
        <p:nvSpPr>
          <p:cNvPr id="5" name="Titre 3">
            <a:extLst>
              <a:ext uri="{FF2B5EF4-FFF2-40B4-BE49-F238E27FC236}">
                <a16:creationId xmlns:a16="http://schemas.microsoft.com/office/drawing/2014/main" id="{766B664D-A8AE-2449-A90F-3D5D1C9F5008}"/>
              </a:ext>
            </a:extLst>
          </p:cNvPr>
          <p:cNvSpPr>
            <a:spLocks noGrp="1"/>
          </p:cNvSpPr>
          <p:nvPr>
            <p:ph type="title"/>
          </p:nvPr>
        </p:nvSpPr>
        <p:spPr>
          <a:xfrm>
            <a:off x="1619250" y="274638"/>
            <a:ext cx="7067550" cy="1143000"/>
          </a:xfrm>
        </p:spPr>
        <p:txBody>
          <a:bodyPr/>
          <a:lstStyle/>
          <a:p>
            <a:pPr algn="l"/>
            <a:r>
              <a:rPr lang="fr-CA" altLang="fr-FR" sz="2400" b="0" dirty="0">
                <a:solidFill>
                  <a:srgbClr val="A6AA14"/>
                </a:solidFill>
              </a:rPr>
              <a:t>Mesures de soutien à la </a:t>
            </a:r>
            <a:r>
              <a:rPr lang="fr-CA" altLang="fr-FR" sz="2400" b="0" dirty="0" err="1">
                <a:solidFill>
                  <a:srgbClr val="A6AA14"/>
                </a:solidFill>
              </a:rPr>
              <a:t>décarbonation</a:t>
            </a:r>
            <a:r>
              <a:rPr lang="fr-CA" altLang="fr-FR" sz="2400" b="0" dirty="0">
                <a:solidFill>
                  <a:srgbClr val="A6AA14"/>
                </a:solidFill>
              </a:rPr>
              <a:t> du chauffage des bâtiments</a:t>
            </a:r>
            <a:endParaRPr lang="fr-CA" altLang="fr-FR" sz="3600" b="0" dirty="0">
              <a:solidFill>
                <a:srgbClr val="003263"/>
              </a:solidFill>
            </a:endParaRPr>
          </a:p>
        </p:txBody>
      </p:sp>
    </p:spTree>
    <p:extLst>
      <p:ext uri="{BB962C8B-B14F-4D97-AF65-F5344CB8AC3E}">
        <p14:creationId xmlns:p14="http://schemas.microsoft.com/office/powerpoint/2010/main" val="8895857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de projet" ma:contentTypeID="0x010100F6681E3BDF397F418586AC591ADC81BB0051C31966A1ACA448986E1F3A80F8A8D7" ma:contentTypeVersion="0" ma:contentTypeDescription="" ma:contentTypeScope="" ma:versionID="e97c4299cc7291c03dfe8af5cf79449e">
  <xsd:schema xmlns:xsd="http://www.w3.org/2001/XMLSchema" xmlns:xs="http://www.w3.org/2001/XMLSchema" xmlns:p="http://schemas.microsoft.com/office/2006/metadata/properties" xmlns:ns2="a091097b-8ae3-4832-a2b2-51f9a78aeacd" xmlns:ns3="a84ed267-86d5-4fa1-a3cb-2fed497fe84f" targetNamespace="http://schemas.microsoft.com/office/2006/metadata/properties" ma:root="true" ma:fieldsID="b7e9dbe386427f7c04dd1b10a57eb55d" ns2:_="" ns3:_="">
    <xsd:import namespace="a091097b-8ae3-4832-a2b2-51f9a78aeacd"/>
    <xsd:import namespace="a84ed267-86d5-4fa1-a3cb-2fed497fe84f"/>
    <xsd:element name="properties">
      <xsd:complexType>
        <xsd:sequence>
          <xsd:element name="documentManagement">
            <xsd:complexType>
              <xsd:all>
                <xsd:element ref="ns2:Projet"/>
                <xsd:element ref="ns2:Provenance" minOccurs="0"/>
                <xsd:element ref="ns2:Déposant"/>
                <xsd:element ref="ns2:Catégorie_x0020_de_x0020_document" minOccurs="0"/>
                <xsd:element ref="ns2:Sous-catégorie" minOccurs="0"/>
                <xsd:element ref="ns2:Phase"/>
                <xsd:element ref="ns2:Précision_x0020_de_x0020_document" minOccurs="0"/>
                <xsd:element ref="ns2:Sujet" minOccurs="0"/>
                <xsd:element ref="ns2:Cote_x0020_de_x0020_déposant" minOccurs="0"/>
                <xsd:element ref="ns2:Accés_x0020_restreint" minOccurs="0"/>
                <xsd:element ref="ns2:Cote_x0020_de_x0020_piéce" minOccurs="0"/>
                <xsd:element ref="ns2:Inscrit_x0020_au_x0020_plumitif" minOccurs="0"/>
                <xsd:element ref="ns2:Numéro_x0020_plumitif" minOccurs="0"/>
                <xsd:element ref="ns2:Diffusable_x0020_sur_x0020_le_x0020_Web" minOccurs="0"/>
                <xsd:element ref="ns2:Ne_x0020_pas_x0020_envoyer_x0020_d_x0027_alerte" minOccurs="0"/>
                <xsd:element ref="ns2:Confidentiel"/>
                <xsd:element ref="ns2:Date_x0020_de_x0020_confidentialité_x0020_relevée" minOccurs="0"/>
                <xsd:element ref="ns2:Copie_x0020_papier_x0020_reçue" minOccurs="0"/>
                <xsd:element ref="ns2:Date_x0020_de_x0020_réception_x0020_copie_x0020_papier" minOccurs="0"/>
                <xsd:element ref="ns3:_dlc_DocId" minOccurs="0"/>
                <xsd:element ref="ns3:_dlc_DocIdUrl" minOccurs="0"/>
                <xsd:element ref="ns3:_dlc_DocIdPersistId" minOccurs="0"/>
                <xsd:element ref="ns2:Hidden_UploadedBy" minOccurs="0"/>
                <xsd:element ref="ns2:Hidden_UploadedAt" minOccurs="0"/>
                <xsd:element ref="ns2:Hidden_ApprovedBy" minOccurs="0"/>
                <xsd:element ref="ns2:Hidden_ApprovedAt" minOccurs="0"/>
                <xsd:element ref="ns2:Stat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1097b-8ae3-4832-a2b2-51f9a78aeacd" elementFormDefault="qualified">
    <xsd:import namespace="http://schemas.microsoft.com/office/2006/documentManagement/types"/>
    <xsd:import namespace="http://schemas.microsoft.com/office/infopath/2007/PartnerControls"/>
    <xsd:element name="Projet" ma:index="1" ma:displayName="Projet" ma:list="{CE87CB4F-F3B1-42AD-9CE0-0125D6B4080B}" ma:internalName="Projet" ma:readOnly="false" ma:showField="Num_x00e9_ro_x0020_du_x0020_proj" ma:web="{76ddd5ea-d475-414e-8091-4675c7a4bd1a}">
      <xsd:simpleType>
        <xsd:restriction base="dms:Lookup"/>
      </xsd:simpleType>
    </xsd:element>
    <xsd:element name="Provenance" ma:index="2" nillable="true" ma:displayName="Provenance" ma:list="{3A1A4597-1672-4F84-9DE7-FBA0AEBF9CE3}" ma:internalName="Provenance" ma:showField="Title" ma:web="{76ddd5ea-d475-414e-8091-4675c7a4bd1a}">
      <xsd:simpleType>
        <xsd:restriction base="dms:Lookup"/>
      </xsd:simpleType>
    </xsd:element>
    <xsd:element name="Déposant" ma:index="3" ma:displayName="Déposant" ma:list="{A2D4550E-DC70-4FE1-8010-4C446E5D8D2C}" ma:internalName="D_x00e9_posant" ma:showField="Title" ma:web="{76ddd5ea-d475-414e-8091-4675c7a4bd1a}">
      <xsd:simpleType>
        <xsd:restriction base="dms:Lookup"/>
      </xsd:simpleType>
    </xsd:element>
    <xsd:element name="Catégorie_x0020_de_x0020_document" ma:index="4" nillable="true" ma:displayName="Catégorie de document" ma:list="{F7545102-6201-4483-9929-E858F36BE31E}" ma:internalName="Cat_x00e9_gorie_x0020_de_x0020_document" ma:showField="Title" ma:web="{76ddd5ea-d475-414e-8091-4675c7a4bd1a}">
      <xsd:simpleType>
        <xsd:restriction base="dms:Lookup"/>
      </xsd:simpleType>
    </xsd:element>
    <xsd:element name="Sous-catégorie" ma:index="5" nillable="true" ma:displayName="Sous-catégorie" ma:list="{8F61632E-9A95-48F5-95F9-D05D88255F44}" ma:internalName="Sous_x002d_cat_x00e9_gorie" ma:showField="Title" ma:web="{76ddd5ea-d475-414e-8091-4675c7a4bd1a}">
      <xsd:simpleType>
        <xsd:restriction base="dms:Lookup"/>
      </xsd:simpleType>
    </xsd:element>
    <xsd:element name="Phase" ma:index="6" ma:displayName="Phase" ma:list="{1721197D-7382-4457-968B-EC653058772A}" ma:internalName="Phase" ma:showField="Title" ma:web="{76ddd5ea-d475-414e-8091-4675c7a4bd1a}">
      <xsd:simpleType>
        <xsd:restriction base="dms:Lookup"/>
      </xsd:simpleType>
    </xsd:element>
    <xsd:element name="Précision_x0020_de_x0020_document" ma:index="7" nillable="true" ma:displayName="Précisions de document" ma:hidden="true" ma:list="{CD8F73AF-CF7D-4F56-B7C5-E37D10A86459}" ma:internalName="Pr_x00e9_cision_x0020_de_x0020_document" ma:readOnly="false" ma:showField="Title" ma:web="{76ddd5ea-d475-414e-8091-4675c7a4bd1a}">
      <xsd:simpleType>
        <xsd:restriction base="dms:Lookup"/>
      </xsd:simpleType>
    </xsd:element>
    <xsd:element name="Sujet" ma:index="8" nillable="true" ma:displayName="Sujet" ma:internalName="Sujet">
      <xsd:simpleType>
        <xsd:restriction base="dms:Note">
          <xsd:maxLength value="255"/>
        </xsd:restriction>
      </xsd:simpleType>
    </xsd:element>
    <xsd:element name="Cote_x0020_de_x0020_déposant" ma:index="9" nillable="true" ma:displayName="Cote déposant" ma:internalName="Cote_x0020_de_x0020_d_x00e9_posant">
      <xsd:simpleType>
        <xsd:restriction base="dms:Text">
          <xsd:maxLength value="255"/>
        </xsd:restriction>
      </xsd:simpleType>
    </xsd:element>
    <xsd:element name="Accés_x0020_restreint" ma:index="10" nillable="true" ma:displayName="Accès restreint" ma:default="0" ma:internalName="Acc_x00e9_s_x0020_restreint">
      <xsd:simpleType>
        <xsd:restriction base="dms:Boolean"/>
      </xsd:simpleType>
    </xsd:element>
    <xsd:element name="Cote_x0020_de_x0020_piéce" ma:index="11" nillable="true" ma:displayName="Cote de pièce" ma:internalName="Cote_x0020_de_x0020_pi_x00e9_ce">
      <xsd:simpleType>
        <xsd:restriction base="dms:Text">
          <xsd:maxLength value="255"/>
        </xsd:restriction>
      </xsd:simpleType>
    </xsd:element>
    <xsd:element name="Inscrit_x0020_au_x0020_plumitif" ma:index="12" nillable="true" ma:displayName="Inscrit au plumitif" ma:default="1" ma:internalName="Inscrit_x0020_au_x0020_plumitif">
      <xsd:simpleType>
        <xsd:restriction base="dms:Boolean"/>
      </xsd:simpleType>
    </xsd:element>
    <xsd:element name="Numéro_x0020_plumitif" ma:index="13" nillable="true" ma:displayName="Numéro plumitif" ma:decimals="0" ma:internalName="Num_x00e9_ro_x0020_plumitif">
      <xsd:simpleType>
        <xsd:restriction base="dms:Number">
          <xsd:maxInclusive value="9999"/>
          <xsd:minInclusive value="1"/>
        </xsd:restriction>
      </xsd:simpleType>
    </xsd:element>
    <xsd:element name="Diffusable_x0020_sur_x0020_le_x0020_Web" ma:index="14" nillable="true" ma:displayName="Diffusable sur le Web" ma:default="1" ma:internalName="Diffusable_x0020_sur_x0020_le_x0020_Web">
      <xsd:simpleType>
        <xsd:restriction base="dms:Boolean"/>
      </xsd:simpleType>
    </xsd:element>
    <xsd:element name="Ne_x0020_pas_x0020_envoyer_x0020_d_x0027_alerte" ma:index="15" nillable="true" ma:displayName="Ne pas envoyer d'alerte" ma:default="1" ma:internalName="Ne_x0020_pas_x0020_envoyer_x0020_d_x0027_alerte">
      <xsd:simpleType>
        <xsd:restriction base="dms:Boolean"/>
      </xsd:simpleType>
    </xsd:element>
    <xsd:element name="Confidentiel" ma:index="16" ma:displayName="Confidentiel" ma:list="{79B26B89-E55A-4B03-BEFA-7EE3A90275CF}" ma:internalName="Confidentiel" ma:showField="Title" ma:web="{76ddd5ea-d475-414e-8091-4675c7a4bd1a}">
      <xsd:simpleType>
        <xsd:restriction base="dms:Lookup"/>
      </xsd:simpleType>
    </xsd:element>
    <xsd:element name="Date_x0020_de_x0020_confidentialité_x0020_relevée" ma:index="17" nillable="true" ma:displayName="Date de confidentialité relevée" ma:format="DateOnly" ma:internalName="Date_x0020_de_x0020_confidentialit_x00e9__x0020_relev_x00e9_e">
      <xsd:simpleType>
        <xsd:restriction base="dms:DateTime"/>
      </xsd:simpleType>
    </xsd:element>
    <xsd:element name="Copie_x0020_papier_x0020_reçue" ma:index="18" nillable="true" ma:displayName="Copie papier reçue" ma:default="0" ma:internalName="Copie_x0020_papier_x0020_re_x00e7_ue">
      <xsd:simpleType>
        <xsd:restriction base="dms:Boolean"/>
      </xsd:simpleType>
    </xsd:element>
    <xsd:element name="Date_x0020_de_x0020_réception_x0020_copie_x0020_papier" ma:index="19" nillable="true" ma:displayName="Date de réception copie papier" ma:format="DateOnly" ma:internalName="Date_x0020_de_x0020_r_x00e9_ception_x0020_copie_x0020_papier">
      <xsd:simpleType>
        <xsd:restriction base="dms:DateTime"/>
      </xsd:simpleType>
    </xsd:element>
    <xsd:element name="Hidden_UploadedBy" ma:index="33" nillable="true" ma:displayName="Hidden_UploadedBy" ma:hidden="true" ma:internalName="Hidden_UploadedBy" ma:readOnly="false">
      <xsd:simpleType>
        <xsd:restriction base="dms:Text">
          <xsd:maxLength value="100"/>
        </xsd:restriction>
      </xsd:simpleType>
    </xsd:element>
    <xsd:element name="Hidden_UploadedAt" ma:index="34" nillable="true" ma:displayName="Hidden_UploadedAt" ma:default="[today]" ma:format="DateTime" ma:hidden="true" ma:internalName="Hidden_UploadedAt" ma:readOnly="false">
      <xsd:simpleType>
        <xsd:restriction base="dms:DateTime"/>
      </xsd:simpleType>
    </xsd:element>
    <xsd:element name="Hidden_ApprovedBy" ma:index="35" nillable="true" ma:displayName="Hidden_ApprovedBy" ma:hidden="true" ma:internalName="Hidden_ApprovedBy" ma:readOnly="false">
      <xsd:simpleType>
        <xsd:restriction base="dms:Text">
          <xsd:maxLength value="100"/>
        </xsd:restriction>
      </xsd:simpleType>
    </xsd:element>
    <xsd:element name="Hidden_ApprovedAt" ma:index="36" nillable="true" ma:displayName="Hidden_ApprovedAt" ma:default="[today]" ma:format="DateTime" ma:hidden="true" ma:internalName="Hidden_ApprovedAt" ma:readOnly="false">
      <xsd:simpleType>
        <xsd:restriction base="dms:DateTime"/>
      </xsd:simpleType>
    </xsd:element>
    <xsd:element name="Statut" ma:index="37" nillable="true" ma:displayName="Statut" ma:hidden="true" ma:internalName="Statut" ma:readOnly="false">
      <xsd:simpleType>
        <xsd:restriction base="dms:Text">
          <xsd:maxLength value="10"/>
        </xsd:restriction>
      </xsd:simpleType>
    </xsd:element>
  </xsd:schema>
  <xsd:schema xmlns:xsd="http://www.w3.org/2001/XMLSchema" xmlns:xs="http://www.w3.org/2001/XMLSchema" xmlns:dms="http://schemas.microsoft.com/office/2006/documentManagement/types" xmlns:pc="http://schemas.microsoft.com/office/infopath/2007/PartnerControls" targetNamespace="a84ed267-86d5-4fa1-a3cb-2fed497fe84f" elementFormDefault="qualified">
    <xsd:import namespace="http://schemas.microsoft.com/office/2006/documentManagement/types"/>
    <xsd:import namespace="http://schemas.microsoft.com/office/infopath/2007/PartnerControls"/>
    <xsd:element name="_dlc_DocId" ma:index="22" nillable="true" ma:displayName="Valeur d’ID de document" ma:description="Valeur de l’ID de document affecté à cet élément." ma:internalName="_dlc_DocId" ma:readOnly="true">
      <xsd:simpleType>
        <xsd:restriction base="dms:Text"/>
      </xsd:simpleType>
    </xsd:element>
    <xsd:element name="_dlc_DocIdUrl" ma:index="23"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Conserver l’ID" ma:description="Conserver l’ID lors de l’ajout."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idden_UploadedAt xmlns="a091097b-8ae3-4832-a2b2-51f9a78aeacd">2023-06-15T14:08:14+00:00</Hidden_UploadedAt>
    <Provenance xmlns="a091097b-8ae3-4832-a2b2-51f9a78aeacd">2</Provenance>
    <Accés_x0020_restreint xmlns="a091097b-8ae3-4832-a2b2-51f9a78aeacd">false</Accés_x0020_restreint>
    <Précision_x0020_de_x0020_document xmlns="a091097b-8ae3-4832-a2b2-51f9a78aeacd" xsi:nil="true"/>
    <Déposant xmlns="a091097b-8ae3-4832-a2b2-51f9a78aeacd">123</Déposant>
    <Sous-catégorie xmlns="a091097b-8ae3-4832-a2b2-51f9a78aeacd">298</Sous-catégorie>
    <Copie_x0020_papier_x0020_reçue xmlns="a091097b-8ae3-4832-a2b2-51f9a78aeacd">false</Copie_x0020_papier_x0020_reçue>
    <Phase xmlns="a091097b-8ae3-4832-a2b2-51f9a78aeacd">1</Phase>
    <Sujet xmlns="a091097b-8ae3-4832-a2b2-51f9a78aeacd">Présentation du RNCREQ</Sujet>
    <Cote_x0020_de_x0020_déposant xmlns="a091097b-8ae3-4832-a2b2-51f9a78aeacd" xsi:nil="true"/>
    <Confidentiel xmlns="a091097b-8ae3-4832-a2b2-51f9a78aeacd">3</Confidentiel>
    <Hidden_UploadedBy xmlns="a091097b-8ae3-4832-a2b2-51f9a78aeacd">jo.ouellette_gmail.com#EXT#@rdeqc.onmicrosoft.com</Hidden_UploadedBy>
    <Inscrit_x0020_au_x0020_plumitif xmlns="a091097b-8ae3-4832-a2b2-51f9a78aeacd">true</Inscrit_x0020_au_x0020_plumitif>
    <Statut xmlns="a091097b-8ae3-4832-a2b2-51f9a78aeacd">Approuvé</Statut>
    <Catégorie_x0020_de_x0020_document xmlns="a091097b-8ae3-4832-a2b2-51f9a78aeacd">2</Catégorie_x0020_de_x0020_document>
    <Date_x0020_de_x0020_confidentialité_x0020_relevée xmlns="a091097b-8ae3-4832-a2b2-51f9a78aeacd" xsi:nil="true"/>
    <Diffusable_x0020_sur_x0020_le_x0020_Web xmlns="a091097b-8ae3-4832-a2b2-51f9a78aeacd">true</Diffusable_x0020_sur_x0020_le_x0020_Web>
    <Projet xmlns="a091097b-8ae3-4832-a2b2-51f9a78aeacd">1002</Projet>
    <Date_x0020_de_x0020_réception_x0020_copie_x0020_papier xmlns="a091097b-8ae3-4832-a2b2-51f9a78aeacd" xsi:nil="true"/>
    <Numéro_x0020_plumitif xmlns="a091097b-8ae3-4832-a2b2-51f9a78aeacd">645</Numéro_x0020_plumitif>
    <Hidden_ApprovedBy xmlns="a091097b-8ae3-4832-a2b2-51f9a78aeacd">Compte système</Hidden_ApprovedBy>
    <Hidden_ApprovedAt xmlns="a091097b-8ae3-4832-a2b2-51f9a78aeacd">2023-06-15T14:16:44+00:00</Hidden_ApprovedAt>
    <Cote_x0020_de_x0020_piéce xmlns="a091097b-8ae3-4832-a2b2-51f9a78aeacd">C-RNCREQ-0044</Cote_x0020_de_x0020_piéce>
    <Ne_x0020_pas_x0020_envoyer_x0020_d_x0027_alerte xmlns="a091097b-8ae3-4832-a2b2-51f9a78aeacd">true</Ne_x0020_pas_x0020_envoyer_x0020_d_x0027_alerte>
    <_dlc_DocId xmlns="a84ed267-86d5-4fa1-a3cb-2fed497fe84f">W2HFWTQUJJY6-304364381-2071</_dlc_DocId>
    <_dlc_DocIdUrl xmlns="a84ed267-86d5-4fa1-a3cb-2fed497fe84f">
      <Url>https://sde.regie-energie.qc.ca/1002/_layouts/15/DocIdRedir.aspx?ID=W2HFWTQUJJY6-304364381-2071</Url>
      <Description>W2HFWTQUJJY6-304364381-2071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idden_UploadedAt xmlns="a091097b-8ae3-4832-a2b2-51f9a78aeacd">2023-06-15T14:08:14+00:00</Hidden_UploadedAt>
    <Provenance xmlns="a091097b-8ae3-4832-a2b2-51f9a78aeacd">2</Provenance>
    <Accés_x0020_restreint xmlns="a091097b-8ae3-4832-a2b2-51f9a78aeacd">false</Accés_x0020_restreint>
    <Précision_x0020_de_x0020_document xmlns="a091097b-8ae3-4832-a2b2-51f9a78aeacd" xsi:nil="true"/>
    <Déposant xmlns="a091097b-8ae3-4832-a2b2-51f9a78aeacd">123</Déposant>
    <Sous-catégorie xmlns="a091097b-8ae3-4832-a2b2-51f9a78aeacd">298</Sous-catégorie>
    <Copie_x0020_papier_x0020_reçue xmlns="a091097b-8ae3-4832-a2b2-51f9a78aeacd">false</Copie_x0020_papier_x0020_reçue>
    <Phase xmlns="a091097b-8ae3-4832-a2b2-51f9a78aeacd">1</Phase>
    <Sujet xmlns="a091097b-8ae3-4832-a2b2-51f9a78aeacd">Présentation du RNCREQ</Sujet>
    <Cote_x0020_de_x0020_déposant xmlns="a091097b-8ae3-4832-a2b2-51f9a78aeacd">C-RNCREQ-0044</Cote_x0020_de_x0020_déposant>
    <Confidentiel xmlns="a091097b-8ae3-4832-a2b2-51f9a78aeacd">3</Confidentiel>
    <Hidden_UploadedBy xmlns="a091097b-8ae3-4832-a2b2-51f9a78aeacd">jo.ouellette_gmail.com#EXT#@rdeqc.onmicrosoft.com</Hidden_UploadedBy>
    <Inscrit_x0020_au_x0020_plumitif xmlns="a091097b-8ae3-4832-a2b2-51f9a78aeacd">true</Inscrit_x0020_au_x0020_plumitif>
    <Statut xmlns="a091097b-8ae3-4832-a2b2-51f9a78aeacd">Déposé</Statut>
    <Catégorie_x0020_de_x0020_document xmlns="a091097b-8ae3-4832-a2b2-51f9a78aeacd">2</Catégorie_x0020_de_x0020_document>
    <Date_x0020_de_x0020_confidentialité_x0020_relevée xmlns="a091097b-8ae3-4832-a2b2-51f9a78aeacd" xsi:nil="true"/>
    <Diffusable_x0020_sur_x0020_le_x0020_Web xmlns="a091097b-8ae3-4832-a2b2-51f9a78aeacd">true</Diffusable_x0020_sur_x0020_le_x0020_Web>
    <Projet xmlns="a091097b-8ae3-4832-a2b2-51f9a78aeacd">1002</Projet>
    <Date_x0020_de_x0020_réception_x0020_copie_x0020_papier xmlns="a091097b-8ae3-4832-a2b2-51f9a78aeacd" xsi:nil="tru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0DBC2C0-177A-45A8-ACF4-170081EECB1D}"/>
</file>

<file path=customXml/itemProps2.xml><?xml version="1.0" encoding="utf-8"?>
<ds:datastoreItem xmlns:ds="http://schemas.openxmlformats.org/officeDocument/2006/customXml" ds:itemID="{21EA9279-C95A-45B9-9290-475753CFDB93}"/>
</file>

<file path=customXml/itemProps3.xml><?xml version="1.0" encoding="utf-8"?>
<ds:datastoreItem xmlns:ds="http://schemas.openxmlformats.org/officeDocument/2006/customXml" ds:itemID="{99171420-C0BE-45D5-8266-D631AD6013D1}"/>
</file>

<file path=customXml/itemProps4.xml><?xml version="1.0" encoding="utf-8"?>
<ds:datastoreItem xmlns:ds="http://schemas.openxmlformats.org/officeDocument/2006/customXml" ds:itemID="{21EA9279-C95A-45B9-9290-475753CFDB93}"/>
</file>

<file path=customXml/itemProps5.xml><?xml version="1.0" encoding="utf-8"?>
<ds:datastoreItem xmlns:ds="http://schemas.openxmlformats.org/officeDocument/2006/customXml" ds:itemID="{B2B9B2AE-FCD9-4F17-B980-97A592F343F8}"/>
</file>

<file path=docProps/app.xml><?xml version="1.0" encoding="utf-8"?>
<Properties xmlns="http://schemas.openxmlformats.org/officeDocument/2006/extended-properties" xmlns:vt="http://schemas.openxmlformats.org/officeDocument/2006/docPropsVTypes">
  <Template/>
  <TotalTime>15518</TotalTime>
  <Words>853</Words>
  <Application>Microsoft Office PowerPoint</Application>
  <PresentationFormat>Affichage à l'écran (4:3)</PresentationFormat>
  <Paragraphs>65</Paragraphs>
  <Slides>11</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Arial Unicode MS</vt:lpstr>
      <vt:lpstr>ArialMT</vt:lpstr>
      <vt:lpstr>Calibri</vt:lpstr>
      <vt:lpstr>Tahoma</vt:lpstr>
      <vt:lpstr>Trebuchet MS</vt:lpstr>
      <vt:lpstr>Wingdings</vt:lpstr>
      <vt:lpstr>1_Thème Office</vt:lpstr>
      <vt:lpstr>R-4210-2022, phase 1 Demande d’approbation du Plan d’approvisionnement 2023-2032 du distributeur</vt:lpstr>
      <vt:lpstr>Le RNCREQ</vt:lpstr>
      <vt:lpstr>Le RNCREQ</vt:lpstr>
      <vt:lpstr>Présentation PowerPoint</vt:lpstr>
      <vt:lpstr>Présentation PowerPoint</vt:lpstr>
      <vt:lpstr>Mesures de soutien à la décarbonation du chauffage des bâtiments</vt:lpstr>
      <vt:lpstr>Mesures de soutien à la décarbonation du chauffage des bâtiments</vt:lpstr>
      <vt:lpstr>Mesures de soutien à la décarbonation du chauffage des bâtiments</vt:lpstr>
      <vt:lpstr>Mesures de soutien à la décarbonation du chauffage des bâtiments</vt:lpstr>
      <vt:lpstr>Mesures de soutien à la décarbonation du chauffage des bâtiments</vt:lpstr>
      <vt:lpstr>Mesures de soutien à la décarbonation du chauffage des bâtiments</vt:lpstr>
    </vt:vector>
  </TitlesOfParts>
  <Company>Chantal Rainville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Chantal Rainville</dc:creator>
  <cp:lastModifiedBy>Jocelyn Ouellette</cp:lastModifiedBy>
  <cp:revision>137</cp:revision>
  <cp:lastPrinted>2021-07-08T00:33:08Z</cp:lastPrinted>
  <dcterms:created xsi:type="dcterms:W3CDTF">2008-02-21T16:17:13Z</dcterms:created>
  <dcterms:modified xsi:type="dcterms:W3CDTF">2023-06-15T13:18:23Z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0x010100F6681E3BDF397F418586AC591ADC81BB0051C31966A1ACA448986E1F3A80F8A8D7</vt:lpwstr>
  </property>
  <property fmtid="{D5CDD505-2E9C-101B-9397-08002B2CF9AE}" pid="3" name="_dlc_DocIdItemGuid">
    <vt:lpwstr>fa14cffb-948b-48d1-94df-f5648f7aec21</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