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413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7" r:id="rId3"/>
    <p:sldId id="363" r:id="rId4"/>
    <p:sldId id="328" r:id="rId5"/>
    <p:sldId id="359" r:id="rId6"/>
    <p:sldId id="351" r:id="rId7"/>
    <p:sldId id="348" r:id="rId8"/>
    <p:sldId id="350" r:id="rId9"/>
    <p:sldId id="364" r:id="rId10"/>
    <p:sldId id="353" r:id="rId11"/>
    <p:sldId id="354" r:id="rId12"/>
    <p:sldId id="330" r:id="rId13"/>
    <p:sldId id="331" r:id="rId14"/>
    <p:sldId id="365" r:id="rId15"/>
    <p:sldId id="335" r:id="rId16"/>
    <p:sldId id="333" r:id="rId17"/>
    <p:sldId id="357" r:id="rId18"/>
    <p:sldId id="336" r:id="rId19"/>
    <p:sldId id="356" r:id="rId20"/>
    <p:sldId id="332" r:id="rId21"/>
    <p:sldId id="339" r:id="rId22"/>
    <p:sldId id="366" r:id="rId23"/>
    <p:sldId id="342" r:id="rId24"/>
    <p:sldId id="362" r:id="rId25"/>
    <p:sldId id="358" r:id="rId26"/>
    <p:sldId id="361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unelle Thibault-Bedard" initials="PT" lastIdx="8" clrIdx="0">
    <p:extLst>
      <p:ext uri="{19B8F6BF-5375-455C-9EA6-DF929625EA0E}">
        <p15:presenceInfo xmlns:p15="http://schemas.microsoft.com/office/powerpoint/2012/main" userId="b9ae663b4f6c6983" providerId="Windows Live"/>
      </p:ext>
    </p:extLst>
  </p:cmAuthor>
  <p:cmAuthor id="2" name="Philip Raphals" initials="PR" lastIdx="6" clrIdx="1">
    <p:extLst>
      <p:ext uri="{19B8F6BF-5375-455C-9EA6-DF929625EA0E}">
        <p15:presenceInfo xmlns:p15="http://schemas.microsoft.com/office/powerpoint/2012/main" userId="Philip Raphals" providerId="None"/>
      </p:ext>
    </p:extLst>
  </p:cmAuthor>
  <p:cmAuthor id="3" name="Jocelyn Ouellette" initials="JO" lastIdx="4" clrIdx="2">
    <p:extLst>
      <p:ext uri="{19B8F6BF-5375-455C-9EA6-DF929625EA0E}">
        <p15:presenceInfo xmlns:p15="http://schemas.microsoft.com/office/powerpoint/2012/main" userId="Jocelyn Ouellette" providerId="None"/>
      </p:ext>
    </p:extLst>
  </p:cmAuthor>
  <p:cmAuthor id="4" name="Jocelyn Ouellette" initials="JO [2]" lastIdx="2" clrIdx="3">
    <p:extLst>
      <p:ext uri="{19B8F6BF-5375-455C-9EA6-DF929625EA0E}">
        <p15:presenceInfo xmlns:p15="http://schemas.microsoft.com/office/powerpoint/2012/main" userId="87a0bd4ee4ba28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98" autoAdjust="0"/>
  </p:normalViewPr>
  <p:slideViewPr>
    <p:cSldViewPr snapToGrid="0">
      <p:cViewPr varScale="1">
        <p:scale>
          <a:sx n="74" d="100"/>
          <a:sy n="74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3038372" cy="465773"/>
          </a:xfrm>
          <a:prstGeom prst="rect">
            <a:avLst/>
          </a:prstGeom>
        </p:spPr>
        <p:txBody>
          <a:bodyPr vert="horz" lIns="90838" tIns="45419" rIns="90838" bIns="45419" rtlCol="0"/>
          <a:lstStyle>
            <a:lvl1pPr algn="l">
              <a:defRPr sz="11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43" y="6"/>
            <a:ext cx="3038372" cy="465773"/>
          </a:xfrm>
          <a:prstGeom prst="rect">
            <a:avLst/>
          </a:prstGeom>
        </p:spPr>
        <p:txBody>
          <a:bodyPr vert="horz" lIns="90838" tIns="45419" rIns="90838" bIns="45419" rtlCol="0"/>
          <a:lstStyle>
            <a:lvl1pPr algn="r">
              <a:defRPr sz="1100"/>
            </a:lvl1pPr>
          </a:lstStyle>
          <a:p>
            <a:fld id="{81899EE1-278E-4C85-9B00-1ABD226C738E}" type="datetimeFigureOut">
              <a:rPr lang="fr-CA" smtClean="0"/>
              <a:pPr/>
              <a:t>2023-06-20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29"/>
            <a:ext cx="3038372" cy="465773"/>
          </a:xfrm>
          <a:prstGeom prst="rect">
            <a:avLst/>
          </a:prstGeom>
        </p:spPr>
        <p:txBody>
          <a:bodyPr vert="horz" lIns="90838" tIns="45419" rIns="90838" bIns="45419" rtlCol="0" anchor="b"/>
          <a:lstStyle>
            <a:lvl1pPr algn="l">
              <a:defRPr sz="11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43" y="8830629"/>
            <a:ext cx="3038372" cy="465773"/>
          </a:xfrm>
          <a:prstGeom prst="rect">
            <a:avLst/>
          </a:prstGeom>
        </p:spPr>
        <p:txBody>
          <a:bodyPr vert="horz" lIns="90838" tIns="45419" rIns="90838" bIns="45419" rtlCol="0" anchor="b"/>
          <a:lstStyle>
            <a:lvl1pPr algn="r">
              <a:defRPr sz="1100"/>
            </a:lvl1pPr>
          </a:lstStyle>
          <a:p>
            <a:fld id="{653425EB-A07E-4976-B5F5-6C0A6C04D50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151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3038372" cy="465773"/>
          </a:xfrm>
          <a:prstGeom prst="rect">
            <a:avLst/>
          </a:prstGeom>
        </p:spPr>
        <p:txBody>
          <a:bodyPr vert="horz" lIns="90838" tIns="45419" rIns="90838" bIns="45419" rtlCol="0"/>
          <a:lstStyle>
            <a:lvl1pPr algn="l">
              <a:defRPr sz="11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43" y="5"/>
            <a:ext cx="3038372" cy="465773"/>
          </a:xfrm>
          <a:prstGeom prst="rect">
            <a:avLst/>
          </a:prstGeom>
        </p:spPr>
        <p:txBody>
          <a:bodyPr vert="horz" lIns="90838" tIns="45419" rIns="90838" bIns="45419" rtlCol="0"/>
          <a:lstStyle>
            <a:lvl1pPr algn="r">
              <a:defRPr sz="1100"/>
            </a:lvl1pPr>
          </a:lstStyle>
          <a:p>
            <a:fld id="{A6028820-505B-4342-A26D-691815EB2D76}" type="datetimeFigureOut">
              <a:rPr lang="fr-CA" smtClean="0"/>
              <a:pPr/>
              <a:t>2023-06-20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8" tIns="45419" rIns="90838" bIns="45419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341"/>
            <a:ext cx="5608320" cy="3661014"/>
          </a:xfrm>
          <a:prstGeom prst="rect">
            <a:avLst/>
          </a:prstGeom>
        </p:spPr>
        <p:txBody>
          <a:bodyPr vert="horz" lIns="90838" tIns="45419" rIns="90838" bIns="454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29"/>
            <a:ext cx="3038372" cy="465773"/>
          </a:xfrm>
          <a:prstGeom prst="rect">
            <a:avLst/>
          </a:prstGeom>
        </p:spPr>
        <p:txBody>
          <a:bodyPr vert="horz" lIns="90838" tIns="45419" rIns="90838" bIns="45419" rtlCol="0" anchor="b"/>
          <a:lstStyle>
            <a:lvl1pPr algn="l">
              <a:defRPr sz="11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43" y="8830629"/>
            <a:ext cx="3038372" cy="465773"/>
          </a:xfrm>
          <a:prstGeom prst="rect">
            <a:avLst/>
          </a:prstGeom>
        </p:spPr>
        <p:txBody>
          <a:bodyPr vert="horz" lIns="90838" tIns="45419" rIns="90838" bIns="45419" rtlCol="0" anchor="b"/>
          <a:lstStyle>
            <a:lvl1pPr algn="r">
              <a:defRPr sz="1100"/>
            </a:lvl1pPr>
          </a:lstStyle>
          <a:p>
            <a:fld id="{2530687F-A4D8-4E6D-A674-AD4348DCFF8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680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687F-A4D8-4E6D-A674-AD4348DCFF8A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288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687F-A4D8-4E6D-A674-AD4348DCFF8A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600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BB5-9617-4798-B5F4-8C64EC03A672}" type="slidenum">
              <a:rPr lang="en-CA" altLang="fr-FR" smtClean="0"/>
              <a:pPr/>
              <a:t>‹N°›</a:t>
            </a:fld>
            <a:endParaRPr lang="en-CA" alt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40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CB2-1C20-4EA9-A869-33C16D92D2C1}" type="slidenum">
              <a:rPr lang="en-CA" altLang="fr-FR" smtClean="0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4963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8A3F-1FF9-464B-B197-1D3BCE7FC168}" type="slidenum">
              <a:rPr lang="en-CA" altLang="fr-FR" smtClean="0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6731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5941"/>
            <a:ext cx="7543800" cy="13200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959" y="1730644"/>
            <a:ext cx="7543801" cy="4729142"/>
          </a:xfrm>
        </p:spPr>
        <p:txBody>
          <a:bodyPr>
            <a:normAutofit/>
          </a:bodyPr>
          <a:lstStyle>
            <a:lvl1pPr marL="91440" indent="-91440">
              <a:spcBef>
                <a:spcPts val="600"/>
              </a:spcBef>
              <a:buFont typeface="Wingdings" panose="05000000000000000000" pitchFamily="2" charset="2"/>
              <a:buChar char="q"/>
              <a:defRPr sz="2400" baseline="0"/>
            </a:lvl1pPr>
            <a:lvl2pPr marL="384048" indent="-182880">
              <a:buFont typeface="Wingdings" panose="05000000000000000000" pitchFamily="2" charset="2"/>
              <a:buChar char="Ø"/>
              <a:defRPr sz="2000"/>
            </a:lvl2pPr>
            <a:lvl3pPr marL="566928" indent="-182880">
              <a:buFont typeface="Wingdings" panose="05000000000000000000" pitchFamily="2" charset="2"/>
              <a:buChar char="v"/>
              <a:defRPr sz="1800" baseline="0"/>
            </a:lvl3pPr>
            <a:lvl4pPr marL="749808" indent="-182880">
              <a:buFont typeface="Courier New" panose="02070309020205020404" pitchFamily="49" charset="0"/>
              <a:buChar char="o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 Click </a:t>
            </a:r>
            <a:r>
              <a:rPr lang="en-US" dirty="0"/>
              <a:t>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‹N°›</a:t>
            </a:fld>
            <a:endParaRPr lang="en-CA" alt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3"/>
          <p:cNvSpPr>
            <a:spLocks noGrp="1"/>
          </p:cNvSpPr>
          <p:nvPr>
            <p:ph sz="quarter" idx="14"/>
          </p:nvPr>
        </p:nvSpPr>
        <p:spPr>
          <a:xfrm>
            <a:off x="822959" y="272960"/>
            <a:ext cx="4310063" cy="579437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79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AC0-215C-4C22-A7D1-D70D180FD47A}" type="slidenum">
              <a:rPr lang="en-CA" altLang="fr-FR" smtClean="0"/>
              <a:pPr/>
              <a:t>‹N°›</a:t>
            </a:fld>
            <a:endParaRPr lang="en-CA" alt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47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E596-4E36-4373-B933-881CA046A424}" type="slidenum">
              <a:rPr lang="en-CA" altLang="fr-FR" smtClean="0"/>
              <a:pPr/>
              <a:t>‹N°›</a:t>
            </a:fld>
            <a:endParaRPr lang="en-CA" alt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86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A244-F94F-4AF9-A860-1FEE0FDD758F}" type="slidenum">
              <a:rPr lang="en-CA" altLang="fr-FR" smtClean="0"/>
              <a:pPr/>
              <a:t>‹N°›</a:t>
            </a:fld>
            <a:endParaRPr lang="en-CA" altLang="fr-F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21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5597-DE97-410F-B79A-751CCEAC97ED}" type="slidenum">
              <a:rPr lang="en-CA" altLang="fr-FR" smtClean="0"/>
              <a:pPr/>
              <a:t>‹N°›</a:t>
            </a:fld>
            <a:endParaRPr lang="en-CA" altLang="fr-F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90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4016-3106-46AB-BFE2-645B4680A4DE}" type="slidenum">
              <a:rPr lang="en-CA" altLang="fr-FR" smtClean="0"/>
              <a:pPr/>
              <a:t>‹N°›</a:t>
            </a:fld>
            <a:endParaRPr lang="en-CA" altLang="fr-F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55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0BC221-94FD-447B-8104-1C400B190054}" type="slidenum">
              <a:rPr lang="en-CA" altLang="fr-FR" smtClean="0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8897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A10-B621-4B8B-9A8C-A357B794778A}" type="slidenum">
              <a:rPr lang="en-CA" altLang="fr-FR" smtClean="0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2621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8CB182-C0E3-4192-940A-673091530315}" type="slidenum">
              <a:rPr lang="en-CA" altLang="fr-FR" smtClean="0"/>
              <a:pPr/>
              <a:t>‹N°›</a:t>
            </a:fld>
            <a:endParaRPr lang="en-CA" alt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5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22960" y="758952"/>
            <a:ext cx="7776510" cy="2486865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/>
              <a:t>Le chauffe-eau électrique comme ressource en GDP et les coûts évités pour les heures de plus grande charge</a:t>
            </a:r>
            <a:endParaRPr lang="en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215148" y="3352800"/>
            <a:ext cx="4352465" cy="1752600"/>
          </a:xfrm>
        </p:spPr>
        <p:txBody>
          <a:bodyPr>
            <a:noAutofit/>
          </a:bodyPr>
          <a:lstStyle/>
          <a:p>
            <a:r>
              <a:rPr lang="en-CA" sz="2000" b="1" dirty="0">
                <a:solidFill>
                  <a:schemeClr val="tx1"/>
                </a:solidFill>
              </a:rPr>
              <a:t>R-4210-2022, phase 1</a:t>
            </a:r>
          </a:p>
          <a:p>
            <a:r>
              <a:rPr lang="en-CA" sz="2000" b="1" dirty="0">
                <a:solidFill>
                  <a:schemeClr val="tx1"/>
                </a:solidFill>
              </a:rPr>
              <a:t>RÉGIE DE L’ÉNERGIE</a:t>
            </a:r>
          </a:p>
          <a:p>
            <a:br>
              <a:rPr lang="en-CA" sz="2000" b="1" dirty="0">
                <a:solidFill>
                  <a:schemeClr val="tx1"/>
                </a:solidFill>
              </a:rPr>
            </a:br>
            <a:r>
              <a:rPr lang="en-CA" sz="2000" b="1" dirty="0">
                <a:solidFill>
                  <a:schemeClr val="tx1"/>
                </a:solidFill>
              </a:rPr>
              <a:t>Rapport </a:t>
            </a:r>
            <a:r>
              <a:rPr lang="en-CA" sz="2000" b="1" dirty="0" err="1">
                <a:solidFill>
                  <a:schemeClr val="tx1"/>
                </a:solidFill>
              </a:rPr>
              <a:t>d’analyse</a:t>
            </a:r>
            <a:r>
              <a:rPr lang="en-CA" sz="2000" b="1" dirty="0">
                <a:solidFill>
                  <a:schemeClr val="tx1"/>
                </a:solidFill>
              </a:rPr>
              <a:t> </a:t>
            </a:r>
            <a:r>
              <a:rPr lang="en-CA" sz="2000" b="1" dirty="0" err="1">
                <a:solidFill>
                  <a:schemeClr val="tx1"/>
                </a:solidFill>
              </a:rPr>
              <a:t>externe</a:t>
            </a:r>
            <a:br>
              <a:rPr lang="en-CA" sz="2000" b="1" dirty="0">
                <a:solidFill>
                  <a:schemeClr val="tx1"/>
                </a:solidFill>
              </a:rPr>
            </a:br>
            <a:r>
              <a:rPr lang="en-CA" sz="2000" b="1" dirty="0">
                <a:solidFill>
                  <a:schemeClr val="tx1"/>
                </a:solidFill>
              </a:rPr>
              <a:t>de Philip Raphals</a:t>
            </a:r>
          </a:p>
          <a:p>
            <a:r>
              <a:rPr lang="en-CA" sz="2000" b="1" dirty="0">
                <a:solidFill>
                  <a:schemeClr val="tx1"/>
                </a:solidFill>
              </a:rPr>
              <a:t>pour le RNCREQ</a:t>
            </a:r>
          </a:p>
          <a:p>
            <a:r>
              <a:rPr lang="en-CA" sz="2000" b="1" dirty="0">
                <a:solidFill>
                  <a:schemeClr val="tx1"/>
                </a:solidFill>
              </a:rPr>
              <a:t>Le 15 JUIN 2023</a:t>
            </a:r>
            <a:endParaRPr lang="fr-CA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9A2CBB5-9617-4798-B5F4-8C64EC03A672}" type="slidenum">
              <a:rPr lang="en-CA" altLang="fr-FR" smtClean="0"/>
              <a:pPr/>
              <a:t>1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6353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Contexte du Critère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Le critère répond à une demande précise:</a:t>
            </a:r>
          </a:p>
          <a:p>
            <a:pPr lvl="1"/>
            <a:r>
              <a:rPr lang="fr-CA" dirty="0"/>
              <a:t>« un projet ayant pour objet le débranchement à distance des chauffe-eau électriques durant quelques heures lors des périodes … de pointe » (le « cas HQ »)</a:t>
            </a:r>
          </a:p>
          <a:p>
            <a:pPr lvl="2"/>
            <a:r>
              <a:rPr lang="fr-CA" dirty="0"/>
              <a:t>Cas étudiés: débranchement de 4 à 6 heures</a:t>
            </a:r>
          </a:p>
          <a:p>
            <a:pPr lvl="1"/>
            <a:r>
              <a:rPr lang="fr-CA" dirty="0"/>
              <a:t>Le critère demeure pertinent pour ce type de projet</a:t>
            </a:r>
          </a:p>
          <a:p>
            <a:pPr lvl="2"/>
            <a:r>
              <a:rPr lang="fr-CA" dirty="0"/>
              <a:t>L’Étude Plante suggère qu’un débranchement de 4 à 6h est </a:t>
            </a:r>
            <a:br>
              <a:rPr lang="fr-CA" dirty="0"/>
            </a:br>
            <a:r>
              <a:rPr lang="fr-CA" dirty="0"/>
              <a:t>sécuritaire seulement si le Critère est respecté</a:t>
            </a:r>
          </a:p>
          <a:p>
            <a:pPr lvl="1"/>
            <a:r>
              <a:rPr lang="fr-CA" dirty="0"/>
              <a:t>Mais ne s’applique pas à n’importe quel projet GDP touchant les CEÉ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10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02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/>
              <a:t>Contrôleur intelligent de CEÉ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Technologies </a:t>
            </a:r>
            <a:r>
              <a:rPr lang="fr-CA" dirty="0" err="1"/>
              <a:t>CaSA</a:t>
            </a:r>
            <a:r>
              <a:rPr lang="fr-CA" dirty="0"/>
              <a:t>/Sinopé très différents du cas HQ</a:t>
            </a:r>
          </a:p>
          <a:p>
            <a:pPr lvl="1"/>
            <a:r>
              <a:rPr lang="fr-CA" dirty="0"/>
              <a:t>Contrôle en temps réel de la température d’eau</a:t>
            </a:r>
          </a:p>
          <a:p>
            <a:pPr lvl="1"/>
            <a:r>
              <a:rPr lang="fr-CA" dirty="0"/>
              <a:t>Interruption du débranchement si la température descend au-delà d’un seuil prédéfini</a:t>
            </a:r>
          </a:p>
          <a:p>
            <a:pPr lvl="1"/>
            <a:r>
              <a:rPr lang="fr-CA" dirty="0"/>
              <a:t>Évite la manque d’eau chaude et « diminution de l’épaisseur de la couche stérile » qui l’accompagne</a:t>
            </a:r>
          </a:p>
          <a:p>
            <a:r>
              <a:rPr lang="fr-CA" dirty="0"/>
              <a:t>Recommandation</a:t>
            </a:r>
          </a:p>
          <a:p>
            <a:pPr lvl="1"/>
            <a:r>
              <a:rPr lang="fr-CA" dirty="0"/>
              <a:t>Reconnaître que l’application du critère se limite aux programmes impliquant un débranchement complet pendant 4h ou plus</a:t>
            </a:r>
          </a:p>
          <a:p>
            <a:pPr lvl="1"/>
            <a:r>
              <a:rPr lang="fr-CA" dirty="0"/>
              <a:t>Étudier les technologies de contrôleurs intelligents de CEÉ pour confirmer l’absence d’enjeux en relation avec les légionnelles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11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7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b="1"/>
              <a:t>Les coûts évités pour les heures de plus grande charge</a:t>
            </a:r>
            <a:endParaRPr lang="en-CA" sz="4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AC0-215C-4C22-A7D1-D70D180FD47A}" type="slidenum">
              <a:rPr lang="en-CA" altLang="fr-FR" smtClean="0"/>
              <a:pPr/>
              <a:t>12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1066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Contexte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Depuis</a:t>
            </a:r>
            <a:r>
              <a:rPr lang="en-CA" dirty="0"/>
              <a:t> </a:t>
            </a:r>
            <a:r>
              <a:rPr lang="en-CA" dirty="0" err="1"/>
              <a:t>plusieurs</a:t>
            </a:r>
            <a:r>
              <a:rPr lang="en-CA" dirty="0"/>
              <a:t> </a:t>
            </a:r>
            <a:r>
              <a:rPr lang="en-CA" dirty="0" err="1"/>
              <a:t>années</a:t>
            </a:r>
            <a:r>
              <a:rPr lang="en-CA" dirty="0"/>
              <a:t>, la </a:t>
            </a:r>
            <a:r>
              <a:rPr lang="en-CA" dirty="0" err="1"/>
              <a:t>Régie</a:t>
            </a:r>
            <a:r>
              <a:rPr lang="en-CA" dirty="0"/>
              <a:t> </a:t>
            </a:r>
            <a:r>
              <a:rPr lang="en-CA" dirty="0" err="1"/>
              <a:t>exprime</a:t>
            </a:r>
            <a:r>
              <a:rPr lang="en-CA" dirty="0"/>
              <a:t> </a:t>
            </a:r>
            <a:r>
              <a:rPr lang="en-CA" dirty="0" err="1"/>
              <a:t>l’importance</a:t>
            </a:r>
            <a:r>
              <a:rPr lang="en-CA" dirty="0"/>
              <a:t> de </a:t>
            </a:r>
            <a:r>
              <a:rPr lang="en-CA" dirty="0" err="1"/>
              <a:t>connaître</a:t>
            </a:r>
            <a:r>
              <a:rPr lang="en-CA" dirty="0"/>
              <a:t> les </a:t>
            </a:r>
            <a:r>
              <a:rPr lang="en-CA" dirty="0" err="1"/>
              <a:t>coûts</a:t>
            </a:r>
            <a:r>
              <a:rPr lang="en-CA" dirty="0"/>
              <a:t> </a:t>
            </a:r>
            <a:r>
              <a:rPr lang="en-CA" dirty="0" err="1"/>
              <a:t>évités</a:t>
            </a:r>
            <a:r>
              <a:rPr lang="en-CA" dirty="0"/>
              <a:t> pendant les </a:t>
            </a:r>
            <a:r>
              <a:rPr lang="en-CA" dirty="0" err="1"/>
              <a:t>heures</a:t>
            </a:r>
            <a:r>
              <a:rPr lang="en-CA" dirty="0"/>
              <a:t> de plus </a:t>
            </a:r>
            <a:r>
              <a:rPr lang="en-CA" dirty="0" err="1"/>
              <a:t>grande</a:t>
            </a:r>
            <a:r>
              <a:rPr lang="en-CA" dirty="0"/>
              <a:t> charge</a:t>
            </a:r>
          </a:p>
          <a:p>
            <a:pPr lvl="1"/>
            <a:r>
              <a:rPr lang="en-CA" dirty="0" err="1"/>
              <a:t>Présent</a:t>
            </a:r>
            <a:r>
              <a:rPr lang="en-CA" dirty="0"/>
              <a:t>: </a:t>
            </a:r>
            <a:r>
              <a:rPr lang="en-CA" dirty="0" err="1"/>
              <a:t>Études</a:t>
            </a:r>
            <a:r>
              <a:rPr lang="en-CA" dirty="0"/>
              <a:t> de </a:t>
            </a:r>
            <a:r>
              <a:rPr lang="en-CA" dirty="0" err="1"/>
              <a:t>rentabilité</a:t>
            </a:r>
            <a:r>
              <a:rPr lang="en-CA" dirty="0"/>
              <a:t> de la </a:t>
            </a:r>
            <a:r>
              <a:rPr lang="en-CA" dirty="0" err="1"/>
              <a:t>tarification</a:t>
            </a:r>
            <a:r>
              <a:rPr lang="en-CA" dirty="0"/>
              <a:t> </a:t>
            </a:r>
            <a:r>
              <a:rPr lang="en-CA" dirty="0" err="1"/>
              <a:t>dynamique</a:t>
            </a:r>
            <a:r>
              <a:rPr lang="en-CA" dirty="0"/>
              <a:t> et </a:t>
            </a:r>
            <a:r>
              <a:rPr lang="en-CA" dirty="0" err="1"/>
              <a:t>d’autres</a:t>
            </a:r>
            <a:r>
              <a:rPr lang="en-CA" dirty="0"/>
              <a:t> </a:t>
            </a:r>
            <a:r>
              <a:rPr lang="en-CA" dirty="0" err="1"/>
              <a:t>mesures</a:t>
            </a:r>
            <a:r>
              <a:rPr lang="en-CA" dirty="0"/>
              <a:t> de GDP</a:t>
            </a:r>
          </a:p>
          <a:p>
            <a:pPr lvl="1"/>
            <a:r>
              <a:rPr lang="en-CA" dirty="0" err="1"/>
              <a:t>Futur</a:t>
            </a:r>
            <a:r>
              <a:rPr lang="en-CA" dirty="0"/>
              <a:t>: </a:t>
            </a:r>
            <a:r>
              <a:rPr lang="en-CA" dirty="0" err="1"/>
              <a:t>Choix</a:t>
            </a:r>
            <a:r>
              <a:rPr lang="en-CA" dirty="0"/>
              <a:t> </a:t>
            </a:r>
            <a:r>
              <a:rPr lang="en-CA" dirty="0" err="1"/>
              <a:t>d’approche</a:t>
            </a:r>
            <a:r>
              <a:rPr lang="en-CA" dirty="0"/>
              <a:t> pour la </a:t>
            </a:r>
            <a:r>
              <a:rPr lang="en-CA" dirty="0" err="1"/>
              <a:t>tarification</a:t>
            </a:r>
            <a:r>
              <a:rPr lang="en-CA" dirty="0"/>
              <a:t> de recharge de </a:t>
            </a:r>
            <a:r>
              <a:rPr lang="en-CA" dirty="0" err="1"/>
              <a:t>véhicules</a:t>
            </a:r>
            <a:r>
              <a:rPr lang="en-CA" dirty="0"/>
              <a:t> </a:t>
            </a:r>
            <a:r>
              <a:rPr lang="en-CA" dirty="0" err="1"/>
              <a:t>électriques</a:t>
            </a:r>
            <a:endParaRPr lang="en-CA" dirty="0"/>
          </a:p>
          <a:p>
            <a:r>
              <a:rPr lang="en-CA" dirty="0" err="1"/>
              <a:t>Différentes</a:t>
            </a:r>
            <a:r>
              <a:rPr lang="en-CA" dirty="0"/>
              <a:t> </a:t>
            </a:r>
            <a:r>
              <a:rPr lang="en-CA" dirty="0" err="1"/>
              <a:t>méthodes</a:t>
            </a:r>
            <a:r>
              <a:rPr lang="en-CA" dirty="0"/>
              <a:t> </a:t>
            </a:r>
            <a:r>
              <a:rPr lang="en-CA" dirty="0" err="1"/>
              <a:t>d’évaluation</a:t>
            </a:r>
            <a:r>
              <a:rPr lang="en-CA" dirty="0"/>
              <a:t> des </a:t>
            </a:r>
            <a:r>
              <a:rPr lang="en-CA" dirty="0" err="1"/>
              <a:t>coûts</a:t>
            </a:r>
            <a:r>
              <a:rPr lang="en-CA" dirty="0"/>
              <a:t> </a:t>
            </a:r>
            <a:r>
              <a:rPr lang="en-CA" dirty="0" err="1"/>
              <a:t>évités</a:t>
            </a:r>
            <a:r>
              <a:rPr lang="en-CA" dirty="0"/>
              <a:t> </a:t>
            </a:r>
            <a:r>
              <a:rPr lang="en-CA" dirty="0" err="1"/>
              <a:t>horaires</a:t>
            </a:r>
            <a:r>
              <a:rPr lang="en-CA" dirty="0"/>
              <a:t> </a:t>
            </a:r>
            <a:r>
              <a:rPr lang="en-CA" dirty="0" err="1"/>
              <a:t>examinées</a:t>
            </a:r>
            <a:r>
              <a:rPr lang="en-CA" dirty="0"/>
              <a:t> </a:t>
            </a:r>
            <a:r>
              <a:rPr lang="en-CA" dirty="0" err="1"/>
              <a:t>lors</a:t>
            </a:r>
            <a:r>
              <a:rPr lang="en-CA" dirty="0"/>
              <a:t> de </a:t>
            </a:r>
            <a:r>
              <a:rPr lang="en-CA" dirty="0" err="1"/>
              <a:t>l’étude</a:t>
            </a:r>
            <a:r>
              <a:rPr lang="en-CA" dirty="0"/>
              <a:t> du Plan </a:t>
            </a:r>
            <a:r>
              <a:rPr lang="en-CA" dirty="0" err="1"/>
              <a:t>antérieur</a:t>
            </a:r>
            <a:endParaRPr lang="en-CA" dirty="0"/>
          </a:p>
          <a:p>
            <a:r>
              <a:rPr lang="en-CA" dirty="0"/>
              <a:t>Le </a:t>
            </a:r>
            <a:r>
              <a:rPr lang="en-CA" dirty="0" err="1"/>
              <a:t>Distributeur</a:t>
            </a:r>
            <a:r>
              <a:rPr lang="en-CA" dirty="0"/>
              <a:t> </a:t>
            </a:r>
            <a:r>
              <a:rPr lang="en-CA" dirty="0" err="1"/>
              <a:t>présente</a:t>
            </a:r>
            <a:r>
              <a:rPr lang="en-CA" dirty="0"/>
              <a:t> la </a:t>
            </a:r>
            <a:r>
              <a:rPr lang="en-CA" dirty="0" err="1"/>
              <a:t>même</a:t>
            </a:r>
            <a:r>
              <a:rPr lang="en-CA" dirty="0"/>
              <a:t> </a:t>
            </a:r>
            <a:r>
              <a:rPr lang="en-CA" dirty="0" err="1"/>
              <a:t>méthode</a:t>
            </a:r>
            <a:r>
              <a:rPr lang="en-CA" dirty="0"/>
              <a:t>, sans modification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13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1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Contexte (suite)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D-2023-011:</a:t>
            </a:r>
          </a:p>
          <a:p>
            <a:pPr lvl="2"/>
            <a:r>
              <a:rPr lang="fr-CA" dirty="0"/>
              <a:t>68. La Régie retient les sujets no 15 et no 4 des demandes d’intervention de l’AHQ-ARQ et du RNCREQ respectivement, afin, notamment, de permettre à ces intervenants de </a:t>
            </a:r>
            <a:r>
              <a:rPr lang="fr-CA" u="sng" dirty="0"/>
              <a:t>commenter la preuve du Distributeur en réponse aux demandes formulées par la Régie </a:t>
            </a:r>
            <a:r>
              <a:rPr lang="fr-CA" dirty="0"/>
              <a:t>dans sa décision D-2022-062 </a:t>
            </a:r>
            <a:r>
              <a:rPr lang="fr-CA" u="sng" dirty="0"/>
              <a:t>afin d’identifier « </a:t>
            </a:r>
            <a:r>
              <a:rPr lang="fr-CA" i="1" u="sng" dirty="0"/>
              <a:t>les améliorations qu’il estime souhaitable d’apporter à la méthodologie proposée dans le présent dossier et d’en évaluer l’impact, le cas échéant, sur les rentabilités et les offres des programmes ou options tarifaires</a:t>
            </a:r>
            <a:r>
              <a:rPr lang="fr-CA" i="1" dirty="0"/>
              <a:t> </a:t>
            </a:r>
            <a:r>
              <a:rPr lang="fr-CA" dirty="0"/>
              <a:t>». …</a:t>
            </a:r>
          </a:p>
          <a:p>
            <a:r>
              <a:rPr lang="fr-CA" dirty="0"/>
              <a:t>Commentaires sur la preuve du Distributeur en réponse aux demandes formulées par la Régie</a:t>
            </a:r>
          </a:p>
          <a:p>
            <a:r>
              <a:rPr lang="fr-CA" dirty="0"/>
              <a:t>Identification des améliorations souhaitables</a:t>
            </a:r>
          </a:p>
          <a:p>
            <a:pPr lvl="1"/>
            <a:r>
              <a:rPr lang="fr-CA" dirty="0"/>
              <a:t>Besoins d’améliorations</a:t>
            </a:r>
          </a:p>
          <a:p>
            <a:pPr lvl="1"/>
            <a:r>
              <a:rPr lang="fr-CA" dirty="0"/>
              <a:t>Identification des améliorations souhaitables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14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20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C’est quoi un coût évité horaire?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0644"/>
            <a:ext cx="7691121" cy="4729142"/>
          </a:xfrm>
        </p:spPr>
        <p:txBody>
          <a:bodyPr>
            <a:normAutofit fontScale="92500"/>
          </a:bodyPr>
          <a:lstStyle/>
          <a:p>
            <a:r>
              <a:rPr lang="fr-CA" dirty="0"/>
              <a:t>Le coût évité horaire (</a:t>
            </a:r>
            <a:r>
              <a:rPr lang="fr-CA" u="sng" dirty="0"/>
              <a:t>temps réel </a:t>
            </a:r>
            <a:r>
              <a:rPr lang="fr-CA" dirty="0"/>
              <a:t>ou </a:t>
            </a:r>
            <a:r>
              <a:rPr lang="fr-CA" u="sng" dirty="0"/>
              <a:t>passé</a:t>
            </a:r>
            <a:r>
              <a:rPr lang="fr-CA" dirty="0"/>
              <a:t>) est une valeur précise</a:t>
            </a:r>
          </a:p>
          <a:p>
            <a:pPr lvl="1"/>
            <a:r>
              <a:rPr lang="fr-CA" dirty="0"/>
              <a:t>Réponse à la question: Si on diminue (ou diminuait) la charge par 1 kW pendant une heure précise, quelle sera l’impact sur les coûts d’HQD?</a:t>
            </a:r>
          </a:p>
          <a:p>
            <a:pPr lvl="2"/>
            <a:r>
              <a:rPr lang="fr-CA" dirty="0"/>
              <a:t>Si aucun ACT pendant l’heure en question: coût patrimonial</a:t>
            </a:r>
          </a:p>
          <a:p>
            <a:pPr lvl="2"/>
            <a:r>
              <a:rPr lang="fr-CA" dirty="0"/>
              <a:t>Si ACT, le coût unitaire de l’achat</a:t>
            </a:r>
          </a:p>
          <a:p>
            <a:r>
              <a:rPr lang="fr-CA" dirty="0"/>
              <a:t>La méthode d’HQD établit des coûts évités horaires </a:t>
            </a:r>
            <a:r>
              <a:rPr lang="fr-CA" u="sng" dirty="0"/>
              <a:t>prévisionnels</a:t>
            </a:r>
          </a:p>
          <a:p>
            <a:pPr lvl="1"/>
            <a:r>
              <a:rPr lang="fr-CA" dirty="0"/>
              <a:t>Il </a:t>
            </a:r>
            <a:r>
              <a:rPr lang="fr-CA" u="sng" dirty="0"/>
              <a:t>prévoit </a:t>
            </a:r>
            <a:r>
              <a:rPr lang="fr-CA" dirty="0"/>
              <a:t>le coût qui serait évité si, à une heure précise </a:t>
            </a:r>
            <a:r>
              <a:rPr lang="fr-CA" u="sng" dirty="0"/>
              <a:t>dans l’avenir</a:t>
            </a:r>
            <a:r>
              <a:rPr lang="fr-CA" dirty="0"/>
              <a:t>, la consommation d’un kW était évitée</a:t>
            </a:r>
          </a:p>
          <a:p>
            <a:r>
              <a:rPr lang="fr-CA" dirty="0"/>
              <a:t>Comment juger si une méthode prévisionnelle est adéquate?</a:t>
            </a:r>
          </a:p>
          <a:p>
            <a:pPr lvl="1"/>
            <a:r>
              <a:rPr lang="fr-CA" dirty="0"/>
              <a:t>Raisonnable sur le plan théorique</a:t>
            </a:r>
          </a:p>
          <a:p>
            <a:pPr lvl="1"/>
            <a:r>
              <a:rPr lang="fr-CA" dirty="0"/>
              <a:t>Résultats convaincants</a:t>
            </a:r>
          </a:p>
          <a:p>
            <a:pPr lvl="2"/>
            <a:r>
              <a:rPr lang="fr-CA" dirty="0"/>
              <a:t>comparer les données prévisionnelles avec des données réelles</a:t>
            </a:r>
          </a:p>
          <a:p>
            <a:pPr lvl="2"/>
            <a:r>
              <a:rPr lang="fr-CA" dirty="0"/>
              <a:t>exercice essentiel qu’HQD n’a pas fait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15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8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800" dirty="0"/>
              <a:t>Commentaires sur  la preuve du Distributeur en réponse aux demandes formulées par la Régie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0644"/>
            <a:ext cx="7833361" cy="4729142"/>
          </a:xfrm>
        </p:spPr>
        <p:txBody>
          <a:bodyPr>
            <a:noAutofit/>
          </a:bodyPr>
          <a:lstStyle/>
          <a:p>
            <a:r>
              <a:rPr lang="fr-CA" sz="2000" dirty="0"/>
              <a:t>La décision D-2022-062 formule sept (7) demandes pour le présent plan</a:t>
            </a:r>
          </a:p>
          <a:p>
            <a:pPr lvl="1"/>
            <a:r>
              <a:rPr lang="fr-CA" sz="1800" dirty="0"/>
              <a:t>Demande #1: Revue de littérature (balisage très sommaire)</a:t>
            </a:r>
          </a:p>
          <a:p>
            <a:pPr lvl="1"/>
            <a:r>
              <a:rPr lang="fr-CA" sz="1800" dirty="0"/>
              <a:t>Demande #2: </a:t>
            </a:r>
            <a:r>
              <a:rPr lang="fr-CA" sz="1800" u="sng" dirty="0"/>
              <a:t>Données de 2014 à 2016</a:t>
            </a:r>
            <a:r>
              <a:rPr lang="fr-CA" sz="1800" dirty="0"/>
              <a:t> « afin de tester la robustesse de l’approche proposée par le RNCREQ »</a:t>
            </a:r>
          </a:p>
          <a:p>
            <a:pPr lvl="2"/>
            <a:r>
              <a:rPr lang="fr-CA" sz="1600" dirty="0"/>
              <a:t>Données pas fournies</a:t>
            </a:r>
          </a:p>
          <a:p>
            <a:pPr lvl="1"/>
            <a:r>
              <a:rPr lang="fr-CA" sz="1800" dirty="0"/>
              <a:t>Demande #3: Quantités et prix horaire des ACT 2019 à 2021 (disponibles)</a:t>
            </a:r>
          </a:p>
          <a:p>
            <a:pPr lvl="1"/>
            <a:r>
              <a:rPr lang="fr-CA" sz="1800" dirty="0"/>
              <a:t>Demande #4: « une évaluation des avantages et des inconvénients de la proposition du RNCREQ … en utilisant les données historiques 2014 à 2021 et en apportant des ajustements si requis » </a:t>
            </a:r>
          </a:p>
          <a:p>
            <a:pPr lvl="2"/>
            <a:r>
              <a:rPr lang="fr-CA" sz="1600" dirty="0"/>
              <a:t>se limite à des généralités (« biaisé par la stratégie d’utilisation du bloc patrimonial »)</a:t>
            </a:r>
          </a:p>
          <a:p>
            <a:pPr lvl="2"/>
            <a:r>
              <a:rPr lang="fr-CA" sz="1600" dirty="0"/>
              <a:t>Sa critique est erronée (s. 3.4.1 du rapport - voir plus loin)</a:t>
            </a:r>
          </a:p>
          <a:p>
            <a:pPr lvl="2"/>
            <a:r>
              <a:rPr lang="fr-CA" sz="1600" dirty="0"/>
              <a:t>Aucune évaluation quantitative, encore moins en utilisant les données historiques 2014 à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16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32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CA" sz="2800" dirty="0"/>
              <a:t>... Commentaires sur  la preuve du Distributeur en réponse aux demandes formulées par la Régie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Demandes selon D-2022-062 (suite)</a:t>
            </a:r>
          </a:p>
          <a:p>
            <a:pPr lvl="1"/>
            <a:r>
              <a:rPr lang="fr-CA" dirty="0"/>
              <a:t>Demande #5: « une comparaison des résultats de cette méthode avec ceux de la méthode actuelle » </a:t>
            </a:r>
          </a:p>
          <a:p>
            <a:pPr lvl="2"/>
            <a:r>
              <a:rPr lang="fr-CA" dirty="0"/>
              <a:t>Aucune telle comparaison</a:t>
            </a:r>
          </a:p>
          <a:p>
            <a:pPr lvl="1"/>
            <a:r>
              <a:rPr lang="fr-CA" dirty="0"/>
              <a:t>Demande #6: « une évaluation des avantages et inconvénients de </a:t>
            </a:r>
            <a:r>
              <a:rPr lang="fr-CA" u="sng" dirty="0"/>
              <a:t>tenir compte des prix réels des achats de court terme </a:t>
            </a:r>
            <a:r>
              <a:rPr lang="fr-CA" dirty="0"/>
              <a:t>pendant la pointe et la fine pointe des cinq hivers les plus récents » </a:t>
            </a:r>
          </a:p>
          <a:p>
            <a:pPr lvl="2"/>
            <a:r>
              <a:rPr lang="fr-CA" dirty="0"/>
              <a:t>Aucune telle évaluation</a:t>
            </a:r>
          </a:p>
          <a:p>
            <a:pPr lvl="1"/>
            <a:r>
              <a:rPr lang="fr-CA" dirty="0"/>
              <a:t>Demande #7: « À la lumière des résultats de ces examens, … identifier les améliorations qu’il estime souhaitable à apporter à la méthodologie proposée » </a:t>
            </a:r>
          </a:p>
          <a:p>
            <a:pPr lvl="2"/>
            <a:r>
              <a:rPr lang="fr-CA" dirty="0"/>
              <a:t>Aucune amélioration ou modification proposée</a:t>
            </a:r>
          </a:p>
          <a:p>
            <a:pPr lvl="2"/>
            <a:r>
              <a:rPr lang="fr-CA" dirty="0"/>
              <a:t>Aucune démonstration que la méthode proposée est adéquate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17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3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méthode d’HQD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0644"/>
            <a:ext cx="8233577" cy="4729142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Intrants pour calculer le coût évité d’une heure donnée</a:t>
            </a:r>
          </a:p>
          <a:p>
            <a:pPr lvl="1"/>
            <a:r>
              <a:rPr lang="fr-CA" sz="1900" dirty="0"/>
              <a:t>Le mois (janvier ou pas janvier)</a:t>
            </a:r>
          </a:p>
          <a:p>
            <a:pPr lvl="1"/>
            <a:r>
              <a:rPr lang="fr-CA" sz="1900" dirty="0"/>
              <a:t>Le jour de la semaine (ouvrable ou pas)</a:t>
            </a:r>
          </a:p>
          <a:p>
            <a:pPr lvl="1"/>
            <a:r>
              <a:rPr lang="fr-CA" sz="1900" dirty="0"/>
              <a:t>L’heure de la journée</a:t>
            </a:r>
          </a:p>
          <a:p>
            <a:pPr lvl="1"/>
            <a:r>
              <a:rPr lang="fr-CA" sz="1900" dirty="0"/>
              <a:t>L’estimation globale du coût évité pour l’hiver au complet (selon la méthode habituelle)</a:t>
            </a:r>
          </a:p>
          <a:p>
            <a:r>
              <a:rPr lang="fr-CA" dirty="0"/>
              <a:t>Cette approche ne tient pas compte:</a:t>
            </a:r>
          </a:p>
          <a:p>
            <a:pPr lvl="1"/>
            <a:r>
              <a:rPr lang="fr-CA" sz="1900" dirty="0"/>
              <a:t>Des conditions météorologiques au Québec</a:t>
            </a:r>
          </a:p>
          <a:p>
            <a:pPr lvl="1"/>
            <a:r>
              <a:rPr lang="fr-CA" sz="1900" dirty="0"/>
              <a:t>De la charge totale au réseau</a:t>
            </a:r>
          </a:p>
          <a:p>
            <a:pPr lvl="1"/>
            <a:r>
              <a:rPr lang="fr-CA" sz="1900" dirty="0"/>
              <a:t>Des conditions ponctuelles des marchés externes</a:t>
            </a:r>
          </a:p>
          <a:p>
            <a:r>
              <a:rPr lang="fr-CA" dirty="0"/>
              <a:t>Observations</a:t>
            </a:r>
          </a:p>
          <a:p>
            <a:pPr lvl="1"/>
            <a:r>
              <a:rPr lang="fr-CA" sz="1900" dirty="0"/>
              <a:t>Les conditions des marchés externes sont difficiles à prévoir, même à court terme</a:t>
            </a:r>
          </a:p>
          <a:p>
            <a:pPr lvl="1"/>
            <a:r>
              <a:rPr lang="fr-CA" sz="1900" dirty="0"/>
              <a:t>La charge au réseau dépend, entre autres, des conditions météorologiques</a:t>
            </a:r>
          </a:p>
          <a:p>
            <a:pPr lvl="1"/>
            <a:r>
              <a:rPr lang="fr-CA" sz="1900" dirty="0"/>
              <a:t>HQD dispose en tout temps des prévisions de la charge horaire, à court </a:t>
            </a:r>
            <a:br>
              <a:rPr lang="fr-CA" sz="1900" dirty="0"/>
            </a:br>
            <a:r>
              <a:rPr lang="fr-CA" sz="1900" dirty="0"/>
              <a:t>et à long terme</a:t>
            </a:r>
            <a:endParaRPr lang="en-CA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18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60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Améliorations </a:t>
            </a:r>
            <a:r>
              <a:rPr lang="fr-FR" sz="3600"/>
              <a:t>souhaitables </a:t>
            </a:r>
            <a:br>
              <a:rPr lang="fr-FR" sz="3600"/>
            </a:br>
            <a:r>
              <a:rPr lang="fr-FR" sz="3600"/>
              <a:t>à la méthode HQD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sz="2000" dirty="0"/>
              <a:t>Avant de proposer des améliorations, il est nécessaire d’évaluer </a:t>
            </a:r>
            <a:br>
              <a:rPr lang="fr-CA" sz="2000" dirty="0"/>
            </a:br>
            <a:r>
              <a:rPr lang="fr-CA" sz="2000" dirty="0"/>
              <a:t>son efficacité</a:t>
            </a:r>
          </a:p>
          <a:p>
            <a:pPr lvl="1"/>
            <a:r>
              <a:rPr lang="fr-CA" sz="1800" dirty="0"/>
              <a:t>Est-ce que les coûts évités horaires établis selon cette méthode réussissent </a:t>
            </a:r>
            <a:br>
              <a:rPr lang="fr-CA" sz="1800" dirty="0"/>
            </a:br>
            <a:r>
              <a:rPr lang="fr-CA" sz="1800" dirty="0"/>
              <a:t>à prévoir adéquatement les coûts réellement évités ?</a:t>
            </a:r>
          </a:p>
          <a:p>
            <a:r>
              <a:rPr lang="fr-CA" sz="2000" dirty="0"/>
              <a:t>Approche pour juger l’efficacité d’une méthode</a:t>
            </a:r>
          </a:p>
          <a:p>
            <a:pPr lvl="1"/>
            <a:r>
              <a:rPr lang="fr-CA" sz="1800" dirty="0"/>
              <a:t>Pour chaque heure de chaque </a:t>
            </a:r>
            <a:br>
              <a:rPr lang="fr-CA" sz="1800" dirty="0"/>
            </a:br>
            <a:r>
              <a:rPr lang="fr-CA" sz="1800" dirty="0"/>
              <a:t>année historique, calculer le coût </a:t>
            </a:r>
            <a:br>
              <a:rPr lang="fr-CA" sz="1800" dirty="0"/>
            </a:br>
            <a:r>
              <a:rPr lang="fr-CA" sz="1800" dirty="0"/>
              <a:t>évité réel</a:t>
            </a:r>
          </a:p>
          <a:p>
            <a:pPr lvl="1"/>
            <a:r>
              <a:rPr lang="fr-CA" sz="1800" dirty="0"/>
              <a:t>Comparer ces coûts évités réels </a:t>
            </a:r>
            <a:br>
              <a:rPr lang="fr-CA" sz="1800" dirty="0"/>
            </a:br>
            <a:r>
              <a:rPr lang="fr-CA" sz="1800" dirty="0"/>
              <a:t>avec les coûts évités prévus </a:t>
            </a:r>
            <a:br>
              <a:rPr lang="fr-CA" sz="1800" dirty="0"/>
            </a:br>
            <a:r>
              <a:rPr lang="fr-CA" sz="1800" dirty="0"/>
              <a:t>selon la méthode </a:t>
            </a:r>
          </a:p>
          <a:p>
            <a:r>
              <a:rPr lang="fr-CA" sz="2200" dirty="0"/>
              <a:t>Canevas pour illustrer les</a:t>
            </a:r>
            <a:br>
              <a:rPr lang="fr-CA" sz="2200" dirty="0"/>
            </a:br>
            <a:r>
              <a:rPr lang="fr-CA" sz="2200" dirty="0"/>
              <a:t>coûts évités réels d’une année</a:t>
            </a:r>
          </a:p>
          <a:p>
            <a:pPr lvl="1"/>
            <a:r>
              <a:rPr lang="fr-CA" sz="1800" dirty="0"/>
              <a:t>Un point pour chaque heure</a:t>
            </a:r>
          </a:p>
          <a:p>
            <a:pPr lvl="2"/>
            <a:r>
              <a:rPr lang="fr-CA" sz="1600" dirty="0"/>
              <a:t>Charge globale (BRD) vs coût évité réel</a:t>
            </a:r>
          </a:p>
          <a:p>
            <a:pPr lvl="2"/>
            <a:r>
              <a:rPr lang="fr-CA" sz="1600" dirty="0"/>
              <a:t>Les 100h et 300h de plus grande charge</a:t>
            </a:r>
            <a:br>
              <a:rPr lang="fr-CA" sz="1600" dirty="0"/>
            </a:br>
            <a:r>
              <a:rPr lang="fr-CA" sz="1600" dirty="0"/>
              <a:t>se trouvent à l’extrémité droite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19</a:t>
            </a:fld>
            <a:endParaRPr lang="en-CA" alt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192" y="3349375"/>
            <a:ext cx="4411807" cy="2965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8783" y="3267244"/>
            <a:ext cx="3130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tx1"/>
                </a:solidFill>
              </a:rPr>
              <a:t>Coûts évités réels de l’hiver 2017-18</a:t>
            </a:r>
            <a:endParaRPr lang="en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5400" b="1"/>
              <a:t>Le chauffe-eau électrique comme ressource en GDP </a:t>
            </a:r>
            <a:endParaRPr lang="en-CA" sz="540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/>
              <a:t>  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BB5-9617-4798-B5F4-8C64EC03A672}" type="slidenum">
              <a:rPr lang="en-CA" altLang="fr-FR" smtClean="0"/>
              <a:pPr/>
              <a:t>2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2807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Les hivers plus froids</a:t>
            </a:r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80" y="1950670"/>
            <a:ext cx="4063564" cy="30801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20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6491" y="4921321"/>
            <a:ext cx="4063564" cy="1320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fr-CA" sz="2800"/>
              <a:t>L’hiver 2017-18</a:t>
            </a:r>
          </a:p>
          <a:p>
            <a:pPr fontAlgn="auto">
              <a:spcAft>
                <a:spcPts val="0"/>
              </a:spcAft>
            </a:pPr>
            <a:r>
              <a:rPr kumimoji="0" lang="fr-CA" sz="1800"/>
              <a:t>Les coûts évités selon la méthode HQ sont:</a:t>
            </a:r>
          </a:p>
          <a:p>
            <a:pPr marL="266700" indent="-2667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fr-CA" sz="1700"/>
              <a:t>Trop élevé aux heures de faible charge</a:t>
            </a:r>
          </a:p>
          <a:p>
            <a:pPr marL="266700" indent="-2667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fr-CA" sz="1700"/>
              <a:t>Trop bas aux heures de grande charge</a:t>
            </a:r>
            <a:endParaRPr kumimoji="0" lang="en-CA" sz="170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784" y="1897343"/>
            <a:ext cx="4500216" cy="30239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72908" y="4921321"/>
            <a:ext cx="4349172" cy="1320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fr-CA" sz="2800" dirty="0"/>
              <a:t>L’hiver 2021-22</a:t>
            </a:r>
          </a:p>
          <a:p>
            <a:pPr fontAlgn="auto">
              <a:spcAft>
                <a:spcPts val="0"/>
              </a:spcAft>
            </a:pPr>
            <a:r>
              <a:rPr kumimoji="0" lang="fr-CA" sz="1800" dirty="0"/>
              <a:t>Les coûts évités selon la méthode HQ sont:</a:t>
            </a:r>
          </a:p>
          <a:p>
            <a:pPr marL="266700" indent="-2667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fr-CA" sz="1700" dirty="0"/>
              <a:t>Trop élevé aux heures de faible charge</a:t>
            </a:r>
          </a:p>
          <a:p>
            <a:pPr marL="266700" indent="-2667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fr-CA" sz="1700" dirty="0"/>
              <a:t>Beaucoup trop bas aux heures de grande charge</a:t>
            </a:r>
            <a:endParaRPr kumimoji="0" lang="en-CA" sz="1700" dirty="0"/>
          </a:p>
        </p:txBody>
      </p:sp>
    </p:spTree>
    <p:extLst>
      <p:ext uri="{BB962C8B-B14F-4D97-AF65-F5344CB8AC3E}">
        <p14:creationId xmlns:p14="http://schemas.microsoft.com/office/powerpoint/2010/main" val="5472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/>
              <a:t>Les hivers plus cléments</a:t>
            </a:r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216" y="2019141"/>
            <a:ext cx="4248131" cy="28610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21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4044" y="4312247"/>
            <a:ext cx="4038429" cy="1320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kumimoji="0" lang="en-CA" sz="240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93" y="2105691"/>
            <a:ext cx="3976101" cy="267179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45238" y="4777483"/>
            <a:ext cx="4063564" cy="1320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fr-CA" sz="2800" dirty="0"/>
              <a:t>L’hiver 2019-20</a:t>
            </a:r>
          </a:p>
          <a:p>
            <a:pPr fontAlgn="auto">
              <a:spcAft>
                <a:spcPts val="0"/>
              </a:spcAft>
            </a:pPr>
            <a:r>
              <a:rPr kumimoji="0" lang="fr-CA" sz="1800" dirty="0"/>
              <a:t>Les coûts évités selon la méthode HQ sont:</a:t>
            </a:r>
          </a:p>
          <a:p>
            <a:pPr marL="266700" indent="-2667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fr-CA" sz="1700" dirty="0"/>
              <a:t>Beaucoup trop élevé en tout temps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23561" y="4777483"/>
            <a:ext cx="4063564" cy="1320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fr-CA" sz="2800" dirty="0"/>
              <a:t>L’hiver 2020-21</a:t>
            </a:r>
          </a:p>
          <a:p>
            <a:pPr fontAlgn="auto">
              <a:spcAft>
                <a:spcPts val="0"/>
              </a:spcAft>
            </a:pPr>
            <a:r>
              <a:rPr kumimoji="0" lang="fr-CA" sz="1800" dirty="0"/>
              <a:t>Les coûts évités selon la méthode HQ sont:</a:t>
            </a:r>
          </a:p>
          <a:p>
            <a:pPr marL="266700" indent="-266700" fontAlgn="auto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kumimoji="0" lang="fr-CA" sz="1700" dirty="0"/>
              <a:t>Beaucoup trop élevé en tout temps</a:t>
            </a:r>
          </a:p>
        </p:txBody>
      </p:sp>
    </p:spTree>
    <p:extLst>
      <p:ext uri="{BB962C8B-B14F-4D97-AF65-F5344CB8AC3E}">
        <p14:creationId xmlns:p14="http://schemas.microsoft.com/office/powerpoint/2010/main" val="11092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Achats de court terme </a:t>
            </a:r>
            <a:br>
              <a:rPr lang="fr-CA" dirty="0"/>
            </a:br>
            <a:r>
              <a:rPr lang="fr-CA" dirty="0"/>
              <a:t>(historique et prévus)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22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59" y="1730644"/>
            <a:ext cx="7963232" cy="47291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kumimoji="0" lang="fr-CA" dirty="0"/>
              <a:t>Données complètes disponibles seulement pour les années indiquées en rouge</a:t>
            </a:r>
            <a:endParaRPr kumimoji="0"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 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99" y="2678398"/>
            <a:ext cx="5469120" cy="315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Améliorations requises - Constats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0644"/>
            <a:ext cx="7963232" cy="4729142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La méthode d’HQD est compromise par sa prémisse de base</a:t>
            </a:r>
          </a:p>
          <a:p>
            <a:pPr lvl="1"/>
            <a:r>
              <a:rPr lang="fr-CA" dirty="0"/>
              <a:t>Elle présume qu’il y a des ACT sur toutes les heures d’hiver</a:t>
            </a:r>
          </a:p>
          <a:p>
            <a:pPr lvl="1"/>
            <a:r>
              <a:rPr lang="fr-CA" dirty="0"/>
              <a:t>Elle présume donc que les coûts évités horaires en hiver reflètent toujours le prix des importations</a:t>
            </a:r>
          </a:p>
          <a:p>
            <a:pPr lvl="1"/>
            <a:r>
              <a:rPr lang="fr-CA" dirty="0"/>
              <a:t>Prévoit le coût des ACT en fonction de la date et heure en question, sans égard aux conditions du réseau québécois</a:t>
            </a:r>
          </a:p>
          <a:p>
            <a:r>
              <a:rPr lang="fr-CA" dirty="0"/>
              <a:t>Cette méthodologie est erroné parce que:</a:t>
            </a:r>
          </a:p>
          <a:p>
            <a:pPr lvl="1"/>
            <a:r>
              <a:rPr lang="fr-CA" dirty="0"/>
              <a:t>Il y a un grand nombre d’heures en hiver sans ACT (même pendant la fine pointe)</a:t>
            </a:r>
          </a:p>
          <a:p>
            <a:pPr lvl="1"/>
            <a:endParaRPr lang="en-CA" dirty="0"/>
          </a:p>
          <a:p>
            <a:pPr lvl="1"/>
            <a:r>
              <a:rPr lang="en-CA" dirty="0"/>
              <a:t>La </a:t>
            </a:r>
            <a:r>
              <a:rPr lang="en-CA" dirty="0" err="1"/>
              <a:t>méthode</a:t>
            </a:r>
            <a:r>
              <a:rPr lang="en-CA" dirty="0"/>
              <a:t> ne </a:t>
            </a:r>
            <a:r>
              <a:rPr lang="en-CA" dirty="0" err="1"/>
              <a:t>tient</a:t>
            </a:r>
            <a:r>
              <a:rPr lang="en-CA" dirty="0"/>
              <a:t> pas </a:t>
            </a:r>
            <a:r>
              <a:rPr lang="en-CA" dirty="0" err="1"/>
              <a:t>compte</a:t>
            </a:r>
            <a:r>
              <a:rPr lang="en-CA" dirty="0"/>
              <a:t> des conditions qui </a:t>
            </a:r>
            <a:r>
              <a:rPr lang="en-CA" dirty="0" err="1"/>
              <a:t>mènent</a:t>
            </a:r>
            <a:r>
              <a:rPr lang="en-CA" dirty="0"/>
              <a:t> à des prix </a:t>
            </a:r>
            <a:r>
              <a:rPr lang="en-CA" dirty="0" err="1"/>
              <a:t>très</a:t>
            </a:r>
            <a:r>
              <a:rPr lang="en-CA" dirty="0"/>
              <a:t> </a:t>
            </a:r>
            <a:r>
              <a:rPr lang="en-CA" dirty="0" err="1"/>
              <a:t>élevés</a:t>
            </a:r>
            <a:endParaRPr lang="fr-CA" dirty="0"/>
          </a:p>
          <a:p>
            <a:r>
              <a:rPr lang="fr-CA" dirty="0"/>
              <a:t>En conséquence, la méthode HQ a tendance </a:t>
            </a:r>
          </a:p>
          <a:p>
            <a:pPr lvl="1"/>
            <a:r>
              <a:rPr lang="fr-CA" dirty="0"/>
              <a:t>à sous-estimer les coûts évités réels pendant les heures de grande charge, et </a:t>
            </a:r>
          </a:p>
          <a:p>
            <a:pPr lvl="1"/>
            <a:r>
              <a:rPr lang="fr-CA" dirty="0"/>
              <a:t>à les surestimer pendant les autres heures de l’hiver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23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440" y="4198914"/>
            <a:ext cx="3977640" cy="38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7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quantitatif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481" y="3621072"/>
            <a:ext cx="4657961" cy="26940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24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59" y="1730644"/>
            <a:ext cx="7543801" cy="472914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kumimoji="0" lang="fr-CA" dirty="0"/>
              <a:t>Comparaison des coûts évités horaires à la même date et heure, sur trois années différentes</a:t>
            </a:r>
          </a:p>
          <a:p>
            <a:pPr fontAlgn="auto"/>
            <a:r>
              <a:rPr kumimoji="0" lang="fr-CA" dirty="0"/>
              <a:t>Coût évité selon la méthode HQ</a:t>
            </a:r>
          </a:p>
          <a:p>
            <a:pPr lvl="1" fontAlgn="auto"/>
            <a:r>
              <a:rPr kumimoji="0" lang="fr-CA" sz="1900" dirty="0"/>
              <a:t>Profil de 2,0 (18h, journée de semaine en janvier) </a:t>
            </a:r>
          </a:p>
          <a:p>
            <a:pPr lvl="1" fontAlgn="auto"/>
            <a:r>
              <a:rPr kumimoji="0" lang="fr-CA" sz="1900" dirty="0"/>
              <a:t>Multiplié par le coût évité en hiver de l’année en question</a:t>
            </a:r>
            <a:endParaRPr kumimoji="0" lang="fr-CA" dirty="0"/>
          </a:p>
          <a:p>
            <a:pPr fontAlgn="auto"/>
            <a:r>
              <a:rPr kumimoji="0" lang="fr-CA" dirty="0"/>
              <a:t>En 2018, le coût évité réel était proche </a:t>
            </a:r>
            <a:br>
              <a:rPr kumimoji="0" lang="fr-CA" dirty="0"/>
            </a:br>
            <a:r>
              <a:rPr kumimoji="0" lang="fr-CA" dirty="0"/>
              <a:t>à celui prévu selon la méthode HQ</a:t>
            </a:r>
          </a:p>
          <a:p>
            <a:pPr lvl="1" fontAlgn="auto"/>
            <a:r>
              <a:rPr kumimoji="0" lang="fr-CA" sz="1900" dirty="0"/>
              <a:t>60% moins élevé en 2019</a:t>
            </a:r>
          </a:p>
          <a:p>
            <a:pPr lvl="1" fontAlgn="auto"/>
            <a:r>
              <a:rPr kumimoji="0" lang="fr-CA" sz="1900" dirty="0"/>
              <a:t>67% moins élevé en 2020</a:t>
            </a:r>
            <a:endParaRPr kumimoji="0" lang="fr-CA" dirty="0"/>
          </a:p>
          <a:p>
            <a:pPr fontAlgn="auto"/>
            <a:r>
              <a:rPr kumimoji="0" lang="fr-CA" dirty="0"/>
              <a:t>Pourquoi?</a:t>
            </a:r>
          </a:p>
          <a:p>
            <a:pPr lvl="1" fontAlgn="auto"/>
            <a:r>
              <a:rPr kumimoji="0" lang="fr-CA" sz="1900" dirty="0"/>
              <a:t>Charge au réseau beaucoup </a:t>
            </a:r>
            <a:br>
              <a:rPr kumimoji="0" lang="fr-CA" sz="1900" dirty="0"/>
            </a:br>
            <a:r>
              <a:rPr kumimoji="0" lang="fr-CA" sz="1900" dirty="0"/>
              <a:t>moindre en 2019 et 2020</a:t>
            </a:r>
          </a:p>
          <a:p>
            <a:pPr lvl="1" fontAlgn="auto"/>
            <a:r>
              <a:rPr kumimoji="0" lang="fr-CA" sz="1900" dirty="0"/>
              <a:t>Températures plus clémentes</a:t>
            </a:r>
          </a:p>
          <a:p>
            <a:pPr lvl="1" fontAlgn="auto"/>
            <a:r>
              <a:rPr kumimoji="0" lang="fr-CA" sz="1900" dirty="0"/>
              <a:t>Prix de marché moins élevés</a:t>
            </a:r>
          </a:p>
          <a:p>
            <a:pPr lvl="1" fontAlgn="auto"/>
            <a:r>
              <a:rPr kumimoji="0" lang="fr-CA" sz="1900" dirty="0"/>
              <a:t>Facteurs ignorés dans la méthode HQ</a:t>
            </a:r>
          </a:p>
        </p:txBody>
      </p:sp>
    </p:spTree>
    <p:extLst>
      <p:ext uri="{BB962C8B-B14F-4D97-AF65-F5344CB8AC3E}">
        <p14:creationId xmlns:p14="http://schemas.microsoft.com/office/powerpoint/2010/main" val="32828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/>
              <a:t>Améliorations requises - Constats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200" dirty="0"/>
              <a:t>Le Distributeur fait fausse route en voulant « immuniser » le signal de coût évité horaire de ses propres stratégies de gestion</a:t>
            </a:r>
          </a:p>
          <a:p>
            <a:pPr lvl="1"/>
            <a:r>
              <a:rPr lang="fr-CA" dirty="0"/>
              <a:t>Étant donné qu’il utilise ces stratégies en tout temps, cette « immunisation » est plutôt une garantie que les coûts évités réels </a:t>
            </a:r>
            <a:br>
              <a:rPr lang="fr-CA" dirty="0"/>
            </a:br>
            <a:r>
              <a:rPr lang="fr-CA" dirty="0"/>
              <a:t>ne suivront aucunement les coûts évités prévisionnels </a:t>
            </a:r>
          </a:p>
          <a:p>
            <a:r>
              <a:rPr lang="fr-CA" sz="2200" dirty="0"/>
              <a:t>Il erre en limitant les intrants au calcul du coût évité </a:t>
            </a:r>
            <a:br>
              <a:rPr lang="fr-CA" sz="2200" dirty="0"/>
            </a:br>
            <a:r>
              <a:rPr lang="fr-CA" sz="2200" dirty="0"/>
              <a:t>aux facteurs touchant les marchés extérieurs, en excluant tout facteur qui reflète les conditions au Québec</a:t>
            </a:r>
          </a:p>
          <a:p>
            <a:r>
              <a:rPr lang="fr-CA" sz="2200" dirty="0"/>
              <a:t>Les conditions climatiques au Québec contribuent de façon prépondérante à déterminer les coûts évités réels, mais la méthode HQD n’en tient pas compte</a:t>
            </a:r>
          </a:p>
          <a:p>
            <a:r>
              <a:rPr lang="fr-CA" sz="2200" dirty="0"/>
              <a:t>Il néglige également le fait que pendant un grand nombre d’heures durant l’hiver (et même pendant la pointe), c’est l’énergie patrimoniale qui est à la marge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25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2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Conclusion et recommandation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730644"/>
            <a:ext cx="7920349" cy="4729142"/>
          </a:xfrm>
        </p:spPr>
        <p:txBody>
          <a:bodyPr/>
          <a:lstStyle/>
          <a:p>
            <a:r>
              <a:rPr lang="fr-CA" sz="2800" dirty="0"/>
              <a:t>Conclusion</a:t>
            </a:r>
          </a:p>
          <a:p>
            <a:pPr lvl="1"/>
            <a:r>
              <a:rPr lang="fr-CA" sz="2400" dirty="0"/>
              <a:t>Pour améliorer la méthode HQ, il serait nécessaire d’y intégrer un facteur qui reflète les conditions au réseau québécois</a:t>
            </a:r>
          </a:p>
          <a:p>
            <a:pPr lvl="2"/>
            <a:r>
              <a:rPr lang="fr-CA" sz="2000" dirty="0"/>
              <a:t>La charge totale (Besoins réguliers domestique) serait le meilleur indicateur </a:t>
            </a:r>
          </a:p>
          <a:p>
            <a:pPr lvl="2"/>
            <a:r>
              <a:rPr lang="fr-CA" sz="2000" dirty="0"/>
              <a:t>Une façon indirecte de tenir compte des conditions météorologiques</a:t>
            </a:r>
          </a:p>
          <a:p>
            <a:r>
              <a:rPr lang="fr-CA" sz="2800" dirty="0"/>
              <a:t>Recommandation</a:t>
            </a:r>
          </a:p>
          <a:p>
            <a:pPr lvl="1"/>
            <a:r>
              <a:rPr lang="fr-CA" sz="2400" dirty="0"/>
              <a:t>En l’absence d’une telle amélioration, </a:t>
            </a:r>
            <a:r>
              <a:rPr lang="fr-CA" sz="2400" dirty="0">
                <a:solidFill>
                  <a:schemeClr val="tx1"/>
                </a:solidFill>
              </a:rPr>
              <a:t>rejeter la méthode proposée</a:t>
            </a:r>
            <a:endParaRPr lang="en-CA" sz="2400" dirty="0">
              <a:solidFill>
                <a:schemeClr val="tx1"/>
              </a:solidFill>
            </a:endParaRP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26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43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Problématique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AC0-215C-4C22-A7D1-D70D180FD47A}" type="slidenum">
              <a:rPr lang="en-CA" altLang="fr-FR" smtClean="0"/>
              <a:pPr/>
              <a:t>3</a:t>
            </a:fld>
            <a:endParaRPr lang="en-CA" altLang="fr-FR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33" y="2804845"/>
            <a:ext cx="2250221" cy="22676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22959" y="1730644"/>
            <a:ext cx="7727495" cy="472914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kumimoji="0" lang="fr-CA" dirty="0"/>
              <a:t>Couche d’eau tiède en bas du chauffe-eau électrique (CEÉ)</a:t>
            </a:r>
          </a:p>
          <a:p>
            <a:pPr lvl="1" fontAlgn="auto"/>
            <a:r>
              <a:rPr kumimoji="0" lang="fr-CA" dirty="0"/>
              <a:t>Pas assez chaud pour tuer les bactéries</a:t>
            </a:r>
          </a:p>
          <a:p>
            <a:pPr lvl="1" fontAlgn="auto"/>
            <a:r>
              <a:rPr kumimoji="0" lang="fr-CA" dirty="0"/>
              <a:t>Normalement ne se mélange pas, dû à la différence de densité</a:t>
            </a:r>
          </a:p>
          <a:p>
            <a:pPr lvl="2" fontAlgn="auto"/>
            <a:r>
              <a:rPr kumimoji="0" lang="fr-CA" dirty="0"/>
              <a:t>Mais même s’il y a de mélange, l’eau chaude stérilise </a:t>
            </a:r>
          </a:p>
          <a:p>
            <a:pPr fontAlgn="auto"/>
            <a:r>
              <a:rPr kumimoji="0" lang="fr-CA" dirty="0"/>
              <a:t>Lorsqu’il y a manque d’eau chaude</a:t>
            </a:r>
          </a:p>
          <a:p>
            <a:pPr lvl="1" fontAlgn="auto"/>
            <a:r>
              <a:rPr kumimoji="0" lang="fr-CA" dirty="0"/>
              <a:t>La température descend dans tout le CEÉ</a:t>
            </a:r>
          </a:p>
          <a:p>
            <a:pPr lvl="1" fontAlgn="auto"/>
            <a:r>
              <a:rPr kumimoji="0" lang="fr-CA" dirty="0"/>
              <a:t>L’eau tiède tend à se mélanger</a:t>
            </a:r>
          </a:p>
          <a:p>
            <a:pPr lvl="1" fontAlgn="auto"/>
            <a:r>
              <a:rPr kumimoji="0" lang="fr-CA" dirty="0"/>
              <a:t>La temp n’est pas suffisamment élevée pour </a:t>
            </a:r>
            <a:br>
              <a:rPr kumimoji="0" lang="fr-CA" dirty="0"/>
            </a:br>
            <a:r>
              <a:rPr kumimoji="0" lang="fr-CA" dirty="0"/>
              <a:t>tuer les bactéries</a:t>
            </a:r>
          </a:p>
          <a:p>
            <a:pPr lvl="1" fontAlgn="auto"/>
            <a:r>
              <a:rPr kumimoji="0" lang="fr-CA" dirty="0"/>
              <a:t>Risque de contamination de l’eau chaude</a:t>
            </a:r>
          </a:p>
          <a:p>
            <a:pPr fontAlgn="auto"/>
            <a:r>
              <a:rPr kumimoji="0" lang="fr-CA" dirty="0"/>
              <a:t>Dans les cas étudiés (débranchement pour 4h ou 6h) il peut       avoir des occasions de manque d’eau chaude</a:t>
            </a:r>
          </a:p>
          <a:p>
            <a:pPr fontAlgn="auto"/>
            <a:r>
              <a:rPr kumimoji="0" lang="fr-CA" dirty="0"/>
              <a:t>Comment utiliser les CEÉ en GDP sans augmenter le risque de légionellose?</a:t>
            </a:r>
          </a:p>
        </p:txBody>
      </p:sp>
    </p:spTree>
    <p:extLst>
      <p:ext uri="{BB962C8B-B14F-4D97-AF65-F5344CB8AC3E}">
        <p14:creationId xmlns:p14="http://schemas.microsoft.com/office/powerpoint/2010/main" val="30469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Historique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Divers dossiers 2013 à 2016</a:t>
            </a:r>
          </a:p>
          <a:p>
            <a:pPr lvl="1"/>
            <a:r>
              <a:rPr lang="fr-CA" dirty="0"/>
              <a:t>Emphase sur l’importance du potentiel GDP CEÉ</a:t>
            </a:r>
          </a:p>
          <a:p>
            <a:pPr lvl="1"/>
            <a:r>
              <a:rPr lang="fr-CA" dirty="0"/>
              <a:t>Projets pilots concluants</a:t>
            </a:r>
          </a:p>
          <a:p>
            <a:r>
              <a:rPr lang="fr-CA" dirty="0"/>
              <a:t>Plan d’appro 2016-2025, R-3986-2016, phase 2</a:t>
            </a:r>
          </a:p>
          <a:p>
            <a:pPr lvl="1"/>
            <a:r>
              <a:rPr lang="fr-CA" dirty="0"/>
              <a:t>Questionnement de la Régie sur l’avancement</a:t>
            </a:r>
          </a:p>
          <a:p>
            <a:pPr lvl="1"/>
            <a:r>
              <a:rPr lang="fr-CA" dirty="0"/>
              <a:t>Complément de preuve - Étude Plante (HQ)-IREQ (« Étude Plante »)</a:t>
            </a:r>
          </a:p>
          <a:p>
            <a:pPr lvl="2"/>
            <a:r>
              <a:rPr lang="fr-CA" dirty="0"/>
              <a:t>Délestage de 4 ou 6 heures, 1 ou 2 fois/j </a:t>
            </a:r>
            <a:r>
              <a:rPr lang="fr-CA" dirty="0">
                <a:cs typeface="Arial" panose="020B0604020202020204" pitchFamily="34" charset="0"/>
              </a:rPr>
              <a:t>→ faible augmentation de risque</a:t>
            </a:r>
            <a:endParaRPr lang="fr-CA" dirty="0"/>
          </a:p>
          <a:p>
            <a:pPr lvl="1"/>
            <a:r>
              <a:rPr lang="fr-CA" dirty="0"/>
              <a:t>Réponses de l’INSPQ</a:t>
            </a:r>
          </a:p>
          <a:p>
            <a:pPr lvl="2"/>
            <a:r>
              <a:rPr lang="fr-CA" dirty="0"/>
              <a:t>« non-approprié de donner son aval au projet proposé »</a:t>
            </a:r>
          </a:p>
          <a:p>
            <a:pPr lvl="1"/>
            <a:r>
              <a:rPr lang="fr-CA" dirty="0"/>
              <a:t>Réponses du DNSP</a:t>
            </a:r>
          </a:p>
          <a:p>
            <a:pPr lvl="2"/>
            <a:r>
              <a:rPr lang="fr-CA" dirty="0"/>
              <a:t>« déconseille la mise en place du programme de débranchement, tant que le problème technique de contamination des chauffe-eau par la légionelle n’aura pas été résolu par l’industrie » </a:t>
            </a:r>
          </a:p>
          <a:p>
            <a:pPr lvl="1"/>
            <a:r>
              <a:rPr lang="fr-CA" dirty="0"/>
              <a:t>Intervention de </a:t>
            </a:r>
            <a:r>
              <a:rPr lang="fr-CA" dirty="0" err="1"/>
              <a:t>CaSA</a:t>
            </a:r>
            <a:endParaRPr lang="fr-CA" dirty="0"/>
          </a:p>
          <a:p>
            <a:pPr lvl="2"/>
            <a:r>
              <a:rPr lang="fr-CA" dirty="0"/>
              <a:t>Annonce d’un rapport du Dr Tremblay pour contre-expertiser </a:t>
            </a:r>
            <a:r>
              <a:rPr lang="fr-CA" dirty="0">
                <a:solidFill>
                  <a:schemeClr val="tx1"/>
                </a:solidFill>
              </a:rPr>
              <a:t>l’Ét</a:t>
            </a:r>
            <a:r>
              <a:rPr lang="fr-CA" dirty="0"/>
              <a:t>ude Plante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4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2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… R-3986-2016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Terminaison abrupte de la phase 2</a:t>
            </a:r>
          </a:p>
          <a:p>
            <a:r>
              <a:rPr lang="fr-CA" dirty="0"/>
              <a:t>Conséquences</a:t>
            </a:r>
          </a:p>
          <a:p>
            <a:pPr lvl="1"/>
            <a:r>
              <a:rPr lang="fr-CA" dirty="0"/>
              <a:t>DDR sans réponses</a:t>
            </a:r>
          </a:p>
          <a:p>
            <a:pPr lvl="1"/>
            <a:r>
              <a:rPr lang="fr-CA" dirty="0"/>
              <a:t>Pas de contre-interrogatoire</a:t>
            </a:r>
          </a:p>
          <a:p>
            <a:pPr lvl="1"/>
            <a:r>
              <a:rPr lang="fr-CA" dirty="0"/>
              <a:t>Preuve annoncée non déposée</a:t>
            </a:r>
          </a:p>
          <a:p>
            <a:pPr lvl="2"/>
            <a:r>
              <a:rPr lang="fr-CA" dirty="0"/>
              <a:t>Rapport du Dr Tremblay</a:t>
            </a:r>
          </a:p>
          <a:p>
            <a:pPr lvl="2"/>
            <a:r>
              <a:rPr lang="fr-CA" dirty="0"/>
              <a:t>Rapport de </a:t>
            </a:r>
            <a:r>
              <a:rPr lang="fr-CA" dirty="0" err="1"/>
              <a:t>CanmetÉNERGIE</a:t>
            </a:r>
            <a:r>
              <a:rPr lang="fr-CA" dirty="0"/>
              <a:t> sur le potentiel énergétique du contrôle des chauffe-eau et du chauffage résidentiel</a:t>
            </a:r>
          </a:p>
          <a:p>
            <a:pPr lvl="2"/>
            <a:r>
              <a:rPr lang="fr-CA" dirty="0"/>
              <a:t>Description de la solution technique proposée par </a:t>
            </a:r>
            <a:r>
              <a:rPr lang="fr-CA" dirty="0" err="1"/>
              <a:t>CaSA</a:t>
            </a:r>
            <a:r>
              <a:rPr lang="fr-CA" dirty="0"/>
              <a:t> et son impact sur les questions de santé publique</a:t>
            </a:r>
          </a:p>
          <a:p>
            <a:pPr lvl="1"/>
            <a:r>
              <a:rPr lang="fr-CA" dirty="0"/>
              <a:t>Aucune décision sur le fond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5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Le Critère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Le Critère</a:t>
            </a:r>
          </a:p>
          <a:p>
            <a:pPr lvl="1"/>
            <a:r>
              <a:rPr lang="fr-CA" dirty="0"/>
              <a:t> « 55C pendant au moins 4 heures par jour dans le bas du réservoir »</a:t>
            </a:r>
          </a:p>
          <a:p>
            <a:r>
              <a:rPr lang="fr-CA" dirty="0"/>
              <a:t>Cheminement </a:t>
            </a:r>
          </a:p>
          <a:p>
            <a:pPr lvl="1"/>
            <a:r>
              <a:rPr lang="fr-CA" dirty="0"/>
              <a:t>Proposé à HQ par le Dr Plante et al. (jan 2019)</a:t>
            </a:r>
          </a:p>
          <a:p>
            <a:pPr lvl="3"/>
            <a:r>
              <a:rPr lang="fr-CA" sz="1800" dirty="0"/>
              <a:t>« </a:t>
            </a:r>
            <a:r>
              <a:rPr lang="fr-FR" sz="1800" dirty="0"/>
              <a:t>Critère de protection contre la prolifération de </a:t>
            </a:r>
            <a:r>
              <a:rPr lang="fr-FR" sz="1800" dirty="0" err="1"/>
              <a:t>légionelles</a:t>
            </a:r>
            <a:r>
              <a:rPr lang="fr-FR" sz="1800" dirty="0"/>
              <a:t> dans le chauffe-eau électrique pour fins de </a:t>
            </a:r>
            <a:r>
              <a:rPr lang="en-CA" sz="1800" dirty="0" err="1"/>
              <a:t>délestage</a:t>
            </a:r>
            <a:r>
              <a:rPr lang="en-CA" sz="1800" dirty="0"/>
              <a:t>” (Plante, Moreau et </a:t>
            </a:r>
            <a:r>
              <a:rPr lang="en-CA" sz="1800" dirty="0" err="1"/>
              <a:t>Laperrière</a:t>
            </a:r>
            <a:r>
              <a:rPr lang="en-CA" sz="1800" dirty="0"/>
              <a:t>), 31 </a:t>
            </a:r>
            <a:r>
              <a:rPr lang="en-CA" sz="1800" dirty="0" err="1"/>
              <a:t>janvier</a:t>
            </a:r>
            <a:r>
              <a:rPr lang="en-CA" sz="1800" dirty="0"/>
              <a:t> 2019 (</a:t>
            </a:r>
            <a:r>
              <a:rPr lang="fr-FR" sz="1800" dirty="0"/>
              <a:t>R-4110-2019, </a:t>
            </a:r>
            <a:r>
              <a:rPr lang="en-CA" sz="1800" dirty="0"/>
              <a:t>B-0047)</a:t>
            </a:r>
          </a:p>
          <a:p>
            <a:pPr lvl="3"/>
            <a:r>
              <a:rPr lang="fr-FR" sz="1800" dirty="0"/>
              <a:t>Voir passages caviardés aux pages 9 et 11 de B-0062 (R-4110-2019)</a:t>
            </a:r>
          </a:p>
          <a:p>
            <a:pPr lvl="1"/>
            <a:r>
              <a:rPr lang="fr-CA" sz="2400" dirty="0"/>
              <a:t>Adopté par HQ et proposé au MSSS (</a:t>
            </a:r>
            <a:r>
              <a:rPr lang="fr-CA" sz="2400" dirty="0" err="1"/>
              <a:t>fév</a:t>
            </a:r>
            <a:r>
              <a:rPr lang="fr-CA" sz="2400" dirty="0"/>
              <a:t> 2019)</a:t>
            </a:r>
          </a:p>
          <a:p>
            <a:pPr lvl="2"/>
            <a:r>
              <a:rPr lang="fr-CA" sz="2000" dirty="0"/>
              <a:t>B-0047, p. 119</a:t>
            </a:r>
          </a:p>
          <a:p>
            <a:pPr lvl="1"/>
            <a:r>
              <a:rPr lang="fr-CA" sz="2400" dirty="0"/>
              <a:t>Adopté par l’INSPQ et par le MSSS</a:t>
            </a:r>
          </a:p>
          <a:p>
            <a:pPr lvl="2"/>
            <a:r>
              <a:rPr lang="fr-CA" sz="2000" dirty="0"/>
              <a:t>Sur recommandation d’Hydro-Québec</a:t>
            </a:r>
          </a:p>
          <a:p>
            <a:pPr lvl="1"/>
            <a:endParaRPr lang="fr-CA" dirty="0">
              <a:solidFill>
                <a:schemeClr val="tx1"/>
              </a:solidFill>
            </a:endParaRPr>
          </a:p>
          <a:p>
            <a:pPr lvl="1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6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2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/>
              <a:t>Le témoignage du Distributeur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En contre-interrogatoire, on apprend:</a:t>
            </a:r>
          </a:p>
          <a:p>
            <a:pPr lvl="1"/>
            <a:r>
              <a:rPr lang="fr-CA" dirty="0"/>
              <a:t>Problèmes technique avec le chauffe-eau anti-légionnelle</a:t>
            </a:r>
          </a:p>
          <a:p>
            <a:pPr lvl="2"/>
            <a:r>
              <a:rPr lang="fr-CA" dirty="0"/>
              <a:t>Futur commercial incertain</a:t>
            </a:r>
          </a:p>
          <a:p>
            <a:pPr lvl="2"/>
            <a:r>
              <a:rPr lang="fr-CA" dirty="0"/>
              <a:t>Prix de vente à déterminer</a:t>
            </a:r>
          </a:p>
          <a:p>
            <a:pPr lvl="1"/>
            <a:r>
              <a:rPr lang="fr-CA" dirty="0"/>
              <a:t>Le contrat entre HQD et Hilo n’existe plus</a:t>
            </a:r>
          </a:p>
          <a:p>
            <a:pPr lvl="1"/>
            <a:r>
              <a:rPr lang="fr-CA" dirty="0"/>
              <a:t>HQD travaille activement pour trouver une façon de faire </a:t>
            </a:r>
            <a:br>
              <a:rPr lang="fr-CA" dirty="0"/>
            </a:br>
            <a:r>
              <a:rPr lang="fr-CA" dirty="0"/>
              <a:t>de la GDP avec les chauffe-eau existants</a:t>
            </a:r>
          </a:p>
          <a:p>
            <a:pPr lvl="1"/>
            <a:r>
              <a:rPr lang="fr-CA" dirty="0"/>
              <a:t>Échanges entre HQD et </a:t>
            </a:r>
            <a:r>
              <a:rPr lang="fr-CA" dirty="0" err="1"/>
              <a:t>Sinopé</a:t>
            </a:r>
            <a:r>
              <a:rPr lang="fr-CA" dirty="0"/>
              <a:t> à l’égard du respect du critère du MSSS</a:t>
            </a:r>
          </a:p>
          <a:p>
            <a:pPr lvl="1"/>
            <a:r>
              <a:rPr lang="fr-CA" dirty="0"/>
              <a:t>HQD explore des technologies pour mélanger l’eau, afin de respecter ce critère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→ Importance de contextualiser le Critère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7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44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/>
              <a:t>Les contrôleurs intelligents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Rapport de </a:t>
            </a:r>
            <a:r>
              <a:rPr lang="fr-CA" dirty="0" err="1"/>
              <a:t>CaSA</a:t>
            </a:r>
            <a:r>
              <a:rPr lang="fr-CA" dirty="0"/>
              <a:t> (C-RNCREQ-0026)</a:t>
            </a:r>
          </a:p>
          <a:p>
            <a:pPr lvl="3"/>
            <a:r>
              <a:rPr lang="fr-CA" sz="2000" dirty="0"/>
              <a:t>Les chauffe-eau domestiques posent un certain risque pour la santé en raison de la </a:t>
            </a:r>
            <a:r>
              <a:rPr lang="fr-CA" sz="2000" dirty="0" err="1"/>
              <a:t>légionelle</a:t>
            </a:r>
            <a:r>
              <a:rPr lang="fr-CA" sz="2000" dirty="0"/>
              <a:t>. </a:t>
            </a:r>
            <a:r>
              <a:rPr lang="fr-CA" sz="2000" b="1" dirty="0"/>
              <a:t>Ce risque est inhérent au système de plomberie</a:t>
            </a:r>
            <a:r>
              <a:rPr lang="fr-CA" sz="2000" dirty="0"/>
              <a:t>, qu’il soit résidentiel, commercial ou institutionnel. </a:t>
            </a:r>
            <a:r>
              <a:rPr lang="fr-CA" sz="2000" b="1" dirty="0"/>
              <a:t>L’utilisation d’une solution de contrôle dictée par la température </a:t>
            </a:r>
            <a:r>
              <a:rPr lang="fr-CA" sz="2000" dirty="0"/>
              <a:t>est donc essentielle pour mitiger ce risque, peu importe s’il est également utilisé pour réduire les besoins en puissance du réseau électrique. </a:t>
            </a:r>
          </a:p>
          <a:p>
            <a:pPr lvl="3"/>
            <a:r>
              <a:rPr lang="fr-CA" sz="2000" dirty="0"/>
              <a:t>Avec des </a:t>
            </a:r>
            <a:r>
              <a:rPr lang="fr-CA" sz="2000" b="1" dirty="0"/>
              <a:t>stratégies de contrôle utilisant temps et température </a:t>
            </a:r>
            <a:r>
              <a:rPr lang="fr-CA" sz="2000" dirty="0"/>
              <a:t>comme paramètre, </a:t>
            </a:r>
            <a:r>
              <a:rPr lang="fr-CA" sz="2000" b="1" dirty="0"/>
              <a:t>les contrôleurs intelligents peuvent contribuer à mitiger les risques de légionellose dans la population</a:t>
            </a:r>
            <a:r>
              <a:rPr lang="fr-CA" sz="2000" dirty="0"/>
              <a:t>, donner accès à l’opérateur à un gigantesque potentiel de stockage et limiter de façon substantielle la transition vers des équipements à haute température ou ayant de propriétés anti-</a:t>
            </a:r>
            <a:r>
              <a:rPr lang="fr-CA" sz="2000" dirty="0" err="1"/>
              <a:t>légionelle</a:t>
            </a:r>
            <a:r>
              <a:rPr lang="fr-CA" sz="2000" dirty="0"/>
              <a:t>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8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73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/>
              <a:t>Les contrôleurs intelligents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Rapport du Dr Tremblay (C-RNCREQ-0027)</a:t>
            </a:r>
          </a:p>
          <a:p>
            <a:pPr lvl="3"/>
            <a:r>
              <a:rPr lang="fr-CA" sz="1800" dirty="0"/>
              <a:t>[29] </a:t>
            </a:r>
            <a:r>
              <a:rPr lang="fr-CA" sz="1800" u="sng" dirty="0"/>
              <a:t>L’analyse de risque, réalisée par Hydro-Québec, surestime le risque associé au programme de débranchement en fonction des hypothèses soumises</a:t>
            </a:r>
            <a:r>
              <a:rPr lang="fr-CA" sz="1800" dirty="0"/>
              <a:t>. De cette façon, après correction, </a:t>
            </a:r>
            <a:r>
              <a:rPr lang="fr-CA" sz="1800" b="1" dirty="0"/>
              <a:t>le risque </a:t>
            </a:r>
            <a:r>
              <a:rPr lang="fr-CA" sz="1800" dirty="0"/>
              <a:t>de développer une pneumonie à </a:t>
            </a:r>
            <a:r>
              <a:rPr lang="fr-CA" sz="1800" dirty="0" err="1"/>
              <a:t>légionelle</a:t>
            </a:r>
            <a:r>
              <a:rPr lang="fr-CA" sz="1800" dirty="0"/>
              <a:t> se situerait plutôt entre </a:t>
            </a:r>
            <a:r>
              <a:rPr lang="fr-CA" sz="1800" b="1" dirty="0"/>
              <a:t>0,03 cas/an </a:t>
            </a:r>
            <a:r>
              <a:rPr lang="fr-CA" sz="1800" dirty="0"/>
              <a:t>et </a:t>
            </a:r>
            <a:r>
              <a:rPr lang="fr-CA" sz="1800" b="1" dirty="0"/>
              <a:t>0,065 cas/an</a:t>
            </a:r>
            <a:r>
              <a:rPr lang="fr-CA" sz="1800" dirty="0"/>
              <a:t>, ceci étant, l’excès de cas correspondrait à un cas supplémentaire à survenir à chaque </a:t>
            </a:r>
            <a:r>
              <a:rPr lang="fr-CA" sz="1800" b="1" dirty="0"/>
              <a:t>15 ou 33 ans</a:t>
            </a:r>
            <a:r>
              <a:rPr lang="fr-CA" sz="1800" dirty="0"/>
              <a:t>. …</a:t>
            </a:r>
          </a:p>
          <a:p>
            <a:pPr lvl="3"/>
            <a:r>
              <a:rPr lang="fr-CA" sz="1800" dirty="0"/>
              <a:t>[32] </a:t>
            </a:r>
            <a:r>
              <a:rPr lang="fr-CA" sz="1800" u="sng" dirty="0"/>
              <a:t>L’opinion de l’INSPQ ne tient aucunement compte des mesures préventives </a:t>
            </a:r>
            <a:r>
              <a:rPr lang="fr-CA" sz="1800" dirty="0"/>
              <a:t>de signalement dans le cadre d’une baisse de la température du chauffe-eau chez les utilisateurs, tel que préconisé par les auteurs du rapport d’Hydro-Québec.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9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75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de projet" ma:contentTypeID="0x010100F6681E3BDF397F418586AC591ADC81BB0051C31966A1ACA448986E1F3A80F8A8D7" ma:contentTypeVersion="0" ma:contentTypeDescription="" ma:contentTypeScope="" ma:versionID="e97c4299cc7291c03dfe8af5cf79449e">
  <xsd:schema xmlns:xsd="http://www.w3.org/2001/XMLSchema" xmlns:xs="http://www.w3.org/2001/XMLSchema" xmlns:p="http://schemas.microsoft.com/office/2006/metadata/properties" xmlns:ns2="a091097b-8ae3-4832-a2b2-51f9a78aeacd" xmlns:ns3="a84ed267-86d5-4fa1-a3cb-2fed497fe84f" targetNamespace="http://schemas.microsoft.com/office/2006/metadata/properties" ma:root="true" ma:fieldsID="b7e9dbe386427f7c04dd1b10a57eb55d" ns2:_="" ns3:_="">
    <xsd:import namespace="a091097b-8ae3-4832-a2b2-51f9a78aeacd"/>
    <xsd:import namespace="a84ed267-86d5-4fa1-a3cb-2fed497fe84f"/>
    <xsd:element name="properties">
      <xsd:complexType>
        <xsd:sequence>
          <xsd:element name="documentManagement">
            <xsd:complexType>
              <xsd:all>
                <xsd:element ref="ns2:Projet"/>
                <xsd:element ref="ns2:Provenance" minOccurs="0"/>
                <xsd:element ref="ns2:Déposant"/>
                <xsd:element ref="ns2:Catégorie_x0020_de_x0020_document" minOccurs="0"/>
                <xsd:element ref="ns2:Sous-catégorie" minOccurs="0"/>
                <xsd:element ref="ns2:Phase"/>
                <xsd:element ref="ns2:Précision_x0020_de_x0020_document" minOccurs="0"/>
                <xsd:element ref="ns2:Sujet" minOccurs="0"/>
                <xsd:element ref="ns2:Cote_x0020_de_x0020_déposant" minOccurs="0"/>
                <xsd:element ref="ns2:Accés_x0020_restreint" minOccurs="0"/>
                <xsd:element ref="ns2:Cote_x0020_de_x0020_piéce" minOccurs="0"/>
                <xsd:element ref="ns2:Inscrit_x0020_au_x0020_plumitif" minOccurs="0"/>
                <xsd:element ref="ns2:Numéro_x0020_plumitif" minOccurs="0"/>
                <xsd:element ref="ns2:Diffusable_x0020_sur_x0020_le_x0020_Web" minOccurs="0"/>
                <xsd:element ref="ns2:Ne_x0020_pas_x0020_envoyer_x0020_d_x0027_alerte" minOccurs="0"/>
                <xsd:element ref="ns2:Confidentiel"/>
                <xsd:element ref="ns2:Date_x0020_de_x0020_confidentialité_x0020_relevée" minOccurs="0"/>
                <xsd:element ref="ns2:Copie_x0020_papier_x0020_reçue" minOccurs="0"/>
                <xsd:element ref="ns2:Date_x0020_de_x0020_réception_x0020_copie_x0020_papier" minOccurs="0"/>
                <xsd:element ref="ns3:_dlc_DocId" minOccurs="0"/>
                <xsd:element ref="ns3:_dlc_DocIdUrl" minOccurs="0"/>
                <xsd:element ref="ns3:_dlc_DocIdPersistId" minOccurs="0"/>
                <xsd:element ref="ns2:Hidden_UploadedBy" minOccurs="0"/>
                <xsd:element ref="ns2:Hidden_UploadedAt" minOccurs="0"/>
                <xsd:element ref="ns2:Hidden_ApprovedBy" minOccurs="0"/>
                <xsd:element ref="ns2:Hidden_ApprovedAt" minOccurs="0"/>
                <xsd:element ref="ns2:Stat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097b-8ae3-4832-a2b2-51f9a78aeacd" elementFormDefault="qualified">
    <xsd:import namespace="http://schemas.microsoft.com/office/2006/documentManagement/types"/>
    <xsd:import namespace="http://schemas.microsoft.com/office/infopath/2007/PartnerControls"/>
    <xsd:element name="Projet" ma:index="1" ma:displayName="Projet" ma:list="{CE87CB4F-F3B1-42AD-9CE0-0125D6B4080B}" ma:internalName="Projet" ma:readOnly="false" ma:showField="Num_x00e9_ro_x0020_du_x0020_proj" ma:web="{76ddd5ea-d475-414e-8091-4675c7a4bd1a}">
      <xsd:simpleType>
        <xsd:restriction base="dms:Lookup"/>
      </xsd:simpleType>
    </xsd:element>
    <xsd:element name="Provenance" ma:index="2" nillable="true" ma:displayName="Provenance" ma:list="{3A1A4597-1672-4F84-9DE7-FBA0AEBF9CE3}" ma:internalName="Provenance" ma:showField="Title" ma:web="{76ddd5ea-d475-414e-8091-4675c7a4bd1a}">
      <xsd:simpleType>
        <xsd:restriction base="dms:Lookup"/>
      </xsd:simpleType>
    </xsd:element>
    <xsd:element name="Déposant" ma:index="3" ma:displayName="Déposant" ma:list="{A2D4550E-DC70-4FE1-8010-4C446E5D8D2C}" ma:internalName="D_x00e9_posant" ma:showField="Title" ma:web="{76ddd5ea-d475-414e-8091-4675c7a4bd1a}">
      <xsd:simpleType>
        <xsd:restriction base="dms:Lookup"/>
      </xsd:simpleType>
    </xsd:element>
    <xsd:element name="Catégorie_x0020_de_x0020_document" ma:index="4" nillable="true" ma:displayName="Catégorie de document" ma:list="{F7545102-6201-4483-9929-E858F36BE31E}" ma:internalName="Cat_x00e9_gorie_x0020_de_x0020_document" ma:showField="Title" ma:web="{76ddd5ea-d475-414e-8091-4675c7a4bd1a}">
      <xsd:simpleType>
        <xsd:restriction base="dms:Lookup"/>
      </xsd:simpleType>
    </xsd:element>
    <xsd:element name="Sous-catégorie" ma:index="5" nillable="true" ma:displayName="Sous-catégorie" ma:list="{8F61632E-9A95-48F5-95F9-D05D88255F44}" ma:internalName="Sous_x002d_cat_x00e9_gorie" ma:showField="Title" ma:web="{76ddd5ea-d475-414e-8091-4675c7a4bd1a}">
      <xsd:simpleType>
        <xsd:restriction base="dms:Lookup"/>
      </xsd:simpleType>
    </xsd:element>
    <xsd:element name="Phase" ma:index="6" ma:displayName="Phase" ma:list="{1721197D-7382-4457-968B-EC653058772A}" ma:internalName="Phase" ma:showField="Title" ma:web="{76ddd5ea-d475-414e-8091-4675c7a4bd1a}">
      <xsd:simpleType>
        <xsd:restriction base="dms:Lookup"/>
      </xsd:simpleType>
    </xsd:element>
    <xsd:element name="Précision_x0020_de_x0020_document" ma:index="7" nillable="true" ma:displayName="Précisions de document" ma:hidden="true" ma:list="{CD8F73AF-CF7D-4F56-B7C5-E37D10A86459}" ma:internalName="Pr_x00e9_cision_x0020_de_x0020_document" ma:readOnly="false" ma:showField="Title" ma:web="{76ddd5ea-d475-414e-8091-4675c7a4bd1a}">
      <xsd:simpleType>
        <xsd:restriction base="dms:Lookup"/>
      </xsd:simpleType>
    </xsd:element>
    <xsd:element name="Sujet" ma:index="8" nillable="true" ma:displayName="Sujet" ma:internalName="Sujet">
      <xsd:simpleType>
        <xsd:restriction base="dms:Note">
          <xsd:maxLength value="255"/>
        </xsd:restriction>
      </xsd:simpleType>
    </xsd:element>
    <xsd:element name="Cote_x0020_de_x0020_déposant" ma:index="9" nillable="true" ma:displayName="Cote déposant" ma:internalName="Cote_x0020_de_x0020_d_x00e9_posant">
      <xsd:simpleType>
        <xsd:restriction base="dms:Text">
          <xsd:maxLength value="255"/>
        </xsd:restriction>
      </xsd:simpleType>
    </xsd:element>
    <xsd:element name="Accés_x0020_restreint" ma:index="10" nillable="true" ma:displayName="Accès restreint" ma:default="0" ma:internalName="Acc_x00e9_s_x0020_restreint">
      <xsd:simpleType>
        <xsd:restriction base="dms:Boolean"/>
      </xsd:simpleType>
    </xsd:element>
    <xsd:element name="Cote_x0020_de_x0020_piéce" ma:index="11" nillable="true" ma:displayName="Cote de pièce" ma:internalName="Cote_x0020_de_x0020_pi_x00e9_ce">
      <xsd:simpleType>
        <xsd:restriction base="dms:Text">
          <xsd:maxLength value="255"/>
        </xsd:restriction>
      </xsd:simpleType>
    </xsd:element>
    <xsd:element name="Inscrit_x0020_au_x0020_plumitif" ma:index="12" nillable="true" ma:displayName="Inscrit au plumitif" ma:default="1" ma:internalName="Inscrit_x0020_au_x0020_plumitif">
      <xsd:simpleType>
        <xsd:restriction base="dms:Boolean"/>
      </xsd:simpleType>
    </xsd:element>
    <xsd:element name="Numéro_x0020_plumitif" ma:index="13" nillable="true" ma:displayName="Numéro plumitif" ma:decimals="0" ma:internalName="Num_x00e9_ro_x0020_plumitif">
      <xsd:simpleType>
        <xsd:restriction base="dms:Number">
          <xsd:maxInclusive value="9999"/>
          <xsd:minInclusive value="1"/>
        </xsd:restriction>
      </xsd:simpleType>
    </xsd:element>
    <xsd:element name="Diffusable_x0020_sur_x0020_le_x0020_Web" ma:index="14" nillable="true" ma:displayName="Diffusable sur le Web" ma:default="1" ma:internalName="Diffusable_x0020_sur_x0020_le_x0020_Web">
      <xsd:simpleType>
        <xsd:restriction base="dms:Boolean"/>
      </xsd:simpleType>
    </xsd:element>
    <xsd:element name="Ne_x0020_pas_x0020_envoyer_x0020_d_x0027_alerte" ma:index="15" nillable="true" ma:displayName="Ne pas envoyer d'alerte" ma:default="1" ma:internalName="Ne_x0020_pas_x0020_envoyer_x0020_d_x0027_alerte">
      <xsd:simpleType>
        <xsd:restriction base="dms:Boolean"/>
      </xsd:simpleType>
    </xsd:element>
    <xsd:element name="Confidentiel" ma:index="16" ma:displayName="Confidentiel" ma:list="{79B26B89-E55A-4B03-BEFA-7EE3A90275CF}" ma:internalName="Confidentiel" ma:showField="Title" ma:web="{76ddd5ea-d475-414e-8091-4675c7a4bd1a}">
      <xsd:simpleType>
        <xsd:restriction base="dms:Lookup"/>
      </xsd:simpleType>
    </xsd:element>
    <xsd:element name="Date_x0020_de_x0020_confidentialité_x0020_relevée" ma:index="17" nillable="true" ma:displayName="Date de confidentialité relevée" ma:format="DateOnly" ma:internalName="Date_x0020_de_x0020_confidentialit_x00e9__x0020_relev_x00e9_e">
      <xsd:simpleType>
        <xsd:restriction base="dms:DateTime"/>
      </xsd:simpleType>
    </xsd:element>
    <xsd:element name="Copie_x0020_papier_x0020_reçue" ma:index="18" nillable="true" ma:displayName="Copie papier reçue" ma:default="0" ma:internalName="Copie_x0020_papier_x0020_re_x00e7_ue">
      <xsd:simpleType>
        <xsd:restriction base="dms:Boolean"/>
      </xsd:simpleType>
    </xsd:element>
    <xsd:element name="Date_x0020_de_x0020_réception_x0020_copie_x0020_papier" ma:index="19" nillable="true" ma:displayName="Date de réception copie papier" ma:format="DateOnly" ma:internalName="Date_x0020_de_x0020_r_x00e9_ception_x0020_copie_x0020_papier">
      <xsd:simpleType>
        <xsd:restriction base="dms:DateTime"/>
      </xsd:simpleType>
    </xsd:element>
    <xsd:element name="Hidden_UploadedBy" ma:index="33" nillable="true" ma:displayName="Hidden_UploadedBy" ma:hidden="true" ma:internalName="Hidden_UploadedBy" ma:readOnly="false">
      <xsd:simpleType>
        <xsd:restriction base="dms:Text">
          <xsd:maxLength value="100"/>
        </xsd:restriction>
      </xsd:simpleType>
    </xsd:element>
    <xsd:element name="Hidden_UploadedAt" ma:index="34" nillable="true" ma:displayName="Hidden_UploadedAt" ma:default="[today]" ma:format="DateTime" ma:hidden="true" ma:internalName="Hidden_UploadedAt" ma:readOnly="false">
      <xsd:simpleType>
        <xsd:restriction base="dms:DateTime"/>
      </xsd:simpleType>
    </xsd:element>
    <xsd:element name="Hidden_ApprovedBy" ma:index="35" nillable="true" ma:displayName="Hidden_ApprovedBy" ma:hidden="true" ma:internalName="Hidden_ApprovedBy" ma:readOnly="false">
      <xsd:simpleType>
        <xsd:restriction base="dms:Text">
          <xsd:maxLength value="100"/>
        </xsd:restriction>
      </xsd:simpleType>
    </xsd:element>
    <xsd:element name="Hidden_ApprovedAt" ma:index="36" nillable="true" ma:displayName="Hidden_ApprovedAt" ma:default="[today]" ma:format="DateTime" ma:hidden="true" ma:internalName="Hidden_ApprovedAt" ma:readOnly="false">
      <xsd:simpleType>
        <xsd:restriction base="dms:DateTime"/>
      </xsd:simpleType>
    </xsd:element>
    <xsd:element name="Statut" ma:index="37" nillable="true" ma:displayName="Statut" ma:hidden="true" ma:internalName="Statut" ma:readOnly="false">
      <xsd:simpleType>
        <xsd:restriction base="dms:Text">
          <xsd:maxLength value="1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ed267-86d5-4fa1-a3cb-2fed497fe84f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3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venance xmlns="a091097b-8ae3-4832-a2b2-51f9a78aeacd">2</Provenance>
    <Cote_x0020_de_x0020_piéce xmlns="a091097b-8ae3-4832-a2b2-51f9a78aeacd">C-RNCREQ-0045</Cote_x0020_de_x0020_piéce>
    <Projet xmlns="a091097b-8ae3-4832-a2b2-51f9a78aeacd">1002</Projet>
    <Numéro_x0020_plumitif xmlns="a091097b-8ae3-4832-a2b2-51f9a78aeacd">646</Numéro_x0020_plumitif>
    <Copie_x0020_papier_x0020_reçue xmlns="a091097b-8ae3-4832-a2b2-51f9a78aeacd">false</Copie_x0020_papier_x0020_reçue>
    <Hidden_UploadedAt xmlns="a091097b-8ae3-4832-a2b2-51f9a78aeacd">2023-06-15T14:08:55+00:00</Hidden_UploadedAt>
    <Catégorie_x0020_de_x0020_document xmlns="a091097b-8ae3-4832-a2b2-51f9a78aeacd">2</Catégorie_x0020_de_x0020_document>
    <_dlc_DocId xmlns="a84ed267-86d5-4fa1-a3cb-2fed497fe84f">W2HFWTQUJJY6-304364381-2072</_dlc_DocId>
    <Confidentiel xmlns="a091097b-8ae3-4832-a2b2-51f9a78aeacd">3</Confidentiel>
    <Inscrit_x0020_au_x0020_plumitif xmlns="a091097b-8ae3-4832-a2b2-51f9a78aeacd">true</Inscrit_x0020_au_x0020_plumitif>
    <Ne_x0020_pas_x0020_envoyer_x0020_d_x0027_alerte xmlns="a091097b-8ae3-4832-a2b2-51f9a78aeacd">true</Ne_x0020_pas_x0020_envoyer_x0020_d_x0027_alerte>
    <Sous-catégorie xmlns="a091097b-8ae3-4832-a2b2-51f9a78aeacd">298</Sous-catégorie>
    <Cote_x0020_de_x0020_déposant xmlns="a091097b-8ae3-4832-a2b2-51f9a78aeacd" xsi:nil="true"/>
    <Précision_x0020_de_x0020_document xmlns="a091097b-8ae3-4832-a2b2-51f9a78aeacd" xsi:nil="true"/>
    <Déposant xmlns="a091097b-8ae3-4832-a2b2-51f9a78aeacd">123</Déposant>
    <Hidden_ApprovedBy xmlns="a091097b-8ae3-4832-a2b2-51f9a78aeacd">Compte système</Hidden_ApprovedBy>
    <Sujet xmlns="a091097b-8ae3-4832-a2b2-51f9a78aeacd">Présentation de l'analyste externe du RNCREQ</Sujet>
    <Statut xmlns="a091097b-8ae3-4832-a2b2-51f9a78aeacd">Approuvé</Statut>
    <Date_x0020_de_x0020_réception_x0020_copie_x0020_papier xmlns="a091097b-8ae3-4832-a2b2-51f9a78aeacd" xsi:nil="true"/>
    <Accés_x0020_restreint xmlns="a091097b-8ae3-4832-a2b2-51f9a78aeacd">false</Accés_x0020_restreint>
    <Date_x0020_de_x0020_confidentialité_x0020_relevée xmlns="a091097b-8ae3-4832-a2b2-51f9a78aeacd" xsi:nil="true"/>
    <Hidden_ApprovedAt xmlns="a091097b-8ae3-4832-a2b2-51f9a78aeacd">2023-06-15T14:16:56+00:00</Hidden_ApprovedAt>
    <_dlc_DocIdUrl xmlns="a84ed267-86d5-4fa1-a3cb-2fed497fe84f">
      <Url>https://sde.regie-energie.qc.ca/1002/_layouts/15/DocIdRedir.aspx?ID=W2HFWTQUJJY6-304364381-2072</Url>
      <Description>W2HFWTQUJJY6-304364381-2072</Description>
    </_dlc_DocIdUrl>
    <Phase xmlns="a091097b-8ae3-4832-a2b2-51f9a78aeacd">1</Phase>
    <Diffusable_x0020_sur_x0020_le_x0020_Web xmlns="a091097b-8ae3-4832-a2b2-51f9a78aeacd">true</Diffusable_x0020_sur_x0020_le_x0020_Web>
    <Hidden_UploadedBy xmlns="a091097b-8ae3-4832-a2b2-51f9a78aeacd">jo.ouellette_gmail.com#EXT#@rdeqc.onmicrosoft.com</Hidden_UploadedBy>
  </documentManagement>
</p:properties>
</file>

<file path=customXml/itemProps1.xml><?xml version="1.0" encoding="utf-8"?>
<ds:datastoreItem xmlns:ds="http://schemas.openxmlformats.org/officeDocument/2006/customXml" ds:itemID="{7F6E1714-C018-42A5-A2FC-D49C67D48DF9}"/>
</file>

<file path=customXml/itemProps2.xml><?xml version="1.0" encoding="utf-8"?>
<ds:datastoreItem xmlns:ds="http://schemas.openxmlformats.org/officeDocument/2006/customXml" ds:itemID="{737AC6A9-E09F-40D3-838B-30D50D0986C6}"/>
</file>

<file path=customXml/itemProps3.xml><?xml version="1.0" encoding="utf-8"?>
<ds:datastoreItem xmlns:ds="http://schemas.openxmlformats.org/officeDocument/2006/customXml" ds:itemID="{17B4703B-3AA6-40C2-80CB-646B3F37FB54}"/>
</file>

<file path=customXml/itemProps4.xml><?xml version="1.0" encoding="utf-8"?>
<ds:datastoreItem xmlns:ds="http://schemas.openxmlformats.org/officeDocument/2006/customXml" ds:itemID="{B2ECDD11-50E9-4C1E-BCC5-4C12BB1E470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25880</TotalTime>
  <Words>2402</Words>
  <Application>Microsoft Office PowerPoint</Application>
  <PresentationFormat>Affichage à l'écran (4:3)</PresentationFormat>
  <Paragraphs>271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Courier New</vt:lpstr>
      <vt:lpstr>Verdana</vt:lpstr>
      <vt:lpstr>Wingdings</vt:lpstr>
      <vt:lpstr>Retrospect</vt:lpstr>
      <vt:lpstr>Le chauffe-eau électrique comme ressource en GDP et les coûts évités pour les heures de plus grande charge</vt:lpstr>
      <vt:lpstr>Le chauffe-eau électrique comme ressource en GDP </vt:lpstr>
      <vt:lpstr>Problématique</vt:lpstr>
      <vt:lpstr>Historique</vt:lpstr>
      <vt:lpstr>… R-3986-2016 phase 2</vt:lpstr>
      <vt:lpstr>Le Critère</vt:lpstr>
      <vt:lpstr>Le témoignage du Distributeur</vt:lpstr>
      <vt:lpstr>Les contrôleurs intelligents</vt:lpstr>
      <vt:lpstr>Les contrôleurs intelligents</vt:lpstr>
      <vt:lpstr>Contexte du Critère</vt:lpstr>
      <vt:lpstr>Contrôleur intelligent de CEÉ</vt:lpstr>
      <vt:lpstr>Les coûts évités pour les heures de plus grande charge</vt:lpstr>
      <vt:lpstr>Contexte</vt:lpstr>
      <vt:lpstr>Contexte (suite)</vt:lpstr>
      <vt:lpstr>C’est quoi un coût évité horaire?</vt:lpstr>
      <vt:lpstr>Commentaires sur  la preuve du Distributeur en réponse aux demandes formulées par la Régie</vt:lpstr>
      <vt:lpstr>... Commentaires sur  la preuve du Distributeur en réponse aux demandes formulées par la Régie</vt:lpstr>
      <vt:lpstr>La méthode d’HQD</vt:lpstr>
      <vt:lpstr>Améliorations souhaitables  à la méthode HQD</vt:lpstr>
      <vt:lpstr>Les hivers plus froids</vt:lpstr>
      <vt:lpstr>Les hivers plus cléments</vt:lpstr>
      <vt:lpstr>Achats de court terme  (historique et prévus)</vt:lpstr>
      <vt:lpstr>Améliorations requises - Constats</vt:lpstr>
      <vt:lpstr>Exemple quantitatif</vt:lpstr>
      <vt:lpstr>Améliorations requises - Constats</vt:lpstr>
      <vt:lpstr>Conclusion et recommandation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AVIS SUR LES MESURES SUSCEPTIBLES D’AMÉLIORER LES PRATIQUES TARIFAIRES</dc:title>
  <dc:creator>PR</dc:creator>
  <cp:lastModifiedBy>Eccles, Natalie</cp:lastModifiedBy>
  <cp:revision>724</cp:revision>
  <cp:lastPrinted>2023-06-14T20:19:55Z</cp:lastPrinted>
  <dcterms:created xsi:type="dcterms:W3CDTF">2017-12-13T16:45:55Z</dcterms:created>
  <dcterms:modified xsi:type="dcterms:W3CDTF">2023-06-20T12:43:15Z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ProgID">
    <vt:lpwstr/>
  </property>
  <property fmtid="{D5CDD505-2E9C-101B-9397-08002B2CF9AE}" pid="3" name="ContentTypeId">
    <vt:lpwstr>0x010100F6681E3BDF397F418586AC591ADC81BB0051C31966A1ACA448986E1F3A80F8A8D7</vt:lpwstr>
  </property>
  <property fmtid="{D5CDD505-2E9C-101B-9397-08002B2CF9AE}" pid="4" name="_SharedFileIndex">
    <vt:lpwstr/>
  </property>
  <property fmtid="{D5CDD505-2E9C-101B-9397-08002B2CF9AE}" pid="5" name="_SourceUrl">
    <vt:lpwstr/>
  </property>
  <property fmtid="{D5CDD505-2E9C-101B-9397-08002B2CF9AE}" pid="6" name="TemplateUrl">
    <vt:lpwstr/>
  </property>
  <property fmtid="{D5CDD505-2E9C-101B-9397-08002B2CF9AE}" pid="7" name="_dlc_DocIdItemGuid">
    <vt:lpwstr>afcea5b4-5e0d-4f1d-9711-d27dde3d7506</vt:lpwstr>
  </property>
</Properties>
</file>