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6.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notesSlides/notesSlide1.xml" ContentType="application/vnd.openxmlformats-officedocument.presentationml.notesSlide+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customXml/itemProps3.xml" ContentType="application/vnd.openxmlformats-officedocument.customXmlProperties+xml"/>
  <Override PartName="/customXml/itemProps1.xml" ContentType="application/vnd.openxmlformats-officedocument.customXmlProperti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47.xml" ContentType="application/vnd.openxmlformats-officedocument.presentationml.tags+xml"/>
  <Override PartName="/ppt/tags/tag26.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49.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28.xml" ContentType="application/vnd.openxmlformats-officedocument.presentationml.tags+xml"/>
  <Override PartName="/customXml/itemProps2.xml" ContentType="application/vnd.openxmlformats-officedocument.customXmlPropertie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48.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ppt/tags/tag27.xml" ContentType="application/vnd.openxmlformats-officedocument.presentationml.tags+xml"/>
  <Override PartName="/ppt/tags/tag29.xml" ContentType="application/vnd.openxmlformats-officedocument.presentationml.tags+xml"/>
  <Override PartName="/ppt/tags/tag38.xml" ContentType="application/vnd.openxmlformats-officedocument.presentationml.tags+xml"/>
  <Override PartName="/customXml/itemProps4.xml" ContentType="application/vnd.openxmlformats-officedocument.customXmlProperties+xml"/>
  <Override PartName="/docProps/custom.xml" ContentType="application/vnd.openxmlformats-officedocument.custom-properties+xml"/>
  <Override PartName="/customXml/itemProps5.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7" r:id="rId4"/>
  </p:sldMasterIdLst>
  <p:notesMasterIdLst>
    <p:notesMasterId r:id="rId24"/>
  </p:notesMasterIdLst>
  <p:sldIdLst>
    <p:sldId id="256" r:id="rId5"/>
    <p:sldId id="257" r:id="rId6"/>
    <p:sldId id="260" r:id="rId7"/>
    <p:sldId id="261" r:id="rId8"/>
    <p:sldId id="315" r:id="rId9"/>
    <p:sldId id="316" r:id="rId10"/>
    <p:sldId id="313" r:id="rId11"/>
    <p:sldId id="263" r:id="rId12"/>
    <p:sldId id="317" r:id="rId13"/>
    <p:sldId id="311" r:id="rId14"/>
    <p:sldId id="318" r:id="rId15"/>
    <p:sldId id="319" r:id="rId16"/>
    <p:sldId id="320" r:id="rId17"/>
    <p:sldId id="322" r:id="rId18"/>
    <p:sldId id="321" r:id="rId19"/>
    <p:sldId id="323" r:id="rId20"/>
    <p:sldId id="324" r:id="rId21"/>
    <p:sldId id="325" r:id="rId22"/>
    <p:sldId id="326" r:id="rId2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rtrand Schepper" initials="BS" lastIdx="31" clrIdx="0"/>
  <p:cmAuthor id="2" name="saulnierb@me.com" initials="s" lastIdx="14" clrIdx="1">
    <p:extLst>
      <p:ext uri="{19B8F6BF-5375-455C-9EA6-DF929625EA0E}">
        <p15:presenceInfo xmlns:p15="http://schemas.microsoft.com/office/powerpoint/2012/main" userId="21d8c8dadb0014c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2141B32-25D2-484E-8C65-4D3CD0A8C05B}" v="20" dt="2023-06-18T23:07:45.702"/>
    <p1510:client id="{A0C6F228-2F61-468D-8C60-98E532C96AA5}" v="41" dt="2023-06-19T20:09:00.361"/>
    <p1510:client id="{BC55923E-0467-4C10-BF86-299834A23A24}" v="181" dt="2023-06-19T19:58:34.75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8"/>
  </p:normalViewPr>
  <p:slideViewPr>
    <p:cSldViewPr snapToGrid="0">
      <p:cViewPr varScale="1">
        <p:scale>
          <a:sx n="108" d="100"/>
          <a:sy n="108" d="100"/>
        </p:scale>
        <p:origin x="1704"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customXml" Target="../customXml/item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47715A7-5EAF-4831-84CF-9C2E2E4F2AD6}" type="datetimeFigureOut">
              <a:rPr lang="fr-CA" smtClean="0"/>
              <a:t>2023-06-19</a:t>
            </a:fld>
            <a:endParaRPr lang="fr-CA"/>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r-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5833AF-C2F9-483F-8849-7F77FB4594EF}" type="slidenum">
              <a:rPr lang="fr-CA" smtClean="0"/>
              <a:t>‹#›</a:t>
            </a:fld>
            <a:endParaRPr lang="fr-CA"/>
          </a:p>
        </p:txBody>
      </p:sp>
    </p:spTree>
    <p:extLst>
      <p:ext uri="{BB962C8B-B14F-4D97-AF65-F5344CB8AC3E}">
        <p14:creationId xmlns:p14="http://schemas.microsoft.com/office/powerpoint/2010/main" val="26483143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a:p>
        </p:txBody>
      </p:sp>
      <p:sp>
        <p:nvSpPr>
          <p:cNvPr id="4" name="Slide Number Placeholder 3"/>
          <p:cNvSpPr>
            <a:spLocks noGrp="1"/>
          </p:cNvSpPr>
          <p:nvPr>
            <p:ph type="sldNum" sz="quarter" idx="10"/>
          </p:nvPr>
        </p:nvSpPr>
        <p:spPr/>
        <p:txBody>
          <a:bodyPr/>
          <a:lstStyle/>
          <a:p>
            <a:fld id="{BA5833AF-C2F9-483F-8849-7F77FB4594EF}" type="slidenum">
              <a:rPr lang="fr-CA" smtClean="0"/>
              <a:t>1</a:t>
            </a:fld>
            <a:endParaRPr lang="fr-CA"/>
          </a:p>
        </p:txBody>
      </p:sp>
    </p:spTree>
    <p:extLst>
      <p:ext uri="{BB962C8B-B14F-4D97-AF65-F5344CB8AC3E}">
        <p14:creationId xmlns:p14="http://schemas.microsoft.com/office/powerpoint/2010/main" val="445870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a:t>Click to edit Master title style</a:t>
            </a:r>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F636614-C679-40D3-832B-CA40682977F3}" type="datetime1">
              <a:rPr lang="fr-CA" smtClean="0"/>
              <a:t>2023-06-19</a:t>
            </a:fld>
            <a:endParaRPr lang="fr-CA"/>
          </a:p>
        </p:txBody>
      </p:sp>
      <p:sp>
        <p:nvSpPr>
          <p:cNvPr id="5" name="Footer Placeholder 4"/>
          <p:cNvSpPr>
            <a:spLocks noGrp="1"/>
          </p:cNvSpPr>
          <p:nvPr>
            <p:ph type="ftr" sz="quarter" idx="11"/>
          </p:nvPr>
        </p:nvSpPr>
        <p:spPr/>
        <p:txBody>
          <a:bodyPr/>
          <a:lstStyle/>
          <a:p>
            <a:endParaRPr lang="fr-CA"/>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56838C76-FBBD-4DC0-B117-C3B028957B94}" type="slidenum">
              <a:rPr lang="fr-CA" smtClean="0"/>
              <a:t>‹#›</a:t>
            </a:fld>
            <a:endParaRPr lang="fr-CA"/>
          </a:p>
        </p:txBody>
      </p:sp>
    </p:spTree>
    <p:extLst>
      <p:ext uri="{BB962C8B-B14F-4D97-AF65-F5344CB8AC3E}">
        <p14:creationId xmlns:p14="http://schemas.microsoft.com/office/powerpoint/2010/main" val="37085706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a:t>Click to edit Master title style</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56BA000-468F-45EF-98B8-DEE41F70344D}" type="datetime1">
              <a:rPr lang="fr-CA" smtClean="0"/>
              <a:t>2023-06-19</a:t>
            </a:fld>
            <a:endParaRPr lang="fr-CA"/>
          </a:p>
        </p:txBody>
      </p:sp>
      <p:sp>
        <p:nvSpPr>
          <p:cNvPr id="5" name="Footer Placeholder 4"/>
          <p:cNvSpPr>
            <a:spLocks noGrp="1"/>
          </p:cNvSpPr>
          <p:nvPr>
            <p:ph type="ftr" sz="quarter" idx="11"/>
          </p:nvPr>
        </p:nvSpPr>
        <p:spPr/>
        <p:txBody>
          <a:bodyPr/>
          <a:lstStyle/>
          <a:p>
            <a:endParaRPr lang="fr-CA"/>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56838C76-FBBD-4DC0-B117-C3B028957B94}" type="slidenum">
              <a:rPr lang="fr-CA" smtClean="0"/>
              <a:t>‹#›</a:t>
            </a:fld>
            <a:endParaRPr lang="fr-CA"/>
          </a:p>
        </p:txBody>
      </p:sp>
    </p:spTree>
    <p:extLst>
      <p:ext uri="{BB962C8B-B14F-4D97-AF65-F5344CB8AC3E}">
        <p14:creationId xmlns:p14="http://schemas.microsoft.com/office/powerpoint/2010/main" val="24699075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F9D5E0-1447-4D43-AEB3-F0C1F8726A97}" type="datetime1">
              <a:rPr lang="fr-CA" smtClean="0"/>
              <a:t>2023-06-19</a:t>
            </a:fld>
            <a:endParaRPr lang="fr-CA"/>
          </a:p>
        </p:txBody>
      </p:sp>
      <p:sp>
        <p:nvSpPr>
          <p:cNvPr id="5" name="Footer Placeholder 4"/>
          <p:cNvSpPr>
            <a:spLocks noGrp="1"/>
          </p:cNvSpPr>
          <p:nvPr>
            <p:ph type="ftr" sz="quarter" idx="11"/>
          </p:nvPr>
        </p:nvSpPr>
        <p:spPr/>
        <p:txBody>
          <a:bodyPr/>
          <a:lstStyle/>
          <a:p>
            <a:endParaRPr lang="fr-CA"/>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56838C76-FBBD-4DC0-B117-C3B028957B94}" type="slidenum">
              <a:rPr lang="fr-CA" smtClean="0"/>
              <a:t>‹#›</a:t>
            </a:fld>
            <a:endParaRPr lang="fr-CA"/>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Tree>
    <p:extLst>
      <p:ext uri="{BB962C8B-B14F-4D97-AF65-F5344CB8AC3E}">
        <p14:creationId xmlns:p14="http://schemas.microsoft.com/office/powerpoint/2010/main" val="12498691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a:t>Click to edit Master title style</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E7507950-76A6-4412-B8F1-7E9E99439ED0}" type="datetime1">
              <a:rPr lang="fr-CA" smtClean="0"/>
              <a:t>2023-06-19</a:t>
            </a:fld>
            <a:endParaRPr lang="fr-CA"/>
          </a:p>
        </p:txBody>
      </p:sp>
      <p:sp>
        <p:nvSpPr>
          <p:cNvPr id="6" name="Footer Placeholder 5"/>
          <p:cNvSpPr>
            <a:spLocks noGrp="1"/>
          </p:cNvSpPr>
          <p:nvPr>
            <p:ph type="ftr" sz="quarter" idx="11"/>
          </p:nvPr>
        </p:nvSpPr>
        <p:spPr/>
        <p:txBody>
          <a:bodyPr/>
          <a:lstStyle/>
          <a:p>
            <a:endParaRPr lang="fr-CA"/>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56838C76-FBBD-4DC0-B117-C3B028957B94}" type="slidenum">
              <a:rPr lang="fr-CA" smtClean="0"/>
              <a:t>‹#›</a:t>
            </a:fld>
            <a:endParaRPr lang="fr-CA"/>
          </a:p>
        </p:txBody>
      </p:sp>
    </p:spTree>
    <p:extLst>
      <p:ext uri="{BB962C8B-B14F-4D97-AF65-F5344CB8AC3E}">
        <p14:creationId xmlns:p14="http://schemas.microsoft.com/office/powerpoint/2010/main" val="15978596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38B9749-380E-469C-96C1-973DFF9D2D66}" type="datetime1">
              <a:rPr lang="fr-CA" smtClean="0"/>
              <a:t>2023-06-19</a:t>
            </a:fld>
            <a:endParaRPr lang="fr-CA"/>
          </a:p>
        </p:txBody>
      </p:sp>
      <p:sp>
        <p:nvSpPr>
          <p:cNvPr id="6" name="Footer Placeholder 5"/>
          <p:cNvSpPr>
            <a:spLocks noGrp="1"/>
          </p:cNvSpPr>
          <p:nvPr>
            <p:ph type="ftr" sz="quarter" idx="11"/>
          </p:nvPr>
        </p:nvSpPr>
        <p:spPr/>
        <p:txBody>
          <a:bodyPr/>
          <a:lstStyle/>
          <a:p>
            <a:endParaRPr lang="fr-CA"/>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56838C76-FBBD-4DC0-B117-C3B028957B94}" type="slidenum">
              <a:rPr lang="fr-CA" smtClean="0"/>
              <a:t>‹#›</a:t>
            </a:fld>
            <a:endParaRPr lang="fr-CA"/>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Tree>
    <p:extLst>
      <p:ext uri="{BB962C8B-B14F-4D97-AF65-F5344CB8AC3E}">
        <p14:creationId xmlns:p14="http://schemas.microsoft.com/office/powerpoint/2010/main" val="31646708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a:t>Click to edit Master title style</a:t>
            </a:r>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0615FBD0-936C-49EA-B1D2-8D3E973C70A8}" type="datetime1">
              <a:rPr lang="fr-CA" smtClean="0"/>
              <a:t>2023-06-19</a:t>
            </a:fld>
            <a:endParaRPr lang="fr-CA"/>
          </a:p>
        </p:txBody>
      </p:sp>
      <p:sp>
        <p:nvSpPr>
          <p:cNvPr id="6" name="Footer Placeholder 5"/>
          <p:cNvSpPr>
            <a:spLocks noGrp="1"/>
          </p:cNvSpPr>
          <p:nvPr>
            <p:ph type="ftr" sz="quarter" idx="11"/>
          </p:nvPr>
        </p:nvSpPr>
        <p:spPr/>
        <p:txBody>
          <a:bodyPr/>
          <a:lstStyle/>
          <a:p>
            <a:endParaRPr lang="fr-CA"/>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56838C76-FBBD-4DC0-B117-C3B028957B94}" type="slidenum">
              <a:rPr lang="fr-CA" smtClean="0"/>
              <a:t>‹#›</a:t>
            </a:fld>
            <a:endParaRPr lang="fr-CA"/>
          </a:p>
        </p:txBody>
      </p:sp>
    </p:spTree>
    <p:extLst>
      <p:ext uri="{BB962C8B-B14F-4D97-AF65-F5344CB8AC3E}">
        <p14:creationId xmlns:p14="http://schemas.microsoft.com/office/powerpoint/2010/main" val="20981362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FDDF4F5-64E5-4E29-B1AA-666BD46D098E}" type="datetime1">
              <a:rPr lang="fr-CA" smtClean="0"/>
              <a:t>2023-06-19</a:t>
            </a:fld>
            <a:endParaRPr lang="fr-CA"/>
          </a:p>
        </p:txBody>
      </p:sp>
      <p:sp>
        <p:nvSpPr>
          <p:cNvPr id="5" name="Footer Placeholder 4"/>
          <p:cNvSpPr>
            <a:spLocks noGrp="1"/>
          </p:cNvSpPr>
          <p:nvPr>
            <p:ph type="ftr" sz="quarter" idx="11"/>
          </p:nvPr>
        </p:nvSpPr>
        <p:spPr/>
        <p:txBody>
          <a:bodyPr/>
          <a:lstStyle/>
          <a:p>
            <a:endParaRPr lang="fr-CA"/>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6838C76-FBBD-4DC0-B117-C3B028957B94}" type="slidenum">
              <a:rPr lang="fr-CA" smtClean="0"/>
              <a:t>‹#›</a:t>
            </a:fld>
            <a:endParaRPr lang="fr-CA"/>
          </a:p>
        </p:txBody>
      </p:sp>
    </p:spTree>
    <p:extLst>
      <p:ext uri="{BB962C8B-B14F-4D97-AF65-F5344CB8AC3E}">
        <p14:creationId xmlns:p14="http://schemas.microsoft.com/office/powerpoint/2010/main" val="23567436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8D2F16-680C-49FC-AF26-F2523A4D4A19}" type="datetime1">
              <a:rPr lang="fr-CA" smtClean="0"/>
              <a:t>2023-06-19</a:t>
            </a:fld>
            <a:endParaRPr lang="fr-CA"/>
          </a:p>
        </p:txBody>
      </p:sp>
      <p:sp>
        <p:nvSpPr>
          <p:cNvPr id="5" name="Footer Placeholder 4"/>
          <p:cNvSpPr>
            <a:spLocks noGrp="1"/>
          </p:cNvSpPr>
          <p:nvPr>
            <p:ph type="ftr" sz="quarter" idx="11"/>
          </p:nvPr>
        </p:nvSpPr>
        <p:spPr/>
        <p:txBody>
          <a:bodyPr/>
          <a:lstStyle/>
          <a:p>
            <a:endParaRPr lang="fr-CA"/>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6838C76-FBBD-4DC0-B117-C3B028957B94}" type="slidenum">
              <a:rPr lang="fr-CA" smtClean="0"/>
              <a:t>‹#›</a:t>
            </a:fld>
            <a:endParaRPr lang="fr-CA"/>
          </a:p>
        </p:txBody>
      </p:sp>
    </p:spTree>
    <p:extLst>
      <p:ext uri="{BB962C8B-B14F-4D97-AF65-F5344CB8AC3E}">
        <p14:creationId xmlns:p14="http://schemas.microsoft.com/office/powerpoint/2010/main" val="2548028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a:t>Click to edit Master title style</a:t>
            </a:r>
          </a:p>
        </p:txBody>
      </p:sp>
      <p:sp>
        <p:nvSpPr>
          <p:cNvPr id="3" name="Content Placeholder 2"/>
          <p:cNvSpPr>
            <a:spLocks noGrp="1"/>
          </p:cNvSpPr>
          <p:nvPr>
            <p:ph idx="1"/>
          </p:nvPr>
        </p:nvSpPr>
        <p:spPr>
          <a:xfrm>
            <a:off x="1942415" y="2133600"/>
            <a:ext cx="6591985"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0E6F4B0-0A0A-465C-9D33-BB4FEEA4783E}" type="datetime1">
              <a:rPr lang="fr-CA" smtClean="0"/>
              <a:t>2023-06-19</a:t>
            </a:fld>
            <a:endParaRPr lang="fr-CA"/>
          </a:p>
        </p:txBody>
      </p:sp>
      <p:sp>
        <p:nvSpPr>
          <p:cNvPr id="5" name="Footer Placeholder 4"/>
          <p:cNvSpPr>
            <a:spLocks noGrp="1"/>
          </p:cNvSpPr>
          <p:nvPr>
            <p:ph type="ftr" sz="quarter" idx="11"/>
          </p:nvPr>
        </p:nvSpPr>
        <p:spPr/>
        <p:txBody>
          <a:bodyPr/>
          <a:lstStyle/>
          <a:p>
            <a:endParaRPr lang="fr-CA"/>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6838C76-FBBD-4DC0-B117-C3B028957B94}" type="slidenum">
              <a:rPr lang="fr-CA" smtClean="0"/>
              <a:t>‹#›</a:t>
            </a:fld>
            <a:endParaRPr lang="fr-CA"/>
          </a:p>
        </p:txBody>
      </p:sp>
    </p:spTree>
    <p:extLst>
      <p:ext uri="{BB962C8B-B14F-4D97-AF65-F5344CB8AC3E}">
        <p14:creationId xmlns:p14="http://schemas.microsoft.com/office/powerpoint/2010/main" val="17725065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A994A8-0EB8-4FB7-91A2-C95A862BEB03}" type="datetime1">
              <a:rPr lang="fr-CA" smtClean="0"/>
              <a:t>2023-06-19</a:t>
            </a:fld>
            <a:endParaRPr lang="fr-CA"/>
          </a:p>
        </p:txBody>
      </p:sp>
      <p:sp>
        <p:nvSpPr>
          <p:cNvPr id="5" name="Footer Placeholder 4"/>
          <p:cNvSpPr>
            <a:spLocks noGrp="1"/>
          </p:cNvSpPr>
          <p:nvPr>
            <p:ph type="ftr" sz="quarter" idx="11"/>
          </p:nvPr>
        </p:nvSpPr>
        <p:spPr/>
        <p:txBody>
          <a:bodyPr/>
          <a:lstStyle/>
          <a:p>
            <a:endParaRPr lang="fr-CA"/>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56838C76-FBBD-4DC0-B117-C3B028957B94}" type="slidenum">
              <a:rPr lang="fr-CA" smtClean="0"/>
              <a:t>‹#›</a:t>
            </a:fld>
            <a:endParaRPr lang="fr-CA"/>
          </a:p>
        </p:txBody>
      </p:sp>
    </p:spTree>
    <p:extLst>
      <p:ext uri="{BB962C8B-B14F-4D97-AF65-F5344CB8AC3E}">
        <p14:creationId xmlns:p14="http://schemas.microsoft.com/office/powerpoint/2010/main" val="19508945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68FC91A-2779-4BA5-B696-647F9AEE8B7E}" type="datetime1">
              <a:rPr lang="fr-CA" smtClean="0"/>
              <a:t>2023-06-19</a:t>
            </a:fld>
            <a:endParaRPr lang="fr-CA"/>
          </a:p>
        </p:txBody>
      </p:sp>
      <p:sp>
        <p:nvSpPr>
          <p:cNvPr id="6" name="Footer Placeholder 5"/>
          <p:cNvSpPr>
            <a:spLocks noGrp="1"/>
          </p:cNvSpPr>
          <p:nvPr>
            <p:ph type="ftr" sz="quarter" idx="11"/>
          </p:nvPr>
        </p:nvSpPr>
        <p:spPr/>
        <p:txBody>
          <a:bodyPr/>
          <a:lstStyle/>
          <a:p>
            <a:endParaRPr lang="fr-CA"/>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56838C76-FBBD-4DC0-B117-C3B028957B94}" type="slidenum">
              <a:rPr lang="fr-CA" smtClean="0"/>
              <a:t>‹#›</a:t>
            </a:fld>
            <a:endParaRPr lang="fr-CA"/>
          </a:p>
        </p:txBody>
      </p:sp>
    </p:spTree>
    <p:extLst>
      <p:ext uri="{BB962C8B-B14F-4D97-AF65-F5344CB8AC3E}">
        <p14:creationId xmlns:p14="http://schemas.microsoft.com/office/powerpoint/2010/main" val="3611899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E50E989-2B5B-4BF3-A91A-EF579E9BE490}" type="datetime1">
              <a:rPr lang="fr-CA" smtClean="0"/>
              <a:t>2023-06-19</a:t>
            </a:fld>
            <a:endParaRPr lang="fr-CA"/>
          </a:p>
        </p:txBody>
      </p:sp>
      <p:sp>
        <p:nvSpPr>
          <p:cNvPr id="8" name="Footer Placeholder 7"/>
          <p:cNvSpPr>
            <a:spLocks noGrp="1"/>
          </p:cNvSpPr>
          <p:nvPr>
            <p:ph type="ftr" sz="quarter" idx="11"/>
          </p:nvPr>
        </p:nvSpPr>
        <p:spPr/>
        <p:txBody>
          <a:bodyPr/>
          <a:lstStyle/>
          <a:p>
            <a:endParaRPr lang="fr-CA"/>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56838C76-FBBD-4DC0-B117-C3B028957B94}" type="slidenum">
              <a:rPr lang="fr-CA" smtClean="0"/>
              <a:t>‹#›</a:t>
            </a:fld>
            <a:endParaRPr lang="fr-CA"/>
          </a:p>
        </p:txBody>
      </p:sp>
    </p:spTree>
    <p:extLst>
      <p:ext uri="{BB962C8B-B14F-4D97-AF65-F5344CB8AC3E}">
        <p14:creationId xmlns:p14="http://schemas.microsoft.com/office/powerpoint/2010/main" val="2393884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a:t>Click to edit Master title style</a:t>
            </a:r>
          </a:p>
        </p:txBody>
      </p:sp>
      <p:sp>
        <p:nvSpPr>
          <p:cNvPr id="3" name="Date Placeholder 2"/>
          <p:cNvSpPr>
            <a:spLocks noGrp="1"/>
          </p:cNvSpPr>
          <p:nvPr>
            <p:ph type="dt" sz="half" idx="10"/>
          </p:nvPr>
        </p:nvSpPr>
        <p:spPr/>
        <p:txBody>
          <a:bodyPr/>
          <a:lstStyle/>
          <a:p>
            <a:fld id="{07172EFE-2D40-483E-B35F-9A299F36D8AC}" type="datetime1">
              <a:rPr lang="fr-CA" smtClean="0"/>
              <a:t>2023-06-19</a:t>
            </a:fld>
            <a:endParaRPr lang="fr-CA"/>
          </a:p>
        </p:txBody>
      </p:sp>
      <p:sp>
        <p:nvSpPr>
          <p:cNvPr id="4" name="Footer Placeholder 3"/>
          <p:cNvSpPr>
            <a:spLocks noGrp="1"/>
          </p:cNvSpPr>
          <p:nvPr>
            <p:ph type="ftr" sz="quarter" idx="11"/>
          </p:nvPr>
        </p:nvSpPr>
        <p:spPr/>
        <p:txBody>
          <a:bodyPr/>
          <a:lstStyle/>
          <a:p>
            <a:endParaRPr lang="fr-CA"/>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56838C76-FBBD-4DC0-B117-C3B028957B94}" type="slidenum">
              <a:rPr lang="fr-CA" smtClean="0"/>
              <a:t>‹#›</a:t>
            </a:fld>
            <a:endParaRPr lang="fr-CA"/>
          </a:p>
        </p:txBody>
      </p:sp>
    </p:spTree>
    <p:extLst>
      <p:ext uri="{BB962C8B-B14F-4D97-AF65-F5344CB8AC3E}">
        <p14:creationId xmlns:p14="http://schemas.microsoft.com/office/powerpoint/2010/main" val="36867520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1DBB72-B267-4B35-872B-F4CEBE6D9B6B}" type="datetime1">
              <a:rPr lang="fr-CA" smtClean="0"/>
              <a:t>2023-06-19</a:t>
            </a:fld>
            <a:endParaRPr lang="fr-CA"/>
          </a:p>
        </p:txBody>
      </p:sp>
      <p:sp>
        <p:nvSpPr>
          <p:cNvPr id="3" name="Footer Placeholder 2"/>
          <p:cNvSpPr>
            <a:spLocks noGrp="1"/>
          </p:cNvSpPr>
          <p:nvPr>
            <p:ph type="ftr" sz="quarter" idx="11"/>
          </p:nvPr>
        </p:nvSpPr>
        <p:spPr/>
        <p:txBody>
          <a:bodyPr/>
          <a:lstStyle/>
          <a:p>
            <a:endParaRPr lang="fr-CA"/>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56838C76-FBBD-4DC0-B117-C3B028957B94}" type="slidenum">
              <a:rPr lang="fr-CA" smtClean="0"/>
              <a:t>‹#›</a:t>
            </a:fld>
            <a:endParaRPr lang="fr-CA"/>
          </a:p>
        </p:txBody>
      </p:sp>
    </p:spTree>
    <p:extLst>
      <p:ext uri="{BB962C8B-B14F-4D97-AF65-F5344CB8AC3E}">
        <p14:creationId xmlns:p14="http://schemas.microsoft.com/office/powerpoint/2010/main" val="8377773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a:t>Click to edit Master title style</a:t>
            </a:r>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E4BD89C-E15C-4A6E-8D5D-B92A3C2F1A12}" type="datetime1">
              <a:rPr lang="fr-CA" smtClean="0"/>
              <a:t>2023-06-19</a:t>
            </a:fld>
            <a:endParaRPr lang="fr-CA"/>
          </a:p>
        </p:txBody>
      </p:sp>
      <p:sp>
        <p:nvSpPr>
          <p:cNvPr id="6" name="Footer Placeholder 5"/>
          <p:cNvSpPr>
            <a:spLocks noGrp="1"/>
          </p:cNvSpPr>
          <p:nvPr>
            <p:ph type="ftr" sz="quarter" idx="11"/>
          </p:nvPr>
        </p:nvSpPr>
        <p:spPr/>
        <p:txBody>
          <a:bodyPr/>
          <a:lstStyle/>
          <a:p>
            <a:endParaRPr lang="fr-CA"/>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6838C76-FBBD-4DC0-B117-C3B028957B94}" type="slidenum">
              <a:rPr lang="fr-CA" smtClean="0"/>
              <a:t>‹#›</a:t>
            </a:fld>
            <a:endParaRPr lang="fr-CA"/>
          </a:p>
        </p:txBody>
      </p:sp>
    </p:spTree>
    <p:extLst>
      <p:ext uri="{BB962C8B-B14F-4D97-AF65-F5344CB8AC3E}">
        <p14:creationId xmlns:p14="http://schemas.microsoft.com/office/powerpoint/2010/main" val="23245148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5BC53AE-A4CB-416F-B475-7D4366595BF9}" type="datetime1">
              <a:rPr lang="fr-CA" smtClean="0"/>
              <a:t>2023-06-19</a:t>
            </a:fld>
            <a:endParaRPr lang="fr-CA"/>
          </a:p>
        </p:txBody>
      </p:sp>
      <p:sp>
        <p:nvSpPr>
          <p:cNvPr id="6" name="Footer Placeholder 5"/>
          <p:cNvSpPr>
            <a:spLocks noGrp="1"/>
          </p:cNvSpPr>
          <p:nvPr>
            <p:ph type="ftr" sz="quarter" idx="11"/>
          </p:nvPr>
        </p:nvSpPr>
        <p:spPr/>
        <p:txBody>
          <a:bodyPr/>
          <a:lstStyle/>
          <a:p>
            <a:endParaRPr lang="fr-CA"/>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56838C76-FBBD-4DC0-B117-C3B028957B94}" type="slidenum">
              <a:rPr lang="fr-CA" smtClean="0"/>
              <a:t>‹#›</a:t>
            </a:fld>
            <a:endParaRPr lang="fr-CA"/>
          </a:p>
        </p:txBody>
      </p:sp>
    </p:spTree>
    <p:extLst>
      <p:ext uri="{BB962C8B-B14F-4D97-AF65-F5344CB8AC3E}">
        <p14:creationId xmlns:p14="http://schemas.microsoft.com/office/powerpoint/2010/main" val="3861490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DA09872A-94F6-4262-8BF4-C56A017121A3}" type="datetime1">
              <a:rPr lang="fr-CA" smtClean="0"/>
              <a:t>2023-06-19</a:t>
            </a:fld>
            <a:endParaRPr lang="fr-CA"/>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CA"/>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56838C76-FBBD-4DC0-B117-C3B028957B94}" type="slidenum">
              <a:rPr lang="fr-CA" smtClean="0"/>
              <a:t>‹#›</a:t>
            </a:fld>
            <a:endParaRPr lang="fr-CA"/>
          </a:p>
        </p:txBody>
      </p:sp>
    </p:spTree>
    <p:extLst>
      <p:ext uri="{BB962C8B-B14F-4D97-AF65-F5344CB8AC3E}">
        <p14:creationId xmlns:p14="http://schemas.microsoft.com/office/powerpoint/2010/main" val="3709365087"/>
      </p:ext>
    </p:extLst>
  </p:cSld>
  <p:clrMap bg1="lt1" tx1="dk1" bg2="lt2" tx2="dk2" accent1="accent1" accent2="accent2" accent3="accent3" accent4="accent4" accent5="accent5" accent6="accent6" hlink="hlink" folHlink="folHlink"/>
  <p:sldLayoutIdLst>
    <p:sldLayoutId id="2147483828" r:id="rId1"/>
    <p:sldLayoutId id="2147483829" r:id="rId2"/>
    <p:sldLayoutId id="2147483830" r:id="rId3"/>
    <p:sldLayoutId id="2147483831" r:id="rId4"/>
    <p:sldLayoutId id="2147483832" r:id="rId5"/>
    <p:sldLayoutId id="2147483833" r:id="rId6"/>
    <p:sldLayoutId id="2147483834" r:id="rId7"/>
    <p:sldLayoutId id="2147483835" r:id="rId8"/>
    <p:sldLayoutId id="2147483836" r:id="rId9"/>
    <p:sldLayoutId id="2147483837" r:id="rId10"/>
    <p:sldLayoutId id="2147483838" r:id="rId11"/>
    <p:sldLayoutId id="2147483839" r:id="rId12"/>
    <p:sldLayoutId id="2147483840" r:id="rId13"/>
    <p:sldLayoutId id="2147483841" r:id="rId14"/>
    <p:sldLayoutId id="2147483842" r:id="rId15"/>
    <p:sldLayoutId id="2147483843"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tags" Target="../tags/tag29.xml"/><Relationship Id="rId2" Type="http://schemas.openxmlformats.org/officeDocument/2006/relationships/tags" Target="../tags/tag28.xml"/><Relationship Id="rId1" Type="http://schemas.openxmlformats.org/officeDocument/2006/relationships/tags" Target="../tags/tag27.xml"/><Relationship Id="rId4"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tags" Target="../tags/tag32.xml"/><Relationship Id="rId2" Type="http://schemas.openxmlformats.org/officeDocument/2006/relationships/tags" Target="../tags/tag31.xml"/><Relationship Id="rId1" Type="http://schemas.openxmlformats.org/officeDocument/2006/relationships/tags" Target="../tags/tag30.xml"/><Relationship Id="rId5" Type="http://schemas.openxmlformats.org/officeDocument/2006/relationships/image" Target="../media/image1.emf"/><Relationship Id="rId4"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tags" Target="../tags/tag33.xml"/><Relationship Id="rId4"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tags" Target="../tags/tag36.xml"/><Relationship Id="rId4"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tags" Target="../tags/tag41.xml"/><Relationship Id="rId2" Type="http://schemas.openxmlformats.org/officeDocument/2006/relationships/tags" Target="../tags/tag40.xml"/><Relationship Id="rId1" Type="http://schemas.openxmlformats.org/officeDocument/2006/relationships/tags" Target="../tags/tag39.xml"/><Relationship Id="rId4"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tags" Target="../tags/tag42.xml"/><Relationship Id="rId4"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tags" Target="../tags/tag47.xml"/><Relationship Id="rId2" Type="http://schemas.openxmlformats.org/officeDocument/2006/relationships/tags" Target="../tags/tag46.xml"/><Relationship Id="rId1" Type="http://schemas.openxmlformats.org/officeDocument/2006/relationships/tags" Target="../tags/tag45.xml"/><Relationship Id="rId4"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tags" Target="../tags/tag50.xml"/><Relationship Id="rId2" Type="http://schemas.openxmlformats.org/officeDocument/2006/relationships/tags" Target="../tags/tag49.xml"/><Relationship Id="rId1" Type="http://schemas.openxmlformats.org/officeDocument/2006/relationships/tags" Target="../tags/tag48.xml"/><Relationship Id="rId4"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tags" Target="../tags/tag51.xml"/><Relationship Id="rId4"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tags" Target="../tags/tag56.xml"/><Relationship Id="rId2" Type="http://schemas.openxmlformats.org/officeDocument/2006/relationships/tags" Target="../tags/tag55.xml"/><Relationship Id="rId1" Type="http://schemas.openxmlformats.org/officeDocument/2006/relationships/tags" Target="../tags/tag54.xml"/><Relationship Id="rId4"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tags" Target="../tags/tag5.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tags" Target="../tags/tag6.xml"/><Relationship Id="rId4"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tags" Target="../tags/tag11.xml"/><Relationship Id="rId2" Type="http://schemas.openxmlformats.org/officeDocument/2006/relationships/tags" Target="../tags/tag10.xml"/><Relationship Id="rId1" Type="http://schemas.openxmlformats.org/officeDocument/2006/relationships/tags" Target="../tags/tag9.xml"/><Relationship Id="rId4"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tags" Target="../tags/tag12.xml"/><Relationship Id="rId4"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tags" Target="../tags/tag15.xml"/><Relationship Id="rId4"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tags" Target="../tags/tag20.xml"/><Relationship Id="rId2" Type="http://schemas.openxmlformats.org/officeDocument/2006/relationships/tags" Target="../tags/tag19.xml"/><Relationship Id="rId1" Type="http://schemas.openxmlformats.org/officeDocument/2006/relationships/tags" Target="../tags/tag18.xml"/><Relationship Id="rId4"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tags" Target="../tags/tag21.xml"/><Relationship Id="rId4"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tags" Target="../tags/tag26.xml"/><Relationship Id="rId2" Type="http://schemas.openxmlformats.org/officeDocument/2006/relationships/tags" Target="../tags/tag25.xml"/><Relationship Id="rId1" Type="http://schemas.openxmlformats.org/officeDocument/2006/relationships/tags" Target="../tags/tag24.xml"/><Relationship Id="rId4"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custDataLst>
              <p:tags r:id="rId1"/>
            </p:custDataLst>
          </p:nvPr>
        </p:nvSpPr>
        <p:spPr>
          <a:xfrm>
            <a:off x="1115616" y="188640"/>
            <a:ext cx="7920880" cy="2160239"/>
          </a:xfrm>
        </p:spPr>
        <p:txBody>
          <a:bodyPr>
            <a:normAutofit fontScale="90000"/>
          </a:bodyPr>
          <a:lstStyle/>
          <a:p>
            <a:br>
              <a:rPr lang="fr-CA" sz="4000">
                <a:solidFill>
                  <a:srgbClr val="000000"/>
                </a:solidFill>
                <a:latin typeface="Times New Roman"/>
              </a:rPr>
            </a:br>
            <a:r>
              <a:rPr lang="fr-CA" sz="3100" b="1">
                <a:solidFill>
                  <a:srgbClr val="000000"/>
                </a:solidFill>
              </a:rPr>
              <a:t>Régie de l’énergie </a:t>
            </a:r>
            <a:br>
              <a:rPr lang="fr-CA" sz="3100">
                <a:solidFill>
                  <a:srgbClr val="000000"/>
                </a:solidFill>
              </a:rPr>
            </a:br>
            <a:r>
              <a:rPr lang="fr-CA" sz="2700" b="1">
                <a:solidFill>
                  <a:srgbClr val="000000"/>
                </a:solidFill>
              </a:rPr>
              <a:t>R-4210-2022, Phase 1</a:t>
            </a:r>
            <a:br>
              <a:rPr lang="fr-CA" sz="3100">
                <a:solidFill>
                  <a:srgbClr val="000000"/>
                </a:solidFill>
              </a:rPr>
            </a:br>
            <a:r>
              <a:rPr lang="fr-CA" sz="3100" b="1">
                <a:solidFill>
                  <a:srgbClr val="000000"/>
                </a:solidFill>
              </a:rPr>
              <a:t>Hydro-Québec – Demande d’approbation du Plan d’approvisionnement 2023-2032</a:t>
            </a:r>
            <a:endParaRPr lang="fr-CA" sz="3100"/>
          </a:p>
        </p:txBody>
      </p:sp>
      <p:sp>
        <p:nvSpPr>
          <p:cNvPr id="3" name="Sous-titre 2"/>
          <p:cNvSpPr>
            <a:spLocks noGrp="1"/>
          </p:cNvSpPr>
          <p:nvPr>
            <p:ph type="subTitle" idx="1"/>
            <p:custDataLst>
              <p:tags r:id="rId2"/>
            </p:custDataLst>
          </p:nvPr>
        </p:nvSpPr>
        <p:spPr>
          <a:xfrm>
            <a:off x="1835696" y="3412644"/>
            <a:ext cx="7056784" cy="3168353"/>
          </a:xfrm>
        </p:spPr>
        <p:txBody>
          <a:bodyPr>
            <a:normAutofit fontScale="77500" lnSpcReduction="20000"/>
          </a:bodyPr>
          <a:lstStyle/>
          <a:p>
            <a:r>
              <a:rPr lang="fr-CA" sz="5800" b="1">
                <a:solidFill>
                  <a:schemeClr val="tx1"/>
                </a:solidFill>
              </a:rPr>
              <a:t>Présentation du rapport d’analyse du ROEÉ</a:t>
            </a:r>
          </a:p>
          <a:p>
            <a:endParaRPr lang="fr-CA" sz="5800" b="1">
              <a:solidFill>
                <a:schemeClr val="tx1"/>
              </a:solidFill>
            </a:endParaRPr>
          </a:p>
          <a:p>
            <a:r>
              <a:rPr lang="fr-CA" sz="2900" b="1">
                <a:solidFill>
                  <a:schemeClr val="tx1"/>
                </a:solidFill>
              </a:rPr>
              <a:t>Le 20 juin 2023</a:t>
            </a:r>
          </a:p>
          <a:p>
            <a:endParaRPr lang="fr-CA" sz="2900" b="1">
              <a:solidFill>
                <a:schemeClr val="tx1"/>
              </a:solidFill>
            </a:endParaRPr>
          </a:p>
          <a:p>
            <a:r>
              <a:rPr lang="fr-CA" sz="2900" b="1">
                <a:solidFill>
                  <a:schemeClr val="tx1"/>
                </a:solidFill>
              </a:rPr>
              <a:t>Par : Jean-Pierre Finet, analyste</a:t>
            </a:r>
          </a:p>
        </p:txBody>
      </p:sp>
    </p:spTree>
    <p:extLst>
      <p:ext uri="{BB962C8B-B14F-4D97-AF65-F5344CB8AC3E}">
        <p14:creationId xmlns:p14="http://schemas.microsoft.com/office/powerpoint/2010/main" val="10319194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9" name="Titre 1"/>
          <p:cNvSpPr txBox="1">
            <a:spLocks noGrp="1"/>
          </p:cNvSpPr>
          <p:nvPr>
            <p:ph type="title"/>
            <p:custDataLst>
              <p:tags r:id="rId1"/>
            </p:custDataLst>
          </p:nvPr>
        </p:nvSpPr>
        <p:spPr>
          <a:xfrm>
            <a:off x="1945200" y="624110"/>
            <a:ext cx="6589201" cy="1280891"/>
          </a:xfrm>
          <a:prstGeom prst="rect">
            <a:avLst/>
          </a:prstGeom>
        </p:spPr>
        <p:txBody>
          <a:bodyPr/>
          <a:lstStyle>
            <a:lvl1pPr>
              <a:defRPr sz="3200"/>
            </a:lvl1pPr>
          </a:lstStyle>
          <a:p>
            <a:r>
              <a:rPr lang="fr-CA"/>
              <a:t>APPROVISIONNEMENTS : </a:t>
            </a:r>
            <a:r>
              <a:rPr lang="fr-CA" sz="2200">
                <a:solidFill>
                  <a:srgbClr val="404040"/>
                </a:solidFill>
                <a:ea typeface="+mj-lt"/>
                <a:cs typeface="+mj-lt"/>
              </a:rPr>
              <a:t>Efficacité énergétique – Cible et potentiel</a:t>
            </a:r>
            <a:endParaRPr lang="fr-FR" sz="2200">
              <a:ea typeface="+mj-lt"/>
              <a:cs typeface="+mj-lt"/>
            </a:endParaRPr>
          </a:p>
        </p:txBody>
      </p:sp>
      <p:sp>
        <p:nvSpPr>
          <p:cNvPr id="430" name="Espace réservé du contenu 2"/>
          <p:cNvSpPr txBox="1">
            <a:spLocks noGrp="1"/>
          </p:cNvSpPr>
          <p:nvPr>
            <p:ph type="body" idx="1"/>
            <p:custDataLst>
              <p:tags r:id="rId2"/>
            </p:custDataLst>
          </p:nvPr>
        </p:nvSpPr>
        <p:spPr>
          <a:xfrm>
            <a:off x="1547664" y="1556790"/>
            <a:ext cx="7488832" cy="5544618"/>
          </a:xfrm>
          <a:prstGeom prst="rect">
            <a:avLst/>
          </a:prstGeom>
        </p:spPr>
        <p:txBody>
          <a:bodyPr vert="horz" lIns="91440" tIns="45720" rIns="91440" bIns="45720" rtlCol="0" anchor="t">
            <a:normAutofit fontScale="85000" lnSpcReduction="10000"/>
          </a:bodyPr>
          <a:lstStyle/>
          <a:p>
            <a:endParaRPr lang="fr-CA" sz="2200"/>
          </a:p>
          <a:p>
            <a:pPr lvl="1"/>
            <a:r>
              <a:rPr lang="fr-CA" sz="2000"/>
              <a:t>Confusion relative à la cible d’économie d’énergie</a:t>
            </a:r>
          </a:p>
          <a:p>
            <a:pPr lvl="2"/>
            <a:r>
              <a:rPr lang="fr-CA" sz="1800"/>
              <a:t>8,9 TWh à l’horizon du Plan d’approvisionnement</a:t>
            </a:r>
          </a:p>
          <a:p>
            <a:pPr lvl="2"/>
            <a:r>
              <a:rPr lang="fr-CA" sz="1800"/>
              <a:t>« se rapprocher du plein potentiel d’efficacité énergétique, estimé à 25 TWh. » Hydro-Québec, </a:t>
            </a:r>
            <a:r>
              <a:rPr lang="fr-CA" sz="1800" u="sng"/>
              <a:t>4 avril 2023</a:t>
            </a:r>
          </a:p>
          <a:p>
            <a:pPr lvl="2"/>
            <a:r>
              <a:rPr lang="fr-CA" sz="1800"/>
              <a:t>« Nouveau barrage à l’étude: Hydro-Québec pourrait harnacher Petit </a:t>
            </a:r>
            <a:r>
              <a:rPr lang="fr-CA" sz="1800" err="1"/>
              <a:t>Mécatina</a:t>
            </a:r>
            <a:r>
              <a:rPr lang="fr-CA" sz="1800"/>
              <a:t>, sur la Côte-Nord », Journal de Québec, </a:t>
            </a:r>
            <a:r>
              <a:rPr lang="fr-CA" sz="1800" u="sng"/>
              <a:t>4 avril 2023</a:t>
            </a:r>
          </a:p>
          <a:p>
            <a:pPr lvl="2"/>
            <a:r>
              <a:rPr lang="fr-CA" sz="1800"/>
              <a:t>« …doubler l’objectif d’efficacité énergétique… », entrevue de Patrice Roy avec Pierre </a:t>
            </a:r>
            <a:r>
              <a:rPr lang="fr-CA" sz="1800" err="1"/>
              <a:t>Depars</a:t>
            </a:r>
            <a:r>
              <a:rPr lang="fr-CA" sz="1800"/>
              <a:t> à Radio-Canada, 11 avril 2023</a:t>
            </a:r>
          </a:p>
          <a:p>
            <a:pPr lvl="2"/>
            <a:r>
              <a:rPr lang="fr-CA" sz="1800"/>
              <a:t>« François Legault s’est dit satisfait qu’Hydro-Québec ait rehaussé sa cible en matière d’efficacité énergétique, passant d’une économie attendue de 8 à 25 TWh d’ici 2030. « Ça veut dire que ça nous “économiserait” […] la construction de l’équivalent de deux barrages », a insisté M. Legault. », La Presse, 13 mai 2023</a:t>
            </a:r>
          </a:p>
          <a:p>
            <a:pPr lvl="2"/>
            <a:r>
              <a:rPr lang="fr-CA" sz="1800"/>
              <a:t>« M. </a:t>
            </a:r>
            <a:r>
              <a:rPr lang="fr-CA" sz="1800" err="1"/>
              <a:t>Fitzgibbon</a:t>
            </a:r>
            <a:r>
              <a:rPr lang="fr-CA" sz="1800"/>
              <a:t> a affirmé que l’augmentation des exigences en efficacité énergétique, qui ont été haussées de 8 TWh à 25 TWh récemment, fait en sorte qu’il faut agir. », Le Devoir, 17 mai 2023</a:t>
            </a:r>
          </a:p>
          <a:p>
            <a:pPr marL="400050" lvl="1" indent="0">
              <a:buNone/>
            </a:pPr>
            <a:endParaRPr lang="fr-CA"/>
          </a:p>
        </p:txBody>
      </p:sp>
      <p:sp>
        <p:nvSpPr>
          <p:cNvPr id="431" name="Slide Number Placeholder 3"/>
          <p:cNvSpPr txBox="1">
            <a:spLocks noGrp="1"/>
          </p:cNvSpPr>
          <p:nvPr>
            <p:ph type="sldNum" sz="quarter" idx="2"/>
            <p:custDataLst>
              <p:tags r:id="rId3"/>
            </p:custDataLst>
          </p:nvPr>
        </p:nvSpPr>
        <p:spPr>
          <a:xfrm>
            <a:off x="710532" y="772225"/>
            <a:ext cx="385674" cy="396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r" defTabSz="914400" rtl="0" fontAlgn="auto" latinLnBrk="0" hangingPunct="0">
              <a:lnSpc>
                <a:spcPct val="100000"/>
              </a:lnSpc>
              <a:spcBef>
                <a:spcPts val="0"/>
              </a:spcBef>
              <a:spcAft>
                <a:spcPts val="0"/>
              </a:spcAft>
              <a:buClrTx/>
              <a:buSzTx/>
              <a:buFontTx/>
              <a:buNone/>
              <a:tabLst/>
              <a:defRPr kumimoji="0" sz="2000" b="0" i="0" u="none" strike="noStrike" cap="none" spc="0" normalizeH="0" baseline="0">
                <a:ln>
                  <a:noFill/>
                </a:ln>
                <a:solidFill>
                  <a:srgbClr val="FEFFFF"/>
                </a:solidFill>
                <a:effectLst/>
                <a:uFillTx/>
                <a:latin typeface="Century Gothic"/>
                <a:ea typeface="Century Gothic"/>
                <a:cs typeface="Century Gothic"/>
                <a:sym typeface="Century Gothic"/>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9pPr>
          </a:lstStyle>
          <a:p>
            <a:fld id="{86CB4B4D-7CA3-9044-876B-883B54F8677D}" type="slidenum">
              <a:rPr lang="fr-CA" smtClean="0"/>
              <a:pPr/>
              <a:t>10</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9" name="Titre 1"/>
          <p:cNvSpPr txBox="1">
            <a:spLocks noGrp="1"/>
          </p:cNvSpPr>
          <p:nvPr>
            <p:ph type="title"/>
            <p:custDataLst>
              <p:tags r:id="rId1"/>
            </p:custDataLst>
          </p:nvPr>
        </p:nvSpPr>
        <p:spPr>
          <a:xfrm>
            <a:off x="1691983" y="624110"/>
            <a:ext cx="6954959" cy="1252756"/>
          </a:xfrm>
          <a:prstGeom prst="rect">
            <a:avLst/>
          </a:prstGeom>
        </p:spPr>
        <p:txBody>
          <a:bodyPr/>
          <a:lstStyle>
            <a:lvl1pPr>
              <a:defRPr sz="3200"/>
            </a:lvl1pPr>
          </a:lstStyle>
          <a:p>
            <a:r>
              <a:rPr lang="fr-CA"/>
              <a:t>APPROVISIONNEMENTS: </a:t>
            </a:r>
            <a:br>
              <a:rPr lang="fr-CA">
                <a:solidFill>
                  <a:srgbClr val="262626"/>
                </a:solidFill>
                <a:ea typeface="+mj-lt"/>
                <a:cs typeface="+mj-lt"/>
              </a:rPr>
            </a:br>
            <a:r>
              <a:rPr lang="fr-CA" sz="2200">
                <a:solidFill>
                  <a:srgbClr val="404040"/>
                </a:solidFill>
                <a:ea typeface="+mj-lt"/>
                <a:cs typeface="+mj-lt"/>
              </a:rPr>
              <a:t>Efficacité énergétique – Cible et potentiel</a:t>
            </a:r>
            <a:endParaRPr/>
          </a:p>
        </p:txBody>
      </p:sp>
      <p:sp>
        <p:nvSpPr>
          <p:cNvPr id="430" name="Espace réservé du contenu 2"/>
          <p:cNvSpPr txBox="1">
            <a:spLocks noGrp="1"/>
          </p:cNvSpPr>
          <p:nvPr>
            <p:ph type="body" idx="1"/>
            <p:custDataLst>
              <p:tags r:id="rId2"/>
            </p:custDataLst>
          </p:nvPr>
        </p:nvSpPr>
        <p:spPr>
          <a:xfrm>
            <a:off x="1691680" y="1556790"/>
            <a:ext cx="7344816" cy="5400602"/>
          </a:xfrm>
          <a:prstGeom prst="rect">
            <a:avLst/>
          </a:prstGeom>
        </p:spPr>
        <p:txBody>
          <a:bodyPr vert="horz" lIns="91440" tIns="45720" rIns="91440" bIns="45720" rtlCol="0" anchor="t">
            <a:normAutofit/>
          </a:bodyPr>
          <a:lstStyle/>
          <a:p>
            <a:endParaRPr lang="fr-CA" sz="2200"/>
          </a:p>
          <a:p>
            <a:pPr lvl="1"/>
            <a:r>
              <a:rPr lang="fr-CA" sz="2000"/>
              <a:t>Accueil favorable du nouveau programme </a:t>
            </a:r>
            <a:r>
              <a:rPr lang="fr-CA" sz="2000" err="1"/>
              <a:t>LogisVert</a:t>
            </a:r>
            <a:r>
              <a:rPr lang="fr-CA" sz="2000"/>
              <a:t> (Offre globale évolutive)</a:t>
            </a:r>
          </a:p>
          <a:p>
            <a:pPr lvl="2"/>
            <a:r>
              <a:rPr lang="fr-CA" sz="1800"/>
              <a:t>Mesures visant la nouvelle construction résidentielle</a:t>
            </a:r>
          </a:p>
          <a:p>
            <a:pPr lvl="1"/>
            <a:r>
              <a:rPr lang="fr-CA" sz="2000"/>
              <a:t>Selon le ROEÉ, le PTÉ pourrait être plus du double du PTÉ mis à jour en 2021 en considérant la hausse des coûts évités</a:t>
            </a:r>
          </a:p>
          <a:p>
            <a:pPr lvl="1"/>
            <a:endParaRPr lang="fr-CA" sz="2000"/>
          </a:p>
          <a:p>
            <a:pPr marL="400050" lvl="1" indent="0">
              <a:buNone/>
            </a:pPr>
            <a:endParaRPr lang="fr-CA"/>
          </a:p>
        </p:txBody>
      </p:sp>
      <p:sp>
        <p:nvSpPr>
          <p:cNvPr id="431" name="Slide Number Placeholder 3"/>
          <p:cNvSpPr txBox="1">
            <a:spLocks noGrp="1"/>
          </p:cNvSpPr>
          <p:nvPr>
            <p:ph type="sldNum" sz="quarter" idx="2"/>
            <p:custDataLst>
              <p:tags r:id="rId3"/>
            </p:custDataLst>
          </p:nvPr>
        </p:nvSpPr>
        <p:spPr>
          <a:xfrm>
            <a:off x="710532" y="772225"/>
            <a:ext cx="385674" cy="396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r" defTabSz="914400" rtl="0" fontAlgn="auto" latinLnBrk="0" hangingPunct="0">
              <a:lnSpc>
                <a:spcPct val="100000"/>
              </a:lnSpc>
              <a:spcBef>
                <a:spcPts val="0"/>
              </a:spcBef>
              <a:spcAft>
                <a:spcPts val="0"/>
              </a:spcAft>
              <a:buClrTx/>
              <a:buSzTx/>
              <a:buFontTx/>
              <a:buNone/>
              <a:tabLst/>
              <a:defRPr kumimoji="0" sz="2000" b="0" i="0" u="none" strike="noStrike" cap="none" spc="0" normalizeH="0" baseline="0">
                <a:ln>
                  <a:noFill/>
                </a:ln>
                <a:solidFill>
                  <a:srgbClr val="FEFFFF"/>
                </a:solidFill>
                <a:effectLst/>
                <a:uFillTx/>
                <a:latin typeface="Century Gothic"/>
                <a:ea typeface="Century Gothic"/>
                <a:cs typeface="Century Gothic"/>
                <a:sym typeface="Century Gothic"/>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9pPr>
          </a:lstStyle>
          <a:p>
            <a:fld id="{86CB4B4D-7CA3-9044-876B-883B54F8677D}" type="slidenum">
              <a:rPr lang="fr-CA" smtClean="0"/>
              <a:pPr/>
              <a:t>11</a:t>
            </a:fld>
            <a:endParaRPr/>
          </a:p>
        </p:txBody>
      </p:sp>
      <p:pic>
        <p:nvPicPr>
          <p:cNvPr id="3" name="Picture 2">
            <a:extLst>
              <a:ext uri="{FF2B5EF4-FFF2-40B4-BE49-F238E27FC236}">
                <a16:creationId xmlns:a16="http://schemas.microsoft.com/office/drawing/2014/main" id="{1E528DB7-064F-153F-C975-219DA8A4D187}"/>
              </a:ext>
            </a:extLst>
          </p:cNvPr>
          <p:cNvPicPr>
            <a:picLocks noChangeAspect="1"/>
          </p:cNvPicPr>
          <p:nvPr/>
        </p:nvPicPr>
        <p:blipFill>
          <a:blip r:embed="rId5"/>
          <a:stretch>
            <a:fillRect/>
          </a:stretch>
        </p:blipFill>
        <p:spPr>
          <a:xfrm>
            <a:off x="3059832" y="4141608"/>
            <a:ext cx="4203890" cy="2599759"/>
          </a:xfrm>
          <a:prstGeom prst="rect">
            <a:avLst/>
          </a:prstGeom>
        </p:spPr>
      </p:pic>
    </p:spTree>
    <p:extLst>
      <p:ext uri="{BB962C8B-B14F-4D97-AF65-F5344CB8AC3E}">
        <p14:creationId xmlns:p14="http://schemas.microsoft.com/office/powerpoint/2010/main" val="15532672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9" name="Titre 1"/>
          <p:cNvSpPr txBox="1">
            <a:spLocks noGrp="1"/>
          </p:cNvSpPr>
          <p:nvPr>
            <p:ph type="title"/>
            <p:custDataLst>
              <p:tags r:id="rId1"/>
            </p:custDataLst>
          </p:nvPr>
        </p:nvSpPr>
        <p:spPr>
          <a:xfrm>
            <a:off x="1945200" y="624110"/>
            <a:ext cx="6589201" cy="1280891"/>
          </a:xfrm>
          <a:prstGeom prst="rect">
            <a:avLst/>
          </a:prstGeom>
        </p:spPr>
        <p:txBody>
          <a:bodyPr/>
          <a:lstStyle>
            <a:lvl1pPr>
              <a:defRPr sz="3200"/>
            </a:lvl1pPr>
          </a:lstStyle>
          <a:p>
            <a:r>
              <a:rPr lang="fr-CA"/>
              <a:t>APPROVISIONNEMENTS: </a:t>
            </a:r>
            <a:br>
              <a:rPr lang="fr-CA">
                <a:solidFill>
                  <a:srgbClr val="262626"/>
                </a:solidFill>
                <a:ea typeface="+mj-lt"/>
                <a:cs typeface="+mj-lt"/>
              </a:rPr>
            </a:br>
            <a:r>
              <a:rPr lang="fr-CA" sz="2200">
                <a:solidFill>
                  <a:srgbClr val="404040"/>
                </a:solidFill>
                <a:ea typeface="+mj-lt"/>
                <a:cs typeface="+mj-lt"/>
              </a:rPr>
              <a:t>Efficacité énergétique – Cible et potentiel</a:t>
            </a:r>
            <a:endParaRPr/>
          </a:p>
        </p:txBody>
      </p:sp>
      <p:sp>
        <p:nvSpPr>
          <p:cNvPr id="430" name="Espace réservé du contenu 2"/>
          <p:cNvSpPr txBox="1">
            <a:spLocks noGrp="1"/>
          </p:cNvSpPr>
          <p:nvPr>
            <p:ph type="body" idx="1"/>
            <p:custDataLst>
              <p:tags r:id="rId2"/>
            </p:custDataLst>
          </p:nvPr>
        </p:nvSpPr>
        <p:spPr>
          <a:xfrm>
            <a:off x="1691680" y="1556790"/>
            <a:ext cx="7344816" cy="5400602"/>
          </a:xfrm>
          <a:prstGeom prst="rect">
            <a:avLst/>
          </a:prstGeom>
        </p:spPr>
        <p:txBody>
          <a:bodyPr vert="horz" lIns="91440" tIns="45720" rIns="91440" bIns="45720" rtlCol="0" anchor="t">
            <a:normAutofit/>
          </a:bodyPr>
          <a:lstStyle/>
          <a:p>
            <a:endParaRPr lang="fr-CA" sz="2200"/>
          </a:p>
          <a:p>
            <a:pPr lvl="1"/>
            <a:r>
              <a:rPr lang="fr-CA" sz="2000"/>
              <a:t>Recommandation #4</a:t>
            </a:r>
          </a:p>
          <a:p>
            <a:pPr lvl="2" algn="just"/>
            <a:r>
              <a:rPr lang="fr-CA" sz="1800"/>
              <a:t>La Régie devrait demander à Hydro-Québec de mettre à jour l’étude du potentiel technico-économique d’économie d’énergie afin de refléter la hausse des coûts évités actuelle</a:t>
            </a:r>
          </a:p>
          <a:p>
            <a:pPr lvl="2" algn="just"/>
            <a:r>
              <a:rPr lang="fr-CA" sz="1800"/>
              <a:t>La Régie devrait demander à Hydro-Québec de soumettre une version révisée de la cible en efficacité énergétique aux fins de l’adoption ou non du plan d’approvisionnement, afin de vérifier dans quelle mesure l’efficacité énergétique pourrait compenser les besoins énergétiques sous-estimés, et même davantage.</a:t>
            </a:r>
          </a:p>
          <a:p>
            <a:pPr marL="400050" lvl="1" indent="0">
              <a:buNone/>
            </a:pPr>
            <a:r>
              <a:rPr lang="fr-CA"/>
              <a:t>	</a:t>
            </a:r>
          </a:p>
        </p:txBody>
      </p:sp>
      <p:sp>
        <p:nvSpPr>
          <p:cNvPr id="431" name="Slide Number Placeholder 3"/>
          <p:cNvSpPr txBox="1">
            <a:spLocks noGrp="1"/>
          </p:cNvSpPr>
          <p:nvPr>
            <p:ph type="sldNum" sz="quarter" idx="2"/>
            <p:custDataLst>
              <p:tags r:id="rId3"/>
            </p:custDataLst>
          </p:nvPr>
        </p:nvSpPr>
        <p:spPr>
          <a:xfrm>
            <a:off x="710532" y="772225"/>
            <a:ext cx="385674" cy="396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r" defTabSz="914400" rtl="0" fontAlgn="auto" latinLnBrk="0" hangingPunct="0">
              <a:lnSpc>
                <a:spcPct val="100000"/>
              </a:lnSpc>
              <a:spcBef>
                <a:spcPts val="0"/>
              </a:spcBef>
              <a:spcAft>
                <a:spcPts val="0"/>
              </a:spcAft>
              <a:buClrTx/>
              <a:buSzTx/>
              <a:buFontTx/>
              <a:buNone/>
              <a:tabLst/>
              <a:defRPr kumimoji="0" sz="2000" b="0" i="0" u="none" strike="noStrike" cap="none" spc="0" normalizeH="0" baseline="0">
                <a:ln>
                  <a:noFill/>
                </a:ln>
                <a:solidFill>
                  <a:srgbClr val="FEFFFF"/>
                </a:solidFill>
                <a:effectLst/>
                <a:uFillTx/>
                <a:latin typeface="Century Gothic"/>
                <a:ea typeface="Century Gothic"/>
                <a:cs typeface="Century Gothic"/>
                <a:sym typeface="Century Gothic"/>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9pPr>
          </a:lstStyle>
          <a:p>
            <a:fld id="{86CB4B4D-7CA3-9044-876B-883B54F8677D}" type="slidenum">
              <a:rPr lang="fr-CA" smtClean="0"/>
              <a:pPr/>
              <a:t>12</a:t>
            </a:fld>
            <a:endParaRPr/>
          </a:p>
        </p:txBody>
      </p:sp>
    </p:spTree>
    <p:extLst>
      <p:ext uri="{BB962C8B-B14F-4D97-AF65-F5344CB8AC3E}">
        <p14:creationId xmlns:p14="http://schemas.microsoft.com/office/powerpoint/2010/main" val="38041853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9" name="Titre 1"/>
          <p:cNvSpPr txBox="1">
            <a:spLocks noGrp="1"/>
          </p:cNvSpPr>
          <p:nvPr>
            <p:ph type="title"/>
            <p:custDataLst>
              <p:tags r:id="rId1"/>
            </p:custDataLst>
          </p:nvPr>
        </p:nvSpPr>
        <p:spPr>
          <a:xfrm>
            <a:off x="1945200" y="624110"/>
            <a:ext cx="6589201" cy="1280891"/>
          </a:xfrm>
          <a:prstGeom prst="rect">
            <a:avLst/>
          </a:prstGeom>
        </p:spPr>
        <p:txBody>
          <a:bodyPr/>
          <a:lstStyle>
            <a:lvl1pPr>
              <a:defRPr sz="3200"/>
            </a:lvl1pPr>
          </a:lstStyle>
          <a:p>
            <a:r>
              <a:rPr lang="fr-CA"/>
              <a:t>APPROVISIONNEMENTS : </a:t>
            </a:r>
            <a:r>
              <a:rPr lang="fr-CA" sz="2200">
                <a:solidFill>
                  <a:srgbClr val="404040"/>
                </a:solidFill>
                <a:ea typeface="+mj-lt"/>
                <a:cs typeface="+mj-lt"/>
              </a:rPr>
              <a:t>Efficacité énergétique - Hilo</a:t>
            </a:r>
            <a:endParaRPr lang="fr-FR" sz="2200"/>
          </a:p>
        </p:txBody>
      </p:sp>
      <p:sp>
        <p:nvSpPr>
          <p:cNvPr id="430" name="Espace réservé du contenu 2"/>
          <p:cNvSpPr txBox="1">
            <a:spLocks noGrp="1"/>
          </p:cNvSpPr>
          <p:nvPr>
            <p:ph type="body" idx="1"/>
            <p:custDataLst>
              <p:tags r:id="rId2"/>
            </p:custDataLst>
          </p:nvPr>
        </p:nvSpPr>
        <p:spPr>
          <a:xfrm>
            <a:off x="1691680" y="1556790"/>
            <a:ext cx="7344816" cy="5301210"/>
          </a:xfrm>
          <a:prstGeom prst="rect">
            <a:avLst/>
          </a:prstGeom>
        </p:spPr>
        <p:txBody>
          <a:bodyPr vert="horz" lIns="91440" tIns="45720" rIns="91440" bIns="45720" rtlCol="0" anchor="t">
            <a:normAutofit fontScale="92500" lnSpcReduction="20000"/>
          </a:bodyPr>
          <a:lstStyle/>
          <a:p>
            <a:endParaRPr lang="fr-CA" sz="2200"/>
          </a:p>
          <a:p>
            <a:pPr lvl="1" algn="just"/>
            <a:r>
              <a:rPr lang="fr-CA" sz="2000"/>
              <a:t>Hydro-Québec désire « rendre plus accessible la solution Hilo afin de favoriser son adoption massive » </a:t>
            </a:r>
          </a:p>
          <a:p>
            <a:pPr lvl="1" algn="just"/>
            <a:r>
              <a:rPr lang="fr-CA" sz="2000"/>
              <a:t>Il n’y aurait aucun client résidentiel à faible revenu parmi les quelques 20 000 clients d’Hilo</a:t>
            </a:r>
          </a:p>
          <a:p>
            <a:pPr lvl="2" algn="just"/>
            <a:r>
              <a:rPr lang="fr-CA" sz="1800"/>
              <a:t>Barrière économique à l’adhésion</a:t>
            </a:r>
          </a:p>
          <a:p>
            <a:pPr lvl="1" algn="just"/>
            <a:r>
              <a:rPr lang="fr-CA" sz="2000"/>
              <a:t>Offre de service « clé en mains » à la clientèle Affaires</a:t>
            </a:r>
          </a:p>
          <a:p>
            <a:pPr lvl="2" algn="just"/>
            <a:r>
              <a:rPr lang="fr-CA" sz="1800"/>
              <a:t>« Aucun investissement initial n’est requis. En effet, Hilo subventionne une partie des coûts d’installation et de programmation et le coût résiduel du projet est financé par les récompenses reçues lors des défis »</a:t>
            </a:r>
          </a:p>
          <a:p>
            <a:pPr lvl="1" algn="just"/>
            <a:r>
              <a:rPr lang="fr-CA" sz="2000"/>
              <a:t>Recommandation #5</a:t>
            </a:r>
          </a:p>
          <a:p>
            <a:pPr lvl="2" algn="just"/>
            <a:r>
              <a:rPr lang="fr-CA" sz="1800"/>
              <a:t>Demander qu’Hydro-Québec favorise l’adoption massive de la solution Hilo en accordant à la clientèle résidentielle la même considération relativement au financement de l’acquisition des équipements nécessaires au contrôle des charges qu’elle accorde à la clientèle Affaires.</a:t>
            </a:r>
          </a:p>
        </p:txBody>
      </p:sp>
      <p:sp>
        <p:nvSpPr>
          <p:cNvPr id="431" name="Slide Number Placeholder 3"/>
          <p:cNvSpPr txBox="1">
            <a:spLocks noGrp="1"/>
          </p:cNvSpPr>
          <p:nvPr>
            <p:ph type="sldNum" sz="quarter" idx="2"/>
            <p:custDataLst>
              <p:tags r:id="rId3"/>
            </p:custDataLst>
          </p:nvPr>
        </p:nvSpPr>
        <p:spPr>
          <a:xfrm>
            <a:off x="710532" y="772225"/>
            <a:ext cx="385674" cy="396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r" defTabSz="914400" rtl="0" fontAlgn="auto" latinLnBrk="0" hangingPunct="0">
              <a:lnSpc>
                <a:spcPct val="100000"/>
              </a:lnSpc>
              <a:spcBef>
                <a:spcPts val="0"/>
              </a:spcBef>
              <a:spcAft>
                <a:spcPts val="0"/>
              </a:spcAft>
              <a:buClrTx/>
              <a:buSzTx/>
              <a:buFontTx/>
              <a:buNone/>
              <a:tabLst/>
              <a:defRPr kumimoji="0" sz="2000" b="0" i="0" u="none" strike="noStrike" cap="none" spc="0" normalizeH="0" baseline="0">
                <a:ln>
                  <a:noFill/>
                </a:ln>
                <a:solidFill>
                  <a:srgbClr val="FEFFFF"/>
                </a:solidFill>
                <a:effectLst/>
                <a:uFillTx/>
                <a:latin typeface="Century Gothic"/>
                <a:ea typeface="Century Gothic"/>
                <a:cs typeface="Century Gothic"/>
                <a:sym typeface="Century Gothic"/>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9pPr>
          </a:lstStyle>
          <a:p>
            <a:fld id="{86CB4B4D-7CA3-9044-876B-883B54F8677D}" type="slidenum">
              <a:rPr lang="fr-CA" smtClean="0"/>
              <a:pPr/>
              <a:t>13</a:t>
            </a:fld>
            <a:endParaRPr/>
          </a:p>
        </p:txBody>
      </p:sp>
    </p:spTree>
    <p:extLst>
      <p:ext uri="{BB962C8B-B14F-4D97-AF65-F5344CB8AC3E}">
        <p14:creationId xmlns:p14="http://schemas.microsoft.com/office/powerpoint/2010/main" val="10250678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9" name="Titre 1"/>
          <p:cNvSpPr txBox="1">
            <a:spLocks noGrp="1"/>
          </p:cNvSpPr>
          <p:nvPr>
            <p:ph type="title"/>
            <p:custDataLst>
              <p:tags r:id="rId1"/>
            </p:custDataLst>
          </p:nvPr>
        </p:nvSpPr>
        <p:spPr>
          <a:xfrm>
            <a:off x="1945200" y="624110"/>
            <a:ext cx="6589201" cy="1280891"/>
          </a:xfrm>
          <a:prstGeom prst="rect">
            <a:avLst/>
          </a:prstGeom>
        </p:spPr>
        <p:txBody>
          <a:bodyPr/>
          <a:lstStyle>
            <a:lvl1pPr>
              <a:defRPr sz="3200"/>
            </a:lvl1pPr>
          </a:lstStyle>
          <a:p>
            <a:r>
              <a:rPr lang="fr-CA"/>
              <a:t>APPROVISIONNEMENTS: </a:t>
            </a:r>
            <a:r>
              <a:rPr lang="fr-CA" sz="2200">
                <a:solidFill>
                  <a:srgbClr val="404040"/>
                </a:solidFill>
                <a:ea typeface="+mj-lt"/>
                <a:cs typeface="+mj-lt"/>
              </a:rPr>
              <a:t>Efficacité énergétique - Hilo</a:t>
            </a:r>
            <a:endParaRPr lang="fr-FR" sz="2200"/>
          </a:p>
        </p:txBody>
      </p:sp>
      <p:sp>
        <p:nvSpPr>
          <p:cNvPr id="430" name="Espace réservé du contenu 2"/>
          <p:cNvSpPr txBox="1">
            <a:spLocks noGrp="1"/>
          </p:cNvSpPr>
          <p:nvPr>
            <p:ph type="body" idx="1"/>
            <p:custDataLst>
              <p:tags r:id="rId2"/>
            </p:custDataLst>
          </p:nvPr>
        </p:nvSpPr>
        <p:spPr>
          <a:xfrm>
            <a:off x="1691680" y="1556790"/>
            <a:ext cx="7344816" cy="5400602"/>
          </a:xfrm>
          <a:prstGeom prst="rect">
            <a:avLst/>
          </a:prstGeom>
        </p:spPr>
        <p:txBody>
          <a:bodyPr vert="horz" lIns="91440" tIns="45720" rIns="91440" bIns="45720" rtlCol="0" anchor="t">
            <a:normAutofit/>
          </a:bodyPr>
          <a:lstStyle/>
          <a:p>
            <a:endParaRPr lang="fr-CA" sz="2200"/>
          </a:p>
          <a:p>
            <a:pPr lvl="1" algn="just"/>
            <a:r>
              <a:rPr lang="fr-CA" sz="2000"/>
              <a:t>Réorganisation d’Hilo (N.S., vol.3, page 178)</a:t>
            </a:r>
          </a:p>
          <a:p>
            <a:pPr lvl="2" algn="just"/>
            <a:r>
              <a:rPr lang="fr-CA" sz="1800"/>
              <a:t>« En fait, peut-être juste... je fais un petit pas de recul et en même temps... Hilo a intégré</a:t>
            </a:r>
            <a:r>
              <a:rPr lang="fr-CA" sz="1800" u="sng"/>
              <a:t>... une grande partie d’Hilo a intégré Hydro-Québec au premier (1er) mai</a:t>
            </a:r>
            <a:r>
              <a:rPr lang="fr-CA" sz="1800"/>
              <a:t>, donc tout le volet commercial, développement des offres, développement des produits commerciaux et marketing, donc on le regarde vraiment dans son ensemble. Présentement, </a:t>
            </a:r>
            <a:r>
              <a:rPr lang="fr-CA" sz="1800" u="sng"/>
              <a:t>le volet technologique est resté en filiale</a:t>
            </a:r>
            <a:r>
              <a:rPr lang="fr-CA" sz="1800"/>
              <a:t>, donc on le regarde globalement dans son ensemble, que ce soit par l’entremise technologie d’Hilo ou les différentes approches qu’on peut prendre... qu’on a déjà chez Hydro-Québec pour être capable de... de </a:t>
            </a:r>
            <a:r>
              <a:rPr lang="fr-CA" sz="1800" u="sng"/>
              <a:t>trouver la solution pour le parc de chauffe-eau existant</a:t>
            </a:r>
            <a:r>
              <a:rPr lang="fr-CA" sz="1800"/>
              <a:t>. » Sabrina </a:t>
            </a:r>
            <a:r>
              <a:rPr lang="fr-CA" sz="1800" err="1"/>
              <a:t>Harbec</a:t>
            </a:r>
            <a:r>
              <a:rPr lang="fr-CA" sz="1800"/>
              <a:t>, Hydro-Québec</a:t>
            </a:r>
          </a:p>
          <a:p>
            <a:pPr lvl="2" algn="just"/>
            <a:r>
              <a:rPr lang="fr-CA" sz="1800"/>
              <a:t>Soulève plusieurs enjeux d’ordre réglementaires</a:t>
            </a:r>
          </a:p>
        </p:txBody>
      </p:sp>
      <p:sp>
        <p:nvSpPr>
          <p:cNvPr id="431" name="Slide Number Placeholder 3"/>
          <p:cNvSpPr txBox="1">
            <a:spLocks noGrp="1"/>
          </p:cNvSpPr>
          <p:nvPr>
            <p:ph type="sldNum" sz="quarter" idx="2"/>
            <p:custDataLst>
              <p:tags r:id="rId3"/>
            </p:custDataLst>
          </p:nvPr>
        </p:nvSpPr>
        <p:spPr>
          <a:xfrm>
            <a:off x="710532" y="772225"/>
            <a:ext cx="385674" cy="396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r" defTabSz="914400" rtl="0" fontAlgn="auto" latinLnBrk="0" hangingPunct="0">
              <a:lnSpc>
                <a:spcPct val="100000"/>
              </a:lnSpc>
              <a:spcBef>
                <a:spcPts val="0"/>
              </a:spcBef>
              <a:spcAft>
                <a:spcPts val="0"/>
              </a:spcAft>
              <a:buClrTx/>
              <a:buSzTx/>
              <a:buFontTx/>
              <a:buNone/>
              <a:tabLst/>
              <a:defRPr kumimoji="0" sz="2000" b="0" i="0" u="none" strike="noStrike" cap="none" spc="0" normalizeH="0" baseline="0">
                <a:ln>
                  <a:noFill/>
                </a:ln>
                <a:solidFill>
                  <a:srgbClr val="FEFFFF"/>
                </a:solidFill>
                <a:effectLst/>
                <a:uFillTx/>
                <a:latin typeface="Century Gothic"/>
                <a:ea typeface="Century Gothic"/>
                <a:cs typeface="Century Gothic"/>
                <a:sym typeface="Century Gothic"/>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9pPr>
          </a:lstStyle>
          <a:p>
            <a:fld id="{86CB4B4D-7CA3-9044-876B-883B54F8677D}" type="slidenum">
              <a:rPr lang="fr-CA" smtClean="0"/>
              <a:pPr/>
              <a:t>14</a:t>
            </a:fld>
            <a:endParaRPr/>
          </a:p>
        </p:txBody>
      </p:sp>
    </p:spTree>
    <p:extLst>
      <p:ext uri="{BB962C8B-B14F-4D97-AF65-F5344CB8AC3E}">
        <p14:creationId xmlns:p14="http://schemas.microsoft.com/office/powerpoint/2010/main" val="5330633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9" name="Titre 1"/>
          <p:cNvSpPr txBox="1">
            <a:spLocks noGrp="1"/>
          </p:cNvSpPr>
          <p:nvPr>
            <p:ph type="title"/>
            <p:custDataLst>
              <p:tags r:id="rId1"/>
            </p:custDataLst>
          </p:nvPr>
        </p:nvSpPr>
        <p:spPr>
          <a:xfrm>
            <a:off x="1945200" y="624110"/>
            <a:ext cx="6589201" cy="1280891"/>
          </a:xfrm>
          <a:prstGeom prst="rect">
            <a:avLst/>
          </a:prstGeom>
        </p:spPr>
        <p:txBody>
          <a:bodyPr/>
          <a:lstStyle>
            <a:lvl1pPr>
              <a:defRPr sz="3200"/>
            </a:lvl1pPr>
          </a:lstStyle>
          <a:p>
            <a:r>
              <a:rPr lang="fr-CA"/>
              <a:t>APPROVISIONNEMENTS :</a:t>
            </a:r>
            <a:r>
              <a:rPr lang="fr-CA" sz="2200"/>
              <a:t> </a:t>
            </a:r>
            <a:r>
              <a:rPr lang="fr-CA" sz="2200">
                <a:solidFill>
                  <a:srgbClr val="404040"/>
                </a:solidFill>
                <a:ea typeface="+mj-lt"/>
                <a:cs typeface="+mj-lt"/>
              </a:rPr>
              <a:t>Programme « Charges interruptibles résidentielles – Chauffe-eau</a:t>
            </a:r>
            <a:r>
              <a:rPr lang="fr-CA" sz="2000">
                <a:solidFill>
                  <a:srgbClr val="404040"/>
                </a:solidFill>
                <a:ea typeface="+mj-lt"/>
                <a:cs typeface="+mj-lt"/>
              </a:rPr>
              <a:t> »</a:t>
            </a:r>
            <a:endParaRPr/>
          </a:p>
        </p:txBody>
      </p:sp>
      <p:sp>
        <p:nvSpPr>
          <p:cNvPr id="430" name="Espace réservé du contenu 2"/>
          <p:cNvSpPr txBox="1">
            <a:spLocks noGrp="1"/>
          </p:cNvSpPr>
          <p:nvPr>
            <p:ph type="body" idx="1"/>
            <p:custDataLst>
              <p:tags r:id="rId2"/>
            </p:custDataLst>
          </p:nvPr>
        </p:nvSpPr>
        <p:spPr>
          <a:xfrm>
            <a:off x="1691680" y="1556790"/>
            <a:ext cx="7344816" cy="5400602"/>
          </a:xfrm>
          <a:prstGeom prst="rect">
            <a:avLst/>
          </a:prstGeom>
        </p:spPr>
        <p:txBody>
          <a:bodyPr vert="horz" lIns="91440" tIns="45720" rIns="91440" bIns="45720" rtlCol="0" anchor="t">
            <a:normAutofit lnSpcReduction="10000"/>
          </a:bodyPr>
          <a:lstStyle/>
          <a:p>
            <a:endParaRPr lang="fr-CA" sz="2200"/>
          </a:p>
          <a:p>
            <a:pPr lvl="1"/>
            <a:r>
              <a:rPr lang="fr-CA" sz="2000"/>
              <a:t>D-2018-151, R-3986-2016, Phase 2</a:t>
            </a:r>
          </a:p>
          <a:p>
            <a:pPr lvl="2"/>
            <a:r>
              <a:rPr lang="fr-CA" sz="1600"/>
              <a:t>[26] Le Distributeur dit maintenir son objectif de proposer un </a:t>
            </a:r>
            <a:r>
              <a:rPr lang="fr-CA" sz="1600" u="sng"/>
              <a:t>programme</a:t>
            </a:r>
            <a:r>
              <a:rPr lang="fr-CA" sz="1600"/>
              <a:t> de délestage, qui serait appliqué uniquement aux chauffe-eau électriques répondant aux critères des autorités de santé publique du Québec en regard du risque de contamination par les légionelles. Il précise que, selon les informations préliminaires issues des essais, l’atteinte de cet objectif est envisageable.</a:t>
            </a:r>
          </a:p>
          <a:p>
            <a:pPr lvl="2"/>
            <a:r>
              <a:rPr lang="fr-CA" sz="1600"/>
              <a:t>[28] Considérant l’état d’avancement des travaux du </a:t>
            </a:r>
            <a:r>
              <a:rPr lang="fr-CA" sz="1600" u="sng"/>
              <a:t>Programme</a:t>
            </a:r>
            <a:r>
              <a:rPr lang="fr-CA" sz="1600"/>
              <a:t>, la Régie ne juge pas utile de poursuivre l’examen du Programme dans le cadre du présent dossier.</a:t>
            </a:r>
          </a:p>
          <a:p>
            <a:pPr lvl="1"/>
            <a:r>
              <a:rPr lang="fr-CA" sz="1800"/>
              <a:t>D-2018-025, R-4011-2017</a:t>
            </a:r>
          </a:p>
          <a:p>
            <a:pPr lvl="2"/>
            <a:r>
              <a:rPr lang="fr-CA" sz="1600"/>
              <a:t>[535] Le Distributeur envisage toujours de mettre en </a:t>
            </a:r>
            <a:r>
              <a:rPr lang="fr-CA" sz="1600" err="1"/>
              <a:t>oeuvre</a:t>
            </a:r>
            <a:r>
              <a:rPr lang="fr-CA" sz="1600"/>
              <a:t> un </a:t>
            </a:r>
            <a:r>
              <a:rPr lang="fr-CA" sz="1600" u="sng"/>
              <a:t>programme</a:t>
            </a:r>
            <a:r>
              <a:rPr lang="fr-CA" sz="1600"/>
              <a:t> de Charges interruptibles résidentielle. Il évalue différentes solutions qui lui permettraient d’obtenir le </a:t>
            </a:r>
            <a:r>
              <a:rPr lang="fr-CA" sz="1600" u="sng"/>
              <a:t>soutien</a:t>
            </a:r>
            <a:r>
              <a:rPr lang="fr-CA" sz="1600"/>
              <a:t> des parties prenantes, tels que l’Institut national de la santé publique du Québec et la Régie du bâtiment, pour la mise en </a:t>
            </a:r>
            <a:r>
              <a:rPr lang="fr-CA" sz="1600" err="1"/>
              <a:t>oeuvre</a:t>
            </a:r>
            <a:r>
              <a:rPr lang="fr-CA" sz="1600"/>
              <a:t> d’une intervention avec les chauffe-eau.</a:t>
            </a:r>
          </a:p>
          <a:p>
            <a:pPr lvl="2"/>
            <a:endParaRPr lang="fr-CA" sz="1800"/>
          </a:p>
          <a:p>
            <a:pPr lvl="2"/>
            <a:endParaRPr lang="fr-CA"/>
          </a:p>
        </p:txBody>
      </p:sp>
      <p:sp>
        <p:nvSpPr>
          <p:cNvPr id="431" name="Slide Number Placeholder 3"/>
          <p:cNvSpPr txBox="1">
            <a:spLocks noGrp="1"/>
          </p:cNvSpPr>
          <p:nvPr>
            <p:ph type="sldNum" sz="quarter" idx="2"/>
            <p:custDataLst>
              <p:tags r:id="rId3"/>
            </p:custDataLst>
          </p:nvPr>
        </p:nvSpPr>
        <p:spPr>
          <a:xfrm>
            <a:off x="710532" y="772225"/>
            <a:ext cx="385674" cy="396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r" defTabSz="914400" rtl="0" fontAlgn="auto" latinLnBrk="0" hangingPunct="0">
              <a:lnSpc>
                <a:spcPct val="100000"/>
              </a:lnSpc>
              <a:spcBef>
                <a:spcPts val="0"/>
              </a:spcBef>
              <a:spcAft>
                <a:spcPts val="0"/>
              </a:spcAft>
              <a:buClrTx/>
              <a:buSzTx/>
              <a:buFontTx/>
              <a:buNone/>
              <a:tabLst/>
              <a:defRPr kumimoji="0" sz="2000" b="0" i="0" u="none" strike="noStrike" cap="none" spc="0" normalizeH="0" baseline="0">
                <a:ln>
                  <a:noFill/>
                </a:ln>
                <a:solidFill>
                  <a:srgbClr val="FEFFFF"/>
                </a:solidFill>
                <a:effectLst/>
                <a:uFillTx/>
                <a:latin typeface="Century Gothic"/>
                <a:ea typeface="Century Gothic"/>
                <a:cs typeface="Century Gothic"/>
                <a:sym typeface="Century Gothic"/>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9pPr>
          </a:lstStyle>
          <a:p>
            <a:fld id="{86CB4B4D-7CA3-9044-876B-883B54F8677D}" type="slidenum">
              <a:rPr lang="fr-CA" smtClean="0"/>
              <a:pPr/>
              <a:t>15</a:t>
            </a:fld>
            <a:endParaRPr/>
          </a:p>
        </p:txBody>
      </p:sp>
    </p:spTree>
    <p:extLst>
      <p:ext uri="{BB962C8B-B14F-4D97-AF65-F5344CB8AC3E}">
        <p14:creationId xmlns:p14="http://schemas.microsoft.com/office/powerpoint/2010/main" val="30990776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9" name="Titre 1"/>
          <p:cNvSpPr txBox="1">
            <a:spLocks noGrp="1"/>
          </p:cNvSpPr>
          <p:nvPr>
            <p:ph type="title"/>
            <p:custDataLst>
              <p:tags r:id="rId1"/>
            </p:custDataLst>
          </p:nvPr>
        </p:nvSpPr>
        <p:spPr>
          <a:xfrm>
            <a:off x="1945200" y="624110"/>
            <a:ext cx="6589201" cy="1280891"/>
          </a:xfrm>
          <a:prstGeom prst="rect">
            <a:avLst/>
          </a:prstGeom>
        </p:spPr>
        <p:txBody>
          <a:bodyPr>
            <a:normAutofit fontScale="90000"/>
          </a:bodyPr>
          <a:lstStyle>
            <a:lvl1pPr>
              <a:defRPr sz="3200"/>
            </a:lvl1pPr>
          </a:lstStyle>
          <a:p>
            <a:r>
              <a:rPr lang="fr-CA">
                <a:ea typeface="+mj-lt"/>
                <a:cs typeface="+mj-lt"/>
              </a:rPr>
              <a:t>APPROVISIONNEMENTS :</a:t>
            </a:r>
            <a:r>
              <a:rPr lang="fr-CA" sz="2400">
                <a:ea typeface="+mj-lt"/>
                <a:cs typeface="+mj-lt"/>
              </a:rPr>
              <a:t> </a:t>
            </a:r>
            <a:r>
              <a:rPr lang="fr-CA" sz="2400">
                <a:solidFill>
                  <a:srgbClr val="404040"/>
                </a:solidFill>
                <a:ea typeface="+mj-lt"/>
                <a:cs typeface="+mj-lt"/>
              </a:rPr>
              <a:t>Programme « Charges interruptibles résidentielles – Chauffe-eau »</a:t>
            </a:r>
          </a:p>
          <a:p>
            <a:endParaRPr lang="fr-CA"/>
          </a:p>
        </p:txBody>
      </p:sp>
      <p:sp>
        <p:nvSpPr>
          <p:cNvPr id="430" name="Espace réservé du contenu 2"/>
          <p:cNvSpPr txBox="1">
            <a:spLocks noGrp="1"/>
          </p:cNvSpPr>
          <p:nvPr>
            <p:ph type="body" idx="1"/>
            <p:custDataLst>
              <p:tags r:id="rId2"/>
            </p:custDataLst>
          </p:nvPr>
        </p:nvSpPr>
        <p:spPr>
          <a:xfrm>
            <a:off x="1691680" y="1556790"/>
            <a:ext cx="7344816" cy="5400602"/>
          </a:xfrm>
          <a:prstGeom prst="rect">
            <a:avLst/>
          </a:prstGeom>
        </p:spPr>
        <p:txBody>
          <a:bodyPr vert="horz" lIns="91440" tIns="45720" rIns="91440" bIns="45720" rtlCol="0" anchor="t">
            <a:normAutofit/>
          </a:bodyPr>
          <a:lstStyle/>
          <a:p>
            <a:endParaRPr lang="fr-CA" sz="2200"/>
          </a:p>
          <a:p>
            <a:pPr lvl="1"/>
            <a:r>
              <a:rPr lang="fr-CA" sz="2000"/>
              <a:t>R-4057-2018</a:t>
            </a:r>
          </a:p>
          <a:p>
            <a:pPr lvl="2"/>
            <a:r>
              <a:rPr lang="fr-CA" sz="1800"/>
              <a:t>Aucune mention</a:t>
            </a:r>
          </a:p>
          <a:p>
            <a:pPr lvl="1"/>
            <a:r>
              <a:rPr lang="fr-CA" sz="2000"/>
              <a:t>Adoption de la loi 34</a:t>
            </a:r>
            <a:r>
              <a:rPr lang="fr-CA" sz="2000">
                <a:solidFill>
                  <a:schemeClr val="tx1"/>
                </a:solidFill>
                <a:latin typeface="Century Gothic" panose="020B0502020202020204" pitchFamily="34" charset="0"/>
              </a:rPr>
              <a:t>; </a:t>
            </a:r>
            <a:r>
              <a:rPr lang="fr-CA" sz="2000" b="0" i="1" u="none" strike="noStrike">
                <a:solidFill>
                  <a:schemeClr val="tx1"/>
                </a:solidFill>
                <a:effectLst/>
                <a:latin typeface="Century Gothic" panose="020B0502020202020204" pitchFamily="34" charset="0"/>
              </a:rPr>
              <a:t>Loi visant à simplifier le processus d’établissement des tarifs de distribution d’électricité</a:t>
            </a:r>
          </a:p>
          <a:p>
            <a:pPr lvl="1"/>
            <a:endParaRPr lang="fr-CA" sz="2000"/>
          </a:p>
          <a:p>
            <a:pPr lvl="2"/>
            <a:endParaRPr lang="fr-CA" sz="1800"/>
          </a:p>
          <a:p>
            <a:pPr lvl="1"/>
            <a:endParaRPr lang="fr-CA" sz="2000"/>
          </a:p>
          <a:p>
            <a:pPr lvl="2"/>
            <a:endParaRPr lang="fr-CA"/>
          </a:p>
        </p:txBody>
      </p:sp>
      <p:sp>
        <p:nvSpPr>
          <p:cNvPr id="431" name="Slide Number Placeholder 3"/>
          <p:cNvSpPr txBox="1">
            <a:spLocks noGrp="1"/>
          </p:cNvSpPr>
          <p:nvPr>
            <p:ph type="sldNum" sz="quarter" idx="2"/>
            <p:custDataLst>
              <p:tags r:id="rId3"/>
            </p:custDataLst>
          </p:nvPr>
        </p:nvSpPr>
        <p:spPr>
          <a:xfrm>
            <a:off x="710532" y="772225"/>
            <a:ext cx="385674" cy="396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r" defTabSz="914400" rtl="0" fontAlgn="auto" latinLnBrk="0" hangingPunct="0">
              <a:lnSpc>
                <a:spcPct val="100000"/>
              </a:lnSpc>
              <a:spcBef>
                <a:spcPts val="0"/>
              </a:spcBef>
              <a:spcAft>
                <a:spcPts val="0"/>
              </a:spcAft>
              <a:buClrTx/>
              <a:buSzTx/>
              <a:buFontTx/>
              <a:buNone/>
              <a:tabLst/>
              <a:defRPr kumimoji="0" sz="2000" b="0" i="0" u="none" strike="noStrike" cap="none" spc="0" normalizeH="0" baseline="0">
                <a:ln>
                  <a:noFill/>
                </a:ln>
                <a:solidFill>
                  <a:srgbClr val="FEFFFF"/>
                </a:solidFill>
                <a:effectLst/>
                <a:uFillTx/>
                <a:latin typeface="Century Gothic"/>
                <a:ea typeface="Century Gothic"/>
                <a:cs typeface="Century Gothic"/>
                <a:sym typeface="Century Gothic"/>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9pPr>
          </a:lstStyle>
          <a:p>
            <a:fld id="{86CB4B4D-7CA3-9044-876B-883B54F8677D}" type="slidenum">
              <a:rPr lang="fr-CA" smtClean="0"/>
              <a:pPr/>
              <a:t>16</a:t>
            </a:fld>
            <a:endParaRPr/>
          </a:p>
        </p:txBody>
      </p:sp>
    </p:spTree>
    <p:extLst>
      <p:ext uri="{BB962C8B-B14F-4D97-AF65-F5344CB8AC3E}">
        <p14:creationId xmlns:p14="http://schemas.microsoft.com/office/powerpoint/2010/main" val="21924883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9" name="Titre 1"/>
          <p:cNvSpPr txBox="1">
            <a:spLocks noGrp="1"/>
          </p:cNvSpPr>
          <p:nvPr>
            <p:ph type="title"/>
            <p:custDataLst>
              <p:tags r:id="rId1"/>
            </p:custDataLst>
          </p:nvPr>
        </p:nvSpPr>
        <p:spPr>
          <a:xfrm>
            <a:off x="1945200" y="624110"/>
            <a:ext cx="6589201" cy="1280891"/>
          </a:xfrm>
          <a:prstGeom prst="rect">
            <a:avLst/>
          </a:prstGeom>
        </p:spPr>
        <p:txBody>
          <a:bodyPr>
            <a:normAutofit/>
          </a:bodyPr>
          <a:lstStyle>
            <a:lvl1pPr>
              <a:defRPr sz="3200"/>
            </a:lvl1pPr>
          </a:lstStyle>
          <a:p>
            <a:r>
              <a:rPr lang="fr-CA">
                <a:ea typeface="+mj-lt"/>
                <a:cs typeface="+mj-lt"/>
              </a:rPr>
              <a:t>APPROVISIONNEMENTS</a:t>
            </a:r>
            <a:r>
              <a:rPr lang="fr-CA" sz="2200">
                <a:ea typeface="+mj-lt"/>
                <a:cs typeface="+mj-lt"/>
              </a:rPr>
              <a:t>: </a:t>
            </a:r>
            <a:r>
              <a:rPr lang="fr-CA" sz="2200">
                <a:solidFill>
                  <a:srgbClr val="404040"/>
                </a:solidFill>
                <a:ea typeface="+mj-lt"/>
                <a:cs typeface="+mj-lt"/>
              </a:rPr>
              <a:t>Programme « Charges interruptibles résidentielles – Chauffe-eau »</a:t>
            </a:r>
          </a:p>
          <a:p>
            <a:endParaRPr lang="fr-CA"/>
          </a:p>
        </p:txBody>
      </p:sp>
      <p:sp>
        <p:nvSpPr>
          <p:cNvPr id="430" name="Espace réservé du contenu 2"/>
          <p:cNvSpPr txBox="1">
            <a:spLocks noGrp="1"/>
          </p:cNvSpPr>
          <p:nvPr>
            <p:ph type="body" idx="1"/>
            <p:custDataLst>
              <p:tags r:id="rId2"/>
            </p:custDataLst>
          </p:nvPr>
        </p:nvSpPr>
        <p:spPr>
          <a:xfrm>
            <a:off x="1691680" y="1556790"/>
            <a:ext cx="7344816" cy="5400602"/>
          </a:xfrm>
          <a:prstGeom prst="rect">
            <a:avLst/>
          </a:prstGeom>
        </p:spPr>
        <p:txBody>
          <a:bodyPr vert="horz" lIns="91440" tIns="45720" rIns="91440" bIns="45720" rtlCol="0" anchor="t">
            <a:normAutofit fontScale="92500" lnSpcReduction="10000"/>
          </a:bodyPr>
          <a:lstStyle/>
          <a:p>
            <a:endParaRPr lang="fr-CA" sz="2200"/>
          </a:p>
          <a:p>
            <a:pPr lvl="1"/>
            <a:r>
              <a:rPr lang="fr-CA" sz="2000"/>
              <a:t>D-2022-062, R-4110-2019 Phase 1</a:t>
            </a:r>
          </a:p>
          <a:p>
            <a:pPr lvl="2"/>
            <a:r>
              <a:rPr lang="fr-CA" sz="1800"/>
              <a:t>[153] …L’usage du chauffage de l’espace a été visé prioritairement par Hilo. D’autres usages seront visés ultérieurement, dont les chauffe-eau (</a:t>
            </a:r>
            <a:r>
              <a:rPr lang="fr-CA" sz="1800" u="sng"/>
              <a:t>parc existant et nouveau</a:t>
            </a:r>
            <a:r>
              <a:rPr lang="fr-CA" sz="1800"/>
              <a:t>), dans le respect du critère </a:t>
            </a:r>
            <a:r>
              <a:rPr lang="fr-CA" sz="1800" err="1"/>
              <a:t>antilégionnelle</a:t>
            </a:r>
            <a:r>
              <a:rPr lang="fr-CA" sz="1800"/>
              <a:t>, ou encore la mobilité électrique. Il confirme également qu’Hilo travaille actuellement à l’élaboration d’une offre pour le contrôle de chauffe-eau répondant aux critères </a:t>
            </a:r>
            <a:r>
              <a:rPr lang="fr-CA" sz="1800" err="1"/>
              <a:t>antilégionelles</a:t>
            </a:r>
            <a:r>
              <a:rPr lang="fr-CA" sz="1800"/>
              <a:t>.</a:t>
            </a:r>
          </a:p>
          <a:p>
            <a:pPr lvl="1"/>
            <a:r>
              <a:rPr lang="fr-CA" sz="2000"/>
              <a:t>Site web d’Hydro-Québec (2022)</a:t>
            </a:r>
          </a:p>
          <a:p>
            <a:pPr lvl="2"/>
            <a:r>
              <a:rPr lang="fr-CA" sz="1800"/>
              <a:t>« Une technologie du chauffe-eau intelligent a été développée à l’Institut de recherche d’Hydro-Québec (IREQ). Elle permet de réduire au maximum les risques d’infection à la légionellose. </a:t>
            </a:r>
            <a:r>
              <a:rPr lang="fr-CA" sz="1800" u="sng"/>
              <a:t>Il s’agit de la seule solution intelligente pour chauffe-eau électrique qui permet son interruption en toute sécurité et qui répond aux exigences de la santé publique du Québec. </a:t>
            </a:r>
            <a:r>
              <a:rPr lang="fr-CA" sz="1800"/>
              <a:t>» https://www.hydrosolution.com/chauffe-eau/solution-hilo/</a:t>
            </a:r>
          </a:p>
          <a:p>
            <a:pPr lvl="1"/>
            <a:endParaRPr lang="fr-CA" sz="2000"/>
          </a:p>
          <a:p>
            <a:pPr lvl="1"/>
            <a:endParaRPr lang="fr-CA" sz="2000"/>
          </a:p>
          <a:p>
            <a:pPr lvl="2"/>
            <a:endParaRPr lang="fr-CA"/>
          </a:p>
        </p:txBody>
      </p:sp>
      <p:sp>
        <p:nvSpPr>
          <p:cNvPr id="431" name="Slide Number Placeholder 3"/>
          <p:cNvSpPr txBox="1">
            <a:spLocks noGrp="1"/>
          </p:cNvSpPr>
          <p:nvPr>
            <p:ph type="sldNum" sz="quarter" idx="2"/>
            <p:custDataLst>
              <p:tags r:id="rId3"/>
            </p:custDataLst>
          </p:nvPr>
        </p:nvSpPr>
        <p:spPr>
          <a:xfrm>
            <a:off x="710532" y="772225"/>
            <a:ext cx="385674" cy="396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r" defTabSz="914400" rtl="0" fontAlgn="auto" latinLnBrk="0" hangingPunct="0">
              <a:lnSpc>
                <a:spcPct val="100000"/>
              </a:lnSpc>
              <a:spcBef>
                <a:spcPts val="0"/>
              </a:spcBef>
              <a:spcAft>
                <a:spcPts val="0"/>
              </a:spcAft>
              <a:buClrTx/>
              <a:buSzTx/>
              <a:buFontTx/>
              <a:buNone/>
              <a:tabLst/>
              <a:defRPr kumimoji="0" sz="2000" b="0" i="0" u="none" strike="noStrike" cap="none" spc="0" normalizeH="0" baseline="0">
                <a:ln>
                  <a:noFill/>
                </a:ln>
                <a:solidFill>
                  <a:srgbClr val="FEFFFF"/>
                </a:solidFill>
                <a:effectLst/>
                <a:uFillTx/>
                <a:latin typeface="Century Gothic"/>
                <a:ea typeface="Century Gothic"/>
                <a:cs typeface="Century Gothic"/>
                <a:sym typeface="Century Gothic"/>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9pPr>
          </a:lstStyle>
          <a:p>
            <a:fld id="{86CB4B4D-7CA3-9044-876B-883B54F8677D}" type="slidenum">
              <a:rPr lang="fr-CA" smtClean="0"/>
              <a:pPr/>
              <a:t>17</a:t>
            </a:fld>
            <a:endParaRPr/>
          </a:p>
        </p:txBody>
      </p:sp>
    </p:spTree>
    <p:extLst>
      <p:ext uri="{BB962C8B-B14F-4D97-AF65-F5344CB8AC3E}">
        <p14:creationId xmlns:p14="http://schemas.microsoft.com/office/powerpoint/2010/main" val="17103806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9" name="Titre 1"/>
          <p:cNvSpPr txBox="1">
            <a:spLocks noGrp="1"/>
          </p:cNvSpPr>
          <p:nvPr>
            <p:ph type="title"/>
            <p:custDataLst>
              <p:tags r:id="rId1"/>
            </p:custDataLst>
          </p:nvPr>
        </p:nvSpPr>
        <p:spPr>
          <a:xfrm>
            <a:off x="1945200" y="624110"/>
            <a:ext cx="6589201" cy="1280891"/>
          </a:xfrm>
          <a:prstGeom prst="rect">
            <a:avLst/>
          </a:prstGeom>
        </p:spPr>
        <p:txBody>
          <a:bodyPr>
            <a:normAutofit fontScale="90000"/>
          </a:bodyPr>
          <a:lstStyle>
            <a:lvl1pPr>
              <a:defRPr sz="3200"/>
            </a:lvl1pPr>
          </a:lstStyle>
          <a:p>
            <a:r>
              <a:rPr lang="fr-CA">
                <a:ea typeface="+mj-lt"/>
                <a:cs typeface="+mj-lt"/>
              </a:rPr>
              <a:t>APPROVISIONNEMENTS :</a:t>
            </a:r>
            <a:r>
              <a:rPr lang="fr-CA" sz="2200">
                <a:ea typeface="+mj-lt"/>
                <a:cs typeface="+mj-lt"/>
              </a:rPr>
              <a:t> </a:t>
            </a:r>
            <a:r>
              <a:rPr lang="fr-CA" sz="2200">
                <a:solidFill>
                  <a:srgbClr val="404040"/>
                </a:solidFill>
                <a:ea typeface="+mj-lt"/>
                <a:cs typeface="+mj-lt"/>
              </a:rPr>
              <a:t>Programme « Charges interruptibles résidentielles – Chauffe-eau</a:t>
            </a:r>
            <a:r>
              <a:rPr lang="fr-CA" sz="2000">
                <a:solidFill>
                  <a:srgbClr val="404040"/>
                </a:solidFill>
                <a:ea typeface="+mj-lt"/>
                <a:cs typeface="+mj-lt"/>
              </a:rPr>
              <a:t> »</a:t>
            </a:r>
          </a:p>
          <a:p>
            <a:endParaRPr lang="fr-CA"/>
          </a:p>
        </p:txBody>
      </p:sp>
      <p:sp>
        <p:nvSpPr>
          <p:cNvPr id="430" name="Espace réservé du contenu 2"/>
          <p:cNvSpPr txBox="1">
            <a:spLocks noGrp="1"/>
          </p:cNvSpPr>
          <p:nvPr>
            <p:ph type="body" idx="1"/>
            <p:custDataLst>
              <p:tags r:id="rId2"/>
            </p:custDataLst>
          </p:nvPr>
        </p:nvSpPr>
        <p:spPr>
          <a:xfrm>
            <a:off x="1691680" y="1556790"/>
            <a:ext cx="7344816" cy="5400602"/>
          </a:xfrm>
          <a:prstGeom prst="rect">
            <a:avLst/>
          </a:prstGeom>
        </p:spPr>
        <p:txBody>
          <a:bodyPr vert="horz" lIns="91440" tIns="45720" rIns="91440" bIns="45720" rtlCol="0" anchor="t">
            <a:normAutofit/>
          </a:bodyPr>
          <a:lstStyle/>
          <a:p>
            <a:pPr marL="0" indent="0">
              <a:buNone/>
            </a:pPr>
            <a:endParaRPr lang="fr-CA" sz="2200"/>
          </a:p>
          <a:p>
            <a:pPr lvl="1"/>
            <a:r>
              <a:rPr lang="fr-CA" sz="2000"/>
              <a:t>Priorité aux profits?</a:t>
            </a:r>
          </a:p>
          <a:p>
            <a:pPr lvl="2"/>
            <a:r>
              <a:rPr lang="fr-CA" sz="1800"/>
              <a:t>« Donc, on travaille sur plusieurs manières d’être capable d’atteindre les critères de la Santé publique pour être capable par la suite de </a:t>
            </a:r>
            <a:r>
              <a:rPr lang="fr-CA" sz="1800" u="sng"/>
              <a:t>déployer en grande pompe notre solution</a:t>
            </a:r>
            <a:r>
              <a:rPr lang="fr-CA" sz="1800"/>
              <a:t>. » N.S., vol.2, page 177</a:t>
            </a:r>
          </a:p>
          <a:p>
            <a:pPr lvl="1"/>
            <a:r>
              <a:rPr lang="fr-CA" sz="2000"/>
              <a:t>Pourtant, une solution semble convenir pour le marché existant</a:t>
            </a:r>
          </a:p>
          <a:p>
            <a:pPr lvl="2"/>
            <a:r>
              <a:rPr lang="fr-CA" sz="1800"/>
              <a:t>« Le contrôleur Calypso commercialisé par Sinopé est un outil de gestion de la puissance qui pourrait éventuellement faire l’objet d’un programme d’aide </a:t>
            </a:r>
            <a:r>
              <a:rPr lang="fr-CA" sz="1800" u="sng"/>
              <a:t>s’il est conforme aux exigences du ministère de la Santé et des Services sociaux. </a:t>
            </a:r>
            <a:r>
              <a:rPr lang="fr-CA" sz="1800"/>
              <a:t>» B-0043, page 28</a:t>
            </a:r>
            <a:endParaRPr lang="fr-CA" sz="2000"/>
          </a:p>
          <a:p>
            <a:pPr lvl="2"/>
            <a:endParaRPr lang="fr-CA"/>
          </a:p>
        </p:txBody>
      </p:sp>
      <p:sp>
        <p:nvSpPr>
          <p:cNvPr id="431" name="Slide Number Placeholder 3"/>
          <p:cNvSpPr txBox="1">
            <a:spLocks noGrp="1"/>
          </p:cNvSpPr>
          <p:nvPr>
            <p:ph type="sldNum" sz="quarter" idx="2"/>
            <p:custDataLst>
              <p:tags r:id="rId3"/>
            </p:custDataLst>
          </p:nvPr>
        </p:nvSpPr>
        <p:spPr>
          <a:xfrm>
            <a:off x="710532" y="772225"/>
            <a:ext cx="385674" cy="396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r" defTabSz="914400" rtl="0" fontAlgn="auto" latinLnBrk="0" hangingPunct="0">
              <a:lnSpc>
                <a:spcPct val="100000"/>
              </a:lnSpc>
              <a:spcBef>
                <a:spcPts val="0"/>
              </a:spcBef>
              <a:spcAft>
                <a:spcPts val="0"/>
              </a:spcAft>
              <a:buClrTx/>
              <a:buSzTx/>
              <a:buFontTx/>
              <a:buNone/>
              <a:tabLst/>
              <a:defRPr kumimoji="0" sz="2000" b="0" i="0" u="none" strike="noStrike" cap="none" spc="0" normalizeH="0" baseline="0">
                <a:ln>
                  <a:noFill/>
                </a:ln>
                <a:solidFill>
                  <a:srgbClr val="FEFFFF"/>
                </a:solidFill>
                <a:effectLst/>
                <a:uFillTx/>
                <a:latin typeface="Century Gothic"/>
                <a:ea typeface="Century Gothic"/>
                <a:cs typeface="Century Gothic"/>
                <a:sym typeface="Century Gothic"/>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9pPr>
          </a:lstStyle>
          <a:p>
            <a:fld id="{86CB4B4D-7CA3-9044-876B-883B54F8677D}" type="slidenum">
              <a:rPr lang="fr-CA" smtClean="0"/>
              <a:pPr/>
              <a:t>18</a:t>
            </a:fld>
            <a:endParaRPr/>
          </a:p>
        </p:txBody>
      </p:sp>
    </p:spTree>
    <p:extLst>
      <p:ext uri="{BB962C8B-B14F-4D97-AF65-F5344CB8AC3E}">
        <p14:creationId xmlns:p14="http://schemas.microsoft.com/office/powerpoint/2010/main" val="37153704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9" name="Titre 1"/>
          <p:cNvSpPr txBox="1">
            <a:spLocks noGrp="1"/>
          </p:cNvSpPr>
          <p:nvPr>
            <p:ph type="title"/>
            <p:custDataLst>
              <p:tags r:id="rId1"/>
            </p:custDataLst>
          </p:nvPr>
        </p:nvSpPr>
        <p:spPr>
          <a:xfrm>
            <a:off x="1945200" y="624110"/>
            <a:ext cx="6589201" cy="1280891"/>
          </a:xfrm>
          <a:prstGeom prst="rect">
            <a:avLst/>
          </a:prstGeom>
        </p:spPr>
        <p:txBody>
          <a:bodyPr>
            <a:normAutofit fontScale="90000"/>
          </a:bodyPr>
          <a:lstStyle>
            <a:lvl1pPr>
              <a:defRPr sz="3200"/>
            </a:lvl1pPr>
          </a:lstStyle>
          <a:p>
            <a:r>
              <a:rPr lang="fr-CA">
                <a:ea typeface="+mj-lt"/>
                <a:cs typeface="+mj-lt"/>
              </a:rPr>
              <a:t>APPROVISIONNEMENTS :</a:t>
            </a:r>
            <a:r>
              <a:rPr lang="fr-CA" sz="2200">
                <a:ea typeface="+mj-lt"/>
                <a:cs typeface="+mj-lt"/>
              </a:rPr>
              <a:t> </a:t>
            </a:r>
            <a:r>
              <a:rPr lang="fr-CA" sz="2200">
                <a:solidFill>
                  <a:srgbClr val="404040"/>
                </a:solidFill>
                <a:ea typeface="+mj-lt"/>
                <a:cs typeface="+mj-lt"/>
              </a:rPr>
              <a:t>Programme « Charges interruptibles résidentielles – Chauffe-eau</a:t>
            </a:r>
            <a:r>
              <a:rPr lang="fr-CA" sz="2000">
                <a:solidFill>
                  <a:srgbClr val="404040"/>
                </a:solidFill>
                <a:ea typeface="+mj-lt"/>
                <a:cs typeface="+mj-lt"/>
              </a:rPr>
              <a:t> »</a:t>
            </a:r>
          </a:p>
          <a:p>
            <a:endParaRPr lang="fr-CA"/>
          </a:p>
        </p:txBody>
      </p:sp>
      <p:sp>
        <p:nvSpPr>
          <p:cNvPr id="430" name="Espace réservé du contenu 2"/>
          <p:cNvSpPr txBox="1">
            <a:spLocks noGrp="1"/>
          </p:cNvSpPr>
          <p:nvPr>
            <p:ph type="body" idx="1"/>
            <p:custDataLst>
              <p:tags r:id="rId2"/>
            </p:custDataLst>
          </p:nvPr>
        </p:nvSpPr>
        <p:spPr>
          <a:xfrm>
            <a:off x="1691680" y="1556790"/>
            <a:ext cx="7344816" cy="5400602"/>
          </a:xfrm>
          <a:prstGeom prst="rect">
            <a:avLst/>
          </a:prstGeom>
        </p:spPr>
        <p:txBody>
          <a:bodyPr vert="horz" lIns="91440" tIns="45720" rIns="91440" bIns="45720" rtlCol="0" anchor="t">
            <a:normAutofit/>
          </a:bodyPr>
          <a:lstStyle/>
          <a:p>
            <a:endParaRPr lang="fr-CA" sz="2200"/>
          </a:p>
          <a:p>
            <a:pPr lvl="1"/>
            <a:r>
              <a:rPr lang="fr-CA" sz="2000"/>
              <a:t>L’exigence d’Hydro-Québec envers Sinopé est déraisonnable</a:t>
            </a:r>
          </a:p>
          <a:p>
            <a:pPr lvl="2"/>
            <a:r>
              <a:rPr lang="fr-CA" sz="1800"/>
              <a:t>Absence de procédure ou protocole d’essai indépendant pour démontrer la conformité au critère anti-légionelle</a:t>
            </a:r>
          </a:p>
          <a:p>
            <a:pPr lvl="2"/>
            <a:r>
              <a:rPr lang="fr-CA" sz="1800"/>
              <a:t>L’affirmation d’Hilo quant à la conformité de sa solution technique semble autoproclamée</a:t>
            </a:r>
          </a:p>
          <a:p>
            <a:r>
              <a:rPr lang="fr-CA" sz="2200"/>
              <a:t>Recommandation #6</a:t>
            </a:r>
          </a:p>
          <a:p>
            <a:pPr lvl="1"/>
            <a:r>
              <a:rPr lang="fr-CA" sz="2000"/>
              <a:t>Que la Régie exige qu’Hydro-Québec valide la solution technique de Sinopé et qu’elle remette sur pied le programme d’interruption des chauffe-eau dans les plus brefs délais</a:t>
            </a:r>
          </a:p>
          <a:p>
            <a:pPr lvl="2"/>
            <a:endParaRPr lang="fr-CA"/>
          </a:p>
        </p:txBody>
      </p:sp>
      <p:sp>
        <p:nvSpPr>
          <p:cNvPr id="431" name="Slide Number Placeholder 3"/>
          <p:cNvSpPr txBox="1">
            <a:spLocks noGrp="1"/>
          </p:cNvSpPr>
          <p:nvPr>
            <p:ph type="sldNum" sz="quarter" idx="2"/>
            <p:custDataLst>
              <p:tags r:id="rId3"/>
            </p:custDataLst>
          </p:nvPr>
        </p:nvSpPr>
        <p:spPr>
          <a:xfrm>
            <a:off x="710532" y="772225"/>
            <a:ext cx="385674" cy="396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r" defTabSz="914400" rtl="0" fontAlgn="auto" latinLnBrk="0" hangingPunct="0">
              <a:lnSpc>
                <a:spcPct val="100000"/>
              </a:lnSpc>
              <a:spcBef>
                <a:spcPts val="0"/>
              </a:spcBef>
              <a:spcAft>
                <a:spcPts val="0"/>
              </a:spcAft>
              <a:buClrTx/>
              <a:buSzTx/>
              <a:buFontTx/>
              <a:buNone/>
              <a:tabLst/>
              <a:defRPr kumimoji="0" sz="2000" b="0" i="0" u="none" strike="noStrike" cap="none" spc="0" normalizeH="0" baseline="0">
                <a:ln>
                  <a:noFill/>
                </a:ln>
                <a:solidFill>
                  <a:srgbClr val="FEFFFF"/>
                </a:solidFill>
                <a:effectLst/>
                <a:uFillTx/>
                <a:latin typeface="Century Gothic"/>
                <a:ea typeface="Century Gothic"/>
                <a:cs typeface="Century Gothic"/>
                <a:sym typeface="Century Gothic"/>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9pPr>
          </a:lstStyle>
          <a:p>
            <a:fld id="{86CB4B4D-7CA3-9044-876B-883B54F8677D}" type="slidenum">
              <a:rPr lang="fr-CA" smtClean="0"/>
              <a:pPr/>
              <a:t>19</a:t>
            </a:fld>
            <a:endParaRPr/>
          </a:p>
        </p:txBody>
      </p:sp>
    </p:spTree>
    <p:extLst>
      <p:ext uri="{BB962C8B-B14F-4D97-AF65-F5344CB8AC3E}">
        <p14:creationId xmlns:p14="http://schemas.microsoft.com/office/powerpoint/2010/main" val="41134355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945201" y="624110"/>
            <a:ext cx="6589199" cy="788666"/>
          </a:xfrm>
        </p:spPr>
        <p:txBody>
          <a:bodyPr/>
          <a:lstStyle/>
          <a:p>
            <a:r>
              <a:rPr lang="fr-CA" sz="3200"/>
              <a:t>ENJEUX</a:t>
            </a:r>
          </a:p>
        </p:txBody>
      </p:sp>
      <p:sp>
        <p:nvSpPr>
          <p:cNvPr id="3" name="Espace réservé du contenu 2"/>
          <p:cNvSpPr>
            <a:spLocks noGrp="1"/>
          </p:cNvSpPr>
          <p:nvPr>
            <p:ph idx="1"/>
            <p:custDataLst>
              <p:tags r:id="rId2"/>
            </p:custDataLst>
          </p:nvPr>
        </p:nvSpPr>
        <p:spPr>
          <a:xfrm>
            <a:off x="1942415" y="1628800"/>
            <a:ext cx="6878057" cy="4282422"/>
          </a:xfrm>
        </p:spPr>
        <p:txBody>
          <a:bodyPr>
            <a:noAutofit/>
          </a:bodyPr>
          <a:lstStyle/>
          <a:p>
            <a:r>
              <a:rPr lang="fr-CA" sz="2400"/>
              <a:t>PRÉVISION DE LA DEMANDE</a:t>
            </a:r>
          </a:p>
          <a:p>
            <a:pPr lvl="1"/>
            <a:r>
              <a:rPr lang="fr-CA" sz="2200"/>
              <a:t>Prévisions des ventes régulières d’électricité</a:t>
            </a:r>
          </a:p>
          <a:p>
            <a:pPr lvl="1"/>
            <a:r>
              <a:rPr lang="fr-CA" sz="2200"/>
              <a:t>Effacement de la biénergie résidentielle</a:t>
            </a:r>
          </a:p>
          <a:p>
            <a:pPr lvl="1"/>
            <a:endParaRPr lang="fr-CA" sz="2200"/>
          </a:p>
          <a:p>
            <a:r>
              <a:rPr lang="fr-CA" sz="2400"/>
              <a:t>APPROVISIONNEMENTS</a:t>
            </a:r>
          </a:p>
          <a:p>
            <a:pPr lvl="1"/>
            <a:r>
              <a:rPr lang="fr-CA" sz="2200"/>
              <a:t>Bilan de puissance</a:t>
            </a:r>
          </a:p>
          <a:p>
            <a:pPr lvl="1"/>
            <a:r>
              <a:rPr lang="fr-CA" sz="2200"/>
              <a:t>Efficacité énergétique</a:t>
            </a:r>
          </a:p>
          <a:p>
            <a:pPr lvl="1"/>
            <a:r>
              <a:rPr lang="fr-CA" sz="2200"/>
              <a:t>Suivi des activités d’Hilo</a:t>
            </a:r>
          </a:p>
          <a:p>
            <a:endParaRPr lang="fr-CA" sz="2200"/>
          </a:p>
        </p:txBody>
      </p:sp>
      <p:sp>
        <p:nvSpPr>
          <p:cNvPr id="4" name="Slide Number Placeholder 3"/>
          <p:cNvSpPr>
            <a:spLocks noGrp="1"/>
          </p:cNvSpPr>
          <p:nvPr>
            <p:ph type="sldNum" sz="quarter" idx="12"/>
            <p:custDataLst>
              <p:tags r:id="rId3"/>
            </p:custDataLst>
          </p:nvPr>
        </p:nvSpPr>
        <p:spPr/>
        <p:txBody>
          <a:bodyPr/>
          <a:lstStyle/>
          <a:p>
            <a:fld id="{56838C76-FBBD-4DC0-B117-C3B028957B94}" type="slidenum">
              <a:rPr lang="fr-CA" smtClean="0"/>
              <a:t>2</a:t>
            </a:fld>
            <a:endParaRPr lang="fr-CA"/>
          </a:p>
        </p:txBody>
      </p:sp>
    </p:spTree>
    <p:extLst>
      <p:ext uri="{BB962C8B-B14F-4D97-AF65-F5344CB8AC3E}">
        <p14:creationId xmlns:p14="http://schemas.microsoft.com/office/powerpoint/2010/main" val="13391553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 name="Titre 1"/>
          <p:cNvSpPr txBox="1">
            <a:spLocks noGrp="1"/>
          </p:cNvSpPr>
          <p:nvPr>
            <p:ph type="title"/>
            <p:custDataLst>
              <p:tags r:id="rId1"/>
            </p:custDataLst>
          </p:nvPr>
        </p:nvSpPr>
        <p:spPr>
          <a:xfrm>
            <a:off x="1945200" y="397856"/>
            <a:ext cx="6589201" cy="1140214"/>
          </a:xfrm>
          <a:prstGeom prst="rect">
            <a:avLst/>
          </a:prstGeom>
        </p:spPr>
        <p:txBody>
          <a:bodyPr>
            <a:normAutofit fontScale="90000"/>
          </a:bodyPr>
          <a:lstStyle>
            <a:lvl1pPr>
              <a:defRPr sz="3200"/>
            </a:lvl1pPr>
          </a:lstStyle>
          <a:p>
            <a:r>
              <a:t>PRÉVISION DE LA DEMANDE</a:t>
            </a:r>
            <a:r>
              <a:rPr lang="en-US"/>
              <a:t>:</a:t>
            </a:r>
            <a:br>
              <a:rPr lang="en-US">
                <a:solidFill>
                  <a:srgbClr val="262626"/>
                </a:solidFill>
              </a:rPr>
            </a:br>
            <a:r>
              <a:rPr lang="fr-CA" sz="2400">
                <a:solidFill>
                  <a:srgbClr val="404040"/>
                </a:solidFill>
              </a:rPr>
              <a:t>Prévisions des ventes régulières d’électricité</a:t>
            </a:r>
            <a:endParaRPr sz="2400"/>
          </a:p>
        </p:txBody>
      </p:sp>
      <p:sp>
        <p:nvSpPr>
          <p:cNvPr id="414" name="Espace réservé du contenu 2"/>
          <p:cNvSpPr txBox="1">
            <a:spLocks noGrp="1"/>
          </p:cNvSpPr>
          <p:nvPr>
            <p:ph type="body" idx="1"/>
            <p:custDataLst>
              <p:tags r:id="rId2"/>
            </p:custDataLst>
          </p:nvPr>
        </p:nvSpPr>
        <p:spPr>
          <a:xfrm>
            <a:off x="1603934" y="1393269"/>
            <a:ext cx="7272809" cy="4983638"/>
          </a:xfrm>
          <a:prstGeom prst="rect">
            <a:avLst/>
          </a:prstGeom>
        </p:spPr>
        <p:txBody>
          <a:bodyPr vert="horz" lIns="91440" tIns="45720" rIns="91440" bIns="45720" rtlCol="0" anchor="t">
            <a:normAutofit/>
          </a:bodyPr>
          <a:lstStyle/>
          <a:p>
            <a:pPr>
              <a:lnSpc>
                <a:spcPct val="80000"/>
              </a:lnSpc>
              <a:defRPr sz="2000"/>
            </a:pPr>
            <a:r>
              <a:rPr lang="fr-CA" sz="2000"/>
              <a:t>Hydro-Québec doit s’assurer de disposer </a:t>
            </a:r>
            <a:r>
              <a:rPr lang="fr-CA" sz="2000" u="sng"/>
              <a:t>d’approvisionnements suffisants </a:t>
            </a:r>
            <a:r>
              <a:rPr lang="fr-CA" sz="2000"/>
              <a:t>pour répondre </a:t>
            </a:r>
            <a:r>
              <a:rPr lang="fr-CA" sz="2000" u="sng"/>
              <a:t>en tout temps</a:t>
            </a:r>
            <a:r>
              <a:rPr lang="fr-CA" sz="2000"/>
              <a:t> aux besoins en électricité de la clientèle québécoise (B-0007, p. 7)</a:t>
            </a:r>
            <a:endParaRPr lang="en-US" sz="2000"/>
          </a:p>
          <a:p>
            <a:pPr>
              <a:lnSpc>
                <a:spcPct val="80000"/>
              </a:lnSpc>
              <a:defRPr sz="2000"/>
            </a:pPr>
            <a:r>
              <a:rPr lang="fr-CA"/>
              <a:t>Besoins sous-estimés pour le chauffage des bâtiments</a:t>
            </a:r>
          </a:p>
          <a:p>
            <a:pPr lvl="1">
              <a:lnSpc>
                <a:spcPct val="80000"/>
              </a:lnSpc>
              <a:defRPr sz="2000"/>
            </a:pPr>
            <a:r>
              <a:rPr lang="fr-CA" sz="2000"/>
              <a:t>Approche méthodologique utilisée par Hydro-Québec pour évaluer la prévision des ventes et des besoins </a:t>
            </a:r>
          </a:p>
          <a:p>
            <a:pPr lvl="2" indent="-285750">
              <a:lnSpc>
                <a:spcPct val="80000"/>
              </a:lnSpc>
              <a:defRPr sz="2000"/>
            </a:pPr>
            <a:r>
              <a:rPr lang="fr-CA" sz="2000"/>
              <a:t>Utilisation de modèles statistiques à usages finaux sectoriels qui intègrent des considérations techniques, sociologiques, économiques et climatiques</a:t>
            </a:r>
          </a:p>
          <a:p>
            <a:pPr lvl="2" indent="-285750">
              <a:lnSpc>
                <a:spcPct val="80000"/>
              </a:lnSpc>
              <a:defRPr sz="2000"/>
            </a:pPr>
            <a:r>
              <a:rPr lang="fr-CA" sz="2000"/>
              <a:t>Utilisation d’ « enveloppes de croissance » vs agrégation de projets</a:t>
            </a:r>
          </a:p>
          <a:p>
            <a:pPr lvl="2" indent="-285750">
              <a:lnSpc>
                <a:spcPct val="80000"/>
              </a:lnSpc>
              <a:defRPr sz="2000"/>
            </a:pPr>
            <a:endParaRPr lang="fr-CA"/>
          </a:p>
          <a:p>
            <a:pPr lvl="1">
              <a:lnSpc>
                <a:spcPct val="80000"/>
              </a:lnSpc>
              <a:defRPr sz="2000"/>
            </a:pPr>
            <a:endParaRPr/>
          </a:p>
        </p:txBody>
      </p:sp>
      <p:sp>
        <p:nvSpPr>
          <p:cNvPr id="415" name="Slide Number Placeholder 3"/>
          <p:cNvSpPr txBox="1">
            <a:spLocks noGrp="1"/>
          </p:cNvSpPr>
          <p:nvPr>
            <p:ph type="sldNum" sz="quarter" idx="2"/>
            <p:custDataLst>
              <p:tags r:id="rId3"/>
            </p:custDataLst>
          </p:nvPr>
        </p:nvSpPr>
        <p:spPr>
          <a:xfrm>
            <a:off x="710532" y="772225"/>
            <a:ext cx="385674" cy="396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r" defTabSz="914400" rtl="0" fontAlgn="auto" latinLnBrk="0" hangingPunct="0">
              <a:lnSpc>
                <a:spcPct val="100000"/>
              </a:lnSpc>
              <a:spcBef>
                <a:spcPts val="0"/>
              </a:spcBef>
              <a:spcAft>
                <a:spcPts val="0"/>
              </a:spcAft>
              <a:buClrTx/>
              <a:buSzTx/>
              <a:buFontTx/>
              <a:buNone/>
              <a:tabLst/>
              <a:defRPr kumimoji="0" sz="2000" b="0" i="0" u="none" strike="noStrike" cap="none" spc="0" normalizeH="0" baseline="0">
                <a:ln>
                  <a:noFill/>
                </a:ln>
                <a:solidFill>
                  <a:srgbClr val="FEFFFF"/>
                </a:solidFill>
                <a:effectLst/>
                <a:uFillTx/>
                <a:latin typeface="Century Gothic"/>
                <a:ea typeface="Century Gothic"/>
                <a:cs typeface="Century Gothic"/>
                <a:sym typeface="Century Gothic"/>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9pPr>
          </a:lstStyle>
          <a:p>
            <a:fld id="{86CB4B4D-7CA3-9044-876B-883B54F8677D}" type="slidenum">
              <a:rPr lang="fr-CA" smtClean="0"/>
              <a:pPr/>
              <a:t>3</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7" name="Titre 1"/>
          <p:cNvSpPr txBox="1">
            <a:spLocks noGrp="1"/>
          </p:cNvSpPr>
          <p:nvPr>
            <p:ph type="title"/>
            <p:custDataLst>
              <p:tags r:id="rId1"/>
            </p:custDataLst>
          </p:nvPr>
        </p:nvSpPr>
        <p:spPr>
          <a:xfrm>
            <a:off x="1410628" y="539704"/>
            <a:ext cx="7672413" cy="1252756"/>
          </a:xfrm>
          <a:prstGeom prst="rect">
            <a:avLst/>
          </a:prstGeom>
        </p:spPr>
        <p:txBody>
          <a:bodyPr vert="horz" lIns="91440" tIns="45720" rIns="91440" bIns="45720" rtlCol="0" anchor="t">
            <a:noAutofit/>
          </a:bodyPr>
          <a:lstStyle>
            <a:lvl1pPr>
              <a:defRPr sz="3200"/>
            </a:lvl1pPr>
          </a:lstStyle>
          <a:p>
            <a:r>
              <a:rPr lang="en-US" sz="2900">
                <a:ea typeface="+mj-lt"/>
                <a:cs typeface="+mj-lt"/>
              </a:rPr>
              <a:t>PRÉVISION DE LA DEMANDE:</a:t>
            </a:r>
            <a:br>
              <a:rPr lang="en-US" sz="2900">
                <a:ea typeface="+mj-lt"/>
                <a:cs typeface="+mj-lt"/>
              </a:rPr>
            </a:br>
            <a:r>
              <a:rPr lang="en-US" sz="2200" err="1">
                <a:ea typeface="+mj-lt"/>
                <a:cs typeface="+mj-lt"/>
              </a:rPr>
              <a:t>Prévisions</a:t>
            </a:r>
            <a:r>
              <a:rPr lang="en-US" sz="2200">
                <a:ea typeface="+mj-lt"/>
                <a:cs typeface="+mj-lt"/>
              </a:rPr>
              <a:t> des ventes </a:t>
            </a:r>
            <a:r>
              <a:rPr lang="en-US" sz="2200" err="1">
                <a:ea typeface="+mj-lt"/>
                <a:cs typeface="+mj-lt"/>
              </a:rPr>
              <a:t>régulières</a:t>
            </a:r>
            <a:r>
              <a:rPr lang="en-US" sz="2200">
                <a:ea typeface="+mj-lt"/>
                <a:cs typeface="+mj-lt"/>
              </a:rPr>
              <a:t> </a:t>
            </a:r>
            <a:r>
              <a:rPr lang="en-US" sz="2200" err="1">
                <a:ea typeface="+mj-lt"/>
                <a:cs typeface="+mj-lt"/>
              </a:rPr>
              <a:t>d’électricité</a:t>
            </a:r>
            <a:endParaRPr lang="fr-FR" sz="2200" err="1"/>
          </a:p>
        </p:txBody>
      </p:sp>
      <p:sp>
        <p:nvSpPr>
          <p:cNvPr id="418" name="Espace réservé du contenu 2"/>
          <p:cNvSpPr txBox="1">
            <a:spLocks noGrp="1"/>
          </p:cNvSpPr>
          <p:nvPr>
            <p:ph type="body" idx="1"/>
            <p:custDataLst>
              <p:tags r:id="rId2"/>
            </p:custDataLst>
          </p:nvPr>
        </p:nvSpPr>
        <p:spPr>
          <a:xfrm>
            <a:off x="1280703" y="1647743"/>
            <a:ext cx="7527371" cy="5132657"/>
          </a:xfrm>
          <a:prstGeom prst="rect">
            <a:avLst/>
          </a:prstGeom>
        </p:spPr>
        <p:txBody>
          <a:bodyPr vert="horz" lIns="91440" tIns="45720" rIns="91440" bIns="45720" rtlCol="0" anchor="t">
            <a:normAutofit fontScale="92500"/>
          </a:bodyPr>
          <a:lstStyle/>
          <a:p>
            <a:pPr marL="657225" lvl="1" indent="-257175" defTabSz="342900">
              <a:spcBef>
                <a:spcPts val="700"/>
              </a:spcBef>
            </a:pPr>
            <a:r>
              <a:rPr lang="fr-CA" sz="2000"/>
              <a:t>Absence de prise en compte des orientations réglementaires des municipalités qui veulent décarboner davantage le chauffage des bâtiments que l’entente biénergie proposée par Hydro-Québec et </a:t>
            </a:r>
            <a:r>
              <a:rPr lang="fr-CA" sz="2000" err="1"/>
              <a:t>Énergir</a:t>
            </a:r>
          </a:p>
          <a:p>
            <a:pPr marL="1057275" lvl="2" indent="-257175" defTabSz="342900">
              <a:spcBef>
                <a:spcPts val="700"/>
              </a:spcBef>
            </a:pPr>
            <a:r>
              <a:rPr lang="fr-CA" sz="1800"/>
              <a:t>Bannissement du gaz dans la nouvelle construction</a:t>
            </a:r>
          </a:p>
          <a:p>
            <a:pPr marL="1057275" lvl="2" indent="-257175" defTabSz="342900">
              <a:spcBef>
                <a:spcPts val="700"/>
              </a:spcBef>
            </a:pPr>
            <a:r>
              <a:rPr lang="fr-CA" sz="1800"/>
              <a:t>Accélération du rythme de conversion à la biénergie</a:t>
            </a:r>
          </a:p>
          <a:p>
            <a:pPr marL="1057275" lvl="2" indent="-257175" defTabSz="342900">
              <a:spcBef>
                <a:spcPts val="700"/>
              </a:spcBef>
            </a:pPr>
            <a:r>
              <a:rPr lang="fr-CA" sz="1800"/>
              <a:t>Interdiction de renouveler les équipements de chauffage au gaz</a:t>
            </a:r>
          </a:p>
          <a:p>
            <a:pPr marL="657225" lvl="1" indent="-257175" defTabSz="342900">
              <a:spcBef>
                <a:spcPts val="700"/>
              </a:spcBef>
            </a:pPr>
            <a:r>
              <a:rPr lang="fr-CA" sz="2000"/>
              <a:t>Selon Hydro-Québec</a:t>
            </a:r>
          </a:p>
          <a:p>
            <a:pPr marL="1057275" lvl="2" indent="-257175" defTabSz="342900">
              <a:spcBef>
                <a:spcPts val="700"/>
              </a:spcBef>
            </a:pPr>
            <a:r>
              <a:rPr lang="fr-CA" sz="1800"/>
              <a:t>« …ce sont des annonces » (N.S., vol.3, page 10)</a:t>
            </a:r>
          </a:p>
          <a:p>
            <a:pPr marL="1057275" lvl="2" indent="-257175" defTabSz="342900">
              <a:spcBef>
                <a:spcPts val="700"/>
              </a:spcBef>
            </a:pPr>
            <a:r>
              <a:rPr lang="fr-CA" sz="1800"/>
              <a:t>« …à l’heure actuelle. Il n’y a pas de règlement en tant que tel qui a été publié. »</a:t>
            </a:r>
          </a:p>
          <a:p>
            <a:pPr marL="657225" lvl="1" indent="-257175" defTabSz="342900">
              <a:spcBef>
                <a:spcPts val="700"/>
              </a:spcBef>
            </a:pPr>
            <a:r>
              <a:rPr lang="fr-CA" sz="2000"/>
              <a:t>Le ROEÉ soumet que :</a:t>
            </a:r>
          </a:p>
          <a:p>
            <a:pPr marL="1057275" lvl="2" indent="-257175" defTabSz="342900">
              <a:spcBef>
                <a:spcPts val="700"/>
              </a:spcBef>
            </a:pPr>
            <a:r>
              <a:rPr lang="fr-CA" sz="1800"/>
              <a:t>Le Plan d’approvisionnement a un horizon de 10 ans.  Il s’agit d’un exercice de planification, et non de constatation</a:t>
            </a:r>
          </a:p>
        </p:txBody>
      </p:sp>
      <p:sp>
        <p:nvSpPr>
          <p:cNvPr id="419" name="Slide Number Placeholder 3"/>
          <p:cNvSpPr txBox="1">
            <a:spLocks noGrp="1"/>
          </p:cNvSpPr>
          <p:nvPr>
            <p:ph type="sldNum" sz="quarter" idx="2"/>
            <p:custDataLst>
              <p:tags r:id="rId3"/>
            </p:custDataLst>
          </p:nvPr>
        </p:nvSpPr>
        <p:spPr>
          <a:xfrm>
            <a:off x="710532" y="772225"/>
            <a:ext cx="385674" cy="396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r" defTabSz="914400" rtl="0" fontAlgn="auto" latinLnBrk="0" hangingPunct="0">
              <a:lnSpc>
                <a:spcPct val="100000"/>
              </a:lnSpc>
              <a:spcBef>
                <a:spcPts val="0"/>
              </a:spcBef>
              <a:spcAft>
                <a:spcPts val="0"/>
              </a:spcAft>
              <a:buClrTx/>
              <a:buSzTx/>
              <a:buFontTx/>
              <a:buNone/>
              <a:tabLst/>
              <a:defRPr kumimoji="0" sz="2000" b="0" i="0" u="none" strike="noStrike" cap="none" spc="0" normalizeH="0" baseline="0">
                <a:ln>
                  <a:noFill/>
                </a:ln>
                <a:solidFill>
                  <a:srgbClr val="FEFFFF"/>
                </a:solidFill>
                <a:effectLst/>
                <a:uFillTx/>
                <a:latin typeface="Century Gothic"/>
                <a:ea typeface="Century Gothic"/>
                <a:cs typeface="Century Gothic"/>
                <a:sym typeface="Century Gothic"/>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9pPr>
          </a:lstStyle>
          <a:p>
            <a:fld id="{86CB4B4D-7CA3-9044-876B-883B54F8677D}" type="slidenum">
              <a:rPr lang="fr-CA" smtClean="0"/>
              <a:pPr/>
              <a:t>4</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7" name="Titre 1"/>
          <p:cNvSpPr txBox="1">
            <a:spLocks noGrp="1"/>
          </p:cNvSpPr>
          <p:nvPr>
            <p:ph type="title"/>
            <p:custDataLst>
              <p:tags r:id="rId1"/>
            </p:custDataLst>
          </p:nvPr>
        </p:nvSpPr>
        <p:spPr>
          <a:xfrm>
            <a:off x="1734185" y="525637"/>
            <a:ext cx="6589201" cy="1280891"/>
          </a:xfrm>
          <a:prstGeom prst="rect">
            <a:avLst/>
          </a:prstGeom>
        </p:spPr>
        <p:txBody>
          <a:bodyPr vert="horz" lIns="91440" tIns="45720" rIns="91440" bIns="45720" rtlCol="0" anchor="t">
            <a:noAutofit/>
          </a:bodyPr>
          <a:lstStyle>
            <a:lvl1pPr>
              <a:defRPr sz="3200"/>
            </a:lvl1pPr>
          </a:lstStyle>
          <a:p>
            <a:r>
              <a:rPr lang="en-US" sz="2900">
                <a:ea typeface="+mj-lt"/>
                <a:cs typeface="+mj-lt"/>
              </a:rPr>
              <a:t>PRÉVISION DE LA DEMANDE:</a:t>
            </a:r>
            <a:br>
              <a:rPr lang="en-US" sz="2900">
                <a:ea typeface="+mj-lt"/>
                <a:cs typeface="+mj-lt"/>
              </a:rPr>
            </a:br>
            <a:r>
              <a:rPr lang="en-US" sz="2200" err="1">
                <a:ea typeface="+mj-lt"/>
                <a:cs typeface="+mj-lt"/>
              </a:rPr>
              <a:t>Prévisions</a:t>
            </a:r>
            <a:r>
              <a:rPr lang="en-US" sz="2200">
                <a:ea typeface="+mj-lt"/>
                <a:cs typeface="+mj-lt"/>
              </a:rPr>
              <a:t> des ventes </a:t>
            </a:r>
            <a:r>
              <a:rPr lang="en-US" sz="2200" err="1">
                <a:ea typeface="+mj-lt"/>
                <a:cs typeface="+mj-lt"/>
              </a:rPr>
              <a:t>régulières</a:t>
            </a:r>
            <a:r>
              <a:rPr lang="en-US" sz="2200">
                <a:ea typeface="+mj-lt"/>
                <a:cs typeface="+mj-lt"/>
              </a:rPr>
              <a:t> </a:t>
            </a:r>
            <a:r>
              <a:rPr lang="en-US" sz="2200" err="1">
                <a:ea typeface="+mj-lt"/>
                <a:cs typeface="+mj-lt"/>
              </a:rPr>
              <a:t>d’électricité</a:t>
            </a:r>
            <a:endParaRPr lang="fr-FR" sz="2200" err="1"/>
          </a:p>
        </p:txBody>
      </p:sp>
      <p:sp>
        <p:nvSpPr>
          <p:cNvPr id="418" name="Espace réservé du contenu 2"/>
          <p:cNvSpPr txBox="1">
            <a:spLocks noGrp="1"/>
          </p:cNvSpPr>
          <p:nvPr>
            <p:ph type="body" idx="1"/>
            <p:custDataLst>
              <p:tags r:id="rId2"/>
            </p:custDataLst>
          </p:nvPr>
        </p:nvSpPr>
        <p:spPr>
          <a:xfrm>
            <a:off x="1280833" y="1556790"/>
            <a:ext cx="7611647" cy="5112569"/>
          </a:xfrm>
          <a:prstGeom prst="rect">
            <a:avLst/>
          </a:prstGeom>
        </p:spPr>
        <p:txBody>
          <a:bodyPr vert="horz" lIns="91440" tIns="45720" rIns="91440" bIns="45720" rtlCol="0" anchor="t">
            <a:normAutofit/>
          </a:bodyPr>
          <a:lstStyle/>
          <a:p>
            <a:pPr marL="657225" lvl="1" indent="-257175" defTabSz="342900">
              <a:spcBef>
                <a:spcPts val="700"/>
              </a:spcBef>
            </a:pPr>
            <a:r>
              <a:rPr lang="fr-CA" sz="2000"/>
              <a:t>Arbitrage par Hydro-Québec entre les usages d’électricité en porte-à-faux avec l’obligation de distribuer l’électricité prévue à l’article 76 LRÉ</a:t>
            </a:r>
            <a:endParaRPr lang="en-US"/>
          </a:p>
          <a:p>
            <a:pPr marL="1057275" lvl="2" indent="-257175" defTabSz="342900">
              <a:spcBef>
                <a:spcPts val="700"/>
              </a:spcBef>
            </a:pPr>
            <a:r>
              <a:rPr lang="fr-CA" sz="1800"/>
              <a:t>« </a:t>
            </a:r>
            <a:r>
              <a:rPr lang="fr-CA" sz="1800" u="sng"/>
              <a:t>pas du tout réaliste </a:t>
            </a:r>
            <a:r>
              <a:rPr lang="fr-CA" sz="1800"/>
              <a:t>» les recommandations d’une commission d’élus de la Ville de Montréal d’interdire dans les plus brefs délais de raccorder tout nouveau bâtiment au réseau de gaz naturel et de retirer graduellement les systèmes de chauffage alimentés par combustible fossile des bâtiments existants.</a:t>
            </a:r>
          </a:p>
          <a:p>
            <a:pPr marL="1057275" lvl="2" indent="-257175" defTabSz="342900">
              <a:spcBef>
                <a:spcPts val="700"/>
              </a:spcBef>
            </a:pPr>
            <a:r>
              <a:rPr lang="fr-CA" sz="1800"/>
              <a:t>la conversion des clients montréalais d’</a:t>
            </a:r>
            <a:r>
              <a:rPr lang="fr-CA" sz="1800" err="1"/>
              <a:t>Énergir</a:t>
            </a:r>
            <a:r>
              <a:rPr lang="fr-CA" sz="1800"/>
              <a:t> à l’électricité … « compromettrait les projets d’électrification et le développement économique »</a:t>
            </a:r>
          </a:p>
        </p:txBody>
      </p:sp>
      <p:sp>
        <p:nvSpPr>
          <p:cNvPr id="419" name="Slide Number Placeholder 3"/>
          <p:cNvSpPr txBox="1">
            <a:spLocks noGrp="1"/>
          </p:cNvSpPr>
          <p:nvPr>
            <p:ph type="sldNum" sz="quarter" idx="2"/>
            <p:custDataLst>
              <p:tags r:id="rId3"/>
            </p:custDataLst>
          </p:nvPr>
        </p:nvSpPr>
        <p:spPr>
          <a:xfrm>
            <a:off x="710532" y="772225"/>
            <a:ext cx="385674" cy="396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r" defTabSz="914400" rtl="0" fontAlgn="auto" latinLnBrk="0" hangingPunct="0">
              <a:lnSpc>
                <a:spcPct val="100000"/>
              </a:lnSpc>
              <a:spcBef>
                <a:spcPts val="0"/>
              </a:spcBef>
              <a:spcAft>
                <a:spcPts val="0"/>
              </a:spcAft>
              <a:buClrTx/>
              <a:buSzTx/>
              <a:buFontTx/>
              <a:buNone/>
              <a:tabLst/>
              <a:defRPr kumimoji="0" sz="2000" b="0" i="0" u="none" strike="noStrike" cap="none" spc="0" normalizeH="0" baseline="0">
                <a:ln>
                  <a:noFill/>
                </a:ln>
                <a:solidFill>
                  <a:srgbClr val="FEFFFF"/>
                </a:solidFill>
                <a:effectLst/>
                <a:uFillTx/>
                <a:latin typeface="Century Gothic"/>
                <a:ea typeface="Century Gothic"/>
                <a:cs typeface="Century Gothic"/>
                <a:sym typeface="Century Gothic"/>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9pPr>
          </a:lstStyle>
          <a:p>
            <a:fld id="{86CB4B4D-7CA3-9044-876B-883B54F8677D}" type="slidenum">
              <a:rPr lang="fr-CA" smtClean="0"/>
              <a:pPr/>
              <a:t>5</a:t>
            </a:fld>
            <a:endParaRPr/>
          </a:p>
        </p:txBody>
      </p:sp>
    </p:spTree>
    <p:extLst>
      <p:ext uri="{BB962C8B-B14F-4D97-AF65-F5344CB8AC3E}">
        <p14:creationId xmlns:p14="http://schemas.microsoft.com/office/powerpoint/2010/main" val="29393780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7" name="Titre 1"/>
          <p:cNvSpPr txBox="1">
            <a:spLocks noGrp="1"/>
          </p:cNvSpPr>
          <p:nvPr>
            <p:ph type="title"/>
            <p:custDataLst>
              <p:tags r:id="rId1"/>
            </p:custDataLst>
          </p:nvPr>
        </p:nvSpPr>
        <p:spPr>
          <a:xfrm>
            <a:off x="1860794" y="525636"/>
            <a:ext cx="6589201" cy="1280891"/>
          </a:xfrm>
          <a:prstGeom prst="rect">
            <a:avLst/>
          </a:prstGeom>
        </p:spPr>
        <p:txBody>
          <a:bodyPr vert="horz" lIns="91440" tIns="45720" rIns="91440" bIns="45720" rtlCol="0" anchor="t">
            <a:noAutofit/>
          </a:bodyPr>
          <a:lstStyle>
            <a:lvl1pPr>
              <a:defRPr sz="3200"/>
            </a:lvl1pPr>
          </a:lstStyle>
          <a:p>
            <a:r>
              <a:rPr lang="en-US" sz="2900">
                <a:ea typeface="+mj-lt"/>
                <a:cs typeface="+mj-lt"/>
              </a:rPr>
              <a:t>PRÉVISION DE LA DEMANDE:</a:t>
            </a:r>
            <a:br>
              <a:rPr lang="en-US" sz="2900">
                <a:ea typeface="+mj-lt"/>
                <a:cs typeface="+mj-lt"/>
              </a:rPr>
            </a:br>
            <a:r>
              <a:rPr lang="en-US" sz="2200" err="1">
                <a:ea typeface="+mj-lt"/>
                <a:cs typeface="+mj-lt"/>
              </a:rPr>
              <a:t>Prévisions</a:t>
            </a:r>
            <a:r>
              <a:rPr lang="en-US" sz="2200">
                <a:ea typeface="+mj-lt"/>
                <a:cs typeface="+mj-lt"/>
              </a:rPr>
              <a:t> des ventes </a:t>
            </a:r>
            <a:r>
              <a:rPr lang="en-US" sz="2200" err="1">
                <a:ea typeface="+mj-lt"/>
                <a:cs typeface="+mj-lt"/>
              </a:rPr>
              <a:t>régulières</a:t>
            </a:r>
            <a:r>
              <a:rPr lang="en-US" sz="2200">
                <a:ea typeface="+mj-lt"/>
                <a:cs typeface="+mj-lt"/>
              </a:rPr>
              <a:t> </a:t>
            </a:r>
            <a:r>
              <a:rPr lang="en-US" sz="2200" err="1">
                <a:ea typeface="+mj-lt"/>
                <a:cs typeface="+mj-lt"/>
              </a:rPr>
              <a:t>d’électricité</a:t>
            </a:r>
            <a:endParaRPr lang="fr-FR" sz="2200"/>
          </a:p>
        </p:txBody>
      </p:sp>
      <p:sp>
        <p:nvSpPr>
          <p:cNvPr id="418" name="Espace réservé du contenu 2"/>
          <p:cNvSpPr txBox="1">
            <a:spLocks noGrp="1"/>
          </p:cNvSpPr>
          <p:nvPr>
            <p:ph type="body" idx="1"/>
            <p:custDataLst>
              <p:tags r:id="rId2"/>
            </p:custDataLst>
          </p:nvPr>
        </p:nvSpPr>
        <p:spPr>
          <a:xfrm>
            <a:off x="1691680" y="1556790"/>
            <a:ext cx="7200800" cy="5112569"/>
          </a:xfrm>
          <a:prstGeom prst="rect">
            <a:avLst/>
          </a:prstGeom>
        </p:spPr>
        <p:txBody>
          <a:bodyPr vert="horz" lIns="91440" tIns="45720" rIns="91440" bIns="45720" rtlCol="0" anchor="t">
            <a:normAutofit lnSpcReduction="10000"/>
          </a:bodyPr>
          <a:lstStyle/>
          <a:p>
            <a:pPr marL="257175" indent="-257175" defTabSz="342900">
              <a:spcBef>
                <a:spcPts val="700"/>
              </a:spcBef>
            </a:pPr>
            <a:endParaRPr lang="fr-CA" sz="2400"/>
          </a:p>
          <a:p>
            <a:pPr marL="657225" lvl="1" indent="-257175" defTabSz="342900">
              <a:spcBef>
                <a:spcPts val="700"/>
              </a:spcBef>
            </a:pPr>
            <a:r>
              <a:rPr lang="fr-CA" sz="2200"/>
              <a:t>Conclusion: ce sont les prévisions qui doivent refléter les besoins, et non les besoins devraient s’adapter aux prévisions d’Hydro-Québec</a:t>
            </a:r>
          </a:p>
          <a:p>
            <a:pPr marL="1057275" lvl="2" indent="-257175" defTabSz="342900">
              <a:spcBef>
                <a:spcPts val="700"/>
              </a:spcBef>
            </a:pPr>
            <a:r>
              <a:rPr lang="fr-CA" sz="1800"/>
              <a:t>«Tout le monde peut avoir une Ford T de la couleur qu'il souhaite, à condition que ce soit le noir...»</a:t>
            </a:r>
          </a:p>
          <a:p>
            <a:pPr marL="1057275" lvl="2" indent="-257175" defTabSz="342900">
              <a:spcBef>
                <a:spcPts val="700"/>
              </a:spcBef>
            </a:pPr>
            <a:r>
              <a:rPr lang="fr-CA" sz="1800"/>
              <a:t>« C’est la queue qui branle le chien »</a:t>
            </a:r>
          </a:p>
          <a:p>
            <a:pPr marL="257175" indent="-257175" defTabSz="342900">
              <a:spcBef>
                <a:spcPts val="700"/>
              </a:spcBef>
            </a:pPr>
            <a:r>
              <a:rPr lang="fr-CA" sz="2200"/>
              <a:t>Recommandation #1</a:t>
            </a:r>
          </a:p>
          <a:p>
            <a:pPr marL="657225" lvl="1" indent="-257175" defTabSz="342900">
              <a:spcBef>
                <a:spcPts val="700"/>
              </a:spcBef>
            </a:pPr>
            <a:r>
              <a:rPr lang="fr-CA" sz="2000"/>
              <a:t>Ne pas accepter la prévision insuffisante de la demande en énergie et en puissance d’Hydro-Québec aux fins du Plan d’approvisionnement 2023-2032 et exiger qu’Hydro Québec prépare et dépose un complément de preuve qui tient compte convenablement des pressions à la hausse de la demande</a:t>
            </a:r>
          </a:p>
        </p:txBody>
      </p:sp>
      <p:sp>
        <p:nvSpPr>
          <p:cNvPr id="419" name="Slide Number Placeholder 3"/>
          <p:cNvSpPr txBox="1">
            <a:spLocks noGrp="1"/>
          </p:cNvSpPr>
          <p:nvPr>
            <p:ph type="sldNum" sz="quarter" idx="2"/>
            <p:custDataLst>
              <p:tags r:id="rId3"/>
            </p:custDataLst>
          </p:nvPr>
        </p:nvSpPr>
        <p:spPr>
          <a:xfrm>
            <a:off x="710532" y="772225"/>
            <a:ext cx="385674" cy="396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r" defTabSz="914400" rtl="0" fontAlgn="auto" latinLnBrk="0" hangingPunct="0">
              <a:lnSpc>
                <a:spcPct val="100000"/>
              </a:lnSpc>
              <a:spcBef>
                <a:spcPts val="0"/>
              </a:spcBef>
              <a:spcAft>
                <a:spcPts val="0"/>
              </a:spcAft>
              <a:buClrTx/>
              <a:buSzTx/>
              <a:buFontTx/>
              <a:buNone/>
              <a:tabLst/>
              <a:defRPr kumimoji="0" sz="2000" b="0" i="0" u="none" strike="noStrike" cap="none" spc="0" normalizeH="0" baseline="0">
                <a:ln>
                  <a:noFill/>
                </a:ln>
                <a:solidFill>
                  <a:srgbClr val="FEFFFF"/>
                </a:solidFill>
                <a:effectLst/>
                <a:uFillTx/>
                <a:latin typeface="Century Gothic"/>
                <a:ea typeface="Century Gothic"/>
                <a:cs typeface="Century Gothic"/>
                <a:sym typeface="Century Gothic"/>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9pPr>
          </a:lstStyle>
          <a:p>
            <a:fld id="{86CB4B4D-7CA3-9044-876B-883B54F8677D}" type="slidenum">
              <a:rPr lang="fr-CA" smtClean="0"/>
              <a:pPr/>
              <a:t>6</a:t>
            </a:fld>
            <a:endParaRPr/>
          </a:p>
        </p:txBody>
      </p:sp>
    </p:spTree>
    <p:extLst>
      <p:ext uri="{BB962C8B-B14F-4D97-AF65-F5344CB8AC3E}">
        <p14:creationId xmlns:p14="http://schemas.microsoft.com/office/powerpoint/2010/main" val="35964698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7" name="Titre 1"/>
          <p:cNvSpPr txBox="1">
            <a:spLocks noGrp="1"/>
          </p:cNvSpPr>
          <p:nvPr>
            <p:ph type="title"/>
            <p:custDataLst>
              <p:tags r:id="rId1"/>
            </p:custDataLst>
          </p:nvPr>
        </p:nvSpPr>
        <p:spPr>
          <a:xfrm>
            <a:off x="1956923" y="272418"/>
            <a:ext cx="6589201" cy="1280891"/>
          </a:xfrm>
          <a:prstGeom prst="rect">
            <a:avLst/>
          </a:prstGeom>
        </p:spPr>
        <p:txBody>
          <a:bodyPr vert="horz" lIns="91440" tIns="45720" rIns="91440" bIns="45720" rtlCol="0" anchor="t">
            <a:noAutofit/>
          </a:bodyPr>
          <a:lstStyle>
            <a:lvl1pPr>
              <a:defRPr sz="3200"/>
            </a:lvl1pPr>
          </a:lstStyle>
          <a:p>
            <a:r>
              <a:rPr lang="en-US" sz="2900">
                <a:ea typeface="+mj-lt"/>
                <a:cs typeface="+mj-lt"/>
              </a:rPr>
              <a:t>PRÉVISION DE LA DEMANDE:</a:t>
            </a:r>
            <a:br>
              <a:rPr lang="en-US" sz="2900">
                <a:ea typeface="+mj-lt"/>
                <a:cs typeface="+mj-lt"/>
              </a:rPr>
            </a:br>
            <a:r>
              <a:rPr lang="en-US" sz="2200" err="1">
                <a:ea typeface="+mj-lt"/>
                <a:cs typeface="+mj-lt"/>
              </a:rPr>
              <a:t>Prévisions</a:t>
            </a:r>
            <a:r>
              <a:rPr lang="en-US" sz="2200">
                <a:ea typeface="+mj-lt"/>
                <a:cs typeface="+mj-lt"/>
              </a:rPr>
              <a:t> des ventes </a:t>
            </a:r>
            <a:r>
              <a:rPr lang="en-US" sz="2200" err="1">
                <a:ea typeface="+mj-lt"/>
                <a:cs typeface="+mj-lt"/>
              </a:rPr>
              <a:t>régulières</a:t>
            </a:r>
            <a:r>
              <a:rPr lang="en-US" sz="2200">
                <a:ea typeface="+mj-lt"/>
                <a:cs typeface="+mj-lt"/>
              </a:rPr>
              <a:t> </a:t>
            </a:r>
            <a:r>
              <a:rPr lang="en-US" sz="2200" err="1">
                <a:ea typeface="+mj-lt"/>
                <a:cs typeface="+mj-lt"/>
              </a:rPr>
              <a:t>d’électricité</a:t>
            </a:r>
            <a:endParaRPr lang="fr-FR" sz="2200" err="1"/>
          </a:p>
        </p:txBody>
      </p:sp>
      <p:sp>
        <p:nvSpPr>
          <p:cNvPr id="418" name="Espace réservé du contenu 2"/>
          <p:cNvSpPr txBox="1">
            <a:spLocks noGrp="1"/>
          </p:cNvSpPr>
          <p:nvPr>
            <p:ph type="body" idx="1"/>
            <p:custDataLst>
              <p:tags r:id="rId2"/>
            </p:custDataLst>
          </p:nvPr>
        </p:nvSpPr>
        <p:spPr>
          <a:xfrm>
            <a:off x="1096206" y="1137524"/>
            <a:ext cx="7200800" cy="5624537"/>
          </a:xfrm>
          <a:prstGeom prst="rect">
            <a:avLst/>
          </a:prstGeom>
        </p:spPr>
        <p:txBody>
          <a:bodyPr vert="horz" lIns="91440" tIns="45720" rIns="91440" bIns="45720" rtlCol="0" anchor="t">
            <a:normAutofit fontScale="92500" lnSpcReduction="20000"/>
          </a:bodyPr>
          <a:lstStyle/>
          <a:p>
            <a:pPr marL="257175" indent="-257175" defTabSz="342900">
              <a:spcBef>
                <a:spcPts val="700"/>
              </a:spcBef>
            </a:pPr>
            <a:endParaRPr lang="fr-CA" sz="2400" dirty="0"/>
          </a:p>
          <a:p>
            <a:pPr marL="657225" lvl="1" indent="-257175" defTabSz="342900">
              <a:spcBef>
                <a:spcPts val="700"/>
              </a:spcBef>
            </a:pPr>
            <a:r>
              <a:rPr lang="fr-CA" sz="2000" dirty="0"/>
              <a:t>Effacement de la biénergie résidentielle</a:t>
            </a:r>
          </a:p>
          <a:p>
            <a:pPr marL="1057275" lvl="2" indent="-257175" defTabSz="342900">
              <a:spcBef>
                <a:spcPts val="700"/>
              </a:spcBef>
            </a:pPr>
            <a:r>
              <a:rPr lang="fr-CA" sz="1800" i="1" dirty="0"/>
              <a:t>Règlement sur les appareils de chauffage au mazout</a:t>
            </a:r>
            <a:r>
              <a:rPr lang="fr-CA" sz="1800" dirty="0"/>
              <a:t>, c.Q-2, r. 1.1</a:t>
            </a:r>
          </a:p>
          <a:p>
            <a:pPr marL="1514475" lvl="3" indent="-257175" defTabSz="342900">
              <a:spcBef>
                <a:spcPts val="700"/>
              </a:spcBef>
            </a:pPr>
            <a:r>
              <a:rPr lang="fr-CA" sz="1600" dirty="0"/>
              <a:t>interdiction progressive du recours au mazout pour le chauffage des bâtiments résidentiels</a:t>
            </a:r>
          </a:p>
          <a:p>
            <a:pPr marL="1057275" lvl="2" indent="-257175" defTabSz="342900">
              <a:spcBef>
                <a:spcPts val="700"/>
              </a:spcBef>
            </a:pPr>
            <a:r>
              <a:rPr lang="fr-CA" sz="1800" dirty="0"/>
              <a:t>Contribution de la biénergie au bilan de puissance passera de 450 à 190 MW, soit une perte de 260 MW</a:t>
            </a:r>
          </a:p>
          <a:p>
            <a:pPr marL="1057275" lvl="2" indent="-257175" defTabSz="342900">
              <a:spcBef>
                <a:spcPts val="700"/>
              </a:spcBef>
            </a:pPr>
            <a:r>
              <a:rPr lang="fr-CA" sz="1800" dirty="0"/>
              <a:t>Possibilité de convertir l’effacement de la biénergie avec appoint au mazout par un déplacement des charges tout en complétant la décarbonation du chauffage de cette clientèle avec le chauffage centralisé électrique avec accumulation de chaleur</a:t>
            </a:r>
          </a:p>
          <a:p>
            <a:pPr marL="1057275" lvl="2" indent="-257175" defTabSz="342900">
              <a:spcBef>
                <a:spcPts val="700"/>
              </a:spcBef>
            </a:pPr>
            <a:r>
              <a:rPr lang="fr-CA" sz="1800" dirty="0"/>
              <a:t>Réponse favorable d’Hydro-Québec durant le contre-interrogatoire du ROEÉ (</a:t>
            </a:r>
            <a:r>
              <a:rPr lang="fr-CA" sz="1800" dirty="0" err="1"/>
              <a:t>n.s</a:t>
            </a:r>
            <a:r>
              <a:rPr lang="fr-CA" sz="1800" dirty="0"/>
              <a:t>. vol.3, pages 41 à 43)</a:t>
            </a:r>
            <a:endParaRPr lang="fr-CA" sz="1800" dirty="0">
              <a:latin typeface="Century Gothic" panose="020B0502020202020204"/>
              <a:cs typeface="Arial"/>
            </a:endParaRPr>
          </a:p>
          <a:p>
            <a:pPr marL="1057275" lvl="2" indent="-257175" defTabSz="342900">
              <a:spcBef>
                <a:spcPts val="700"/>
              </a:spcBef>
            </a:pPr>
            <a:r>
              <a:rPr lang="fr-CA" sz="2000" dirty="0">
                <a:latin typeface="Century Gothic"/>
                <a:cs typeface="Arial"/>
              </a:rPr>
              <a:t>Recommandation #2</a:t>
            </a:r>
          </a:p>
          <a:p>
            <a:pPr marL="1514475" lvl="3" defTabSz="342900">
              <a:spcBef>
                <a:spcPts val="700"/>
              </a:spcBef>
            </a:pPr>
            <a:r>
              <a:rPr lang="fr-CA" sz="2000" dirty="0">
                <a:latin typeface="Century Gothic"/>
                <a:cs typeface="Arial"/>
              </a:rPr>
              <a:t>Le ROEÉ recommande à la </a:t>
            </a:r>
            <a:r>
              <a:rPr lang="fr-CA" sz="2000" dirty="0" err="1">
                <a:latin typeface="Century Gothic"/>
                <a:cs typeface="Arial"/>
              </a:rPr>
              <a:t>Régie</a:t>
            </a:r>
            <a:r>
              <a:rPr lang="fr-CA" sz="2000" dirty="0">
                <a:latin typeface="Century Gothic"/>
                <a:cs typeface="Arial"/>
              </a:rPr>
              <a:t> qu’elle demande à </a:t>
            </a:r>
            <a:r>
              <a:rPr lang="fr-CA" sz="2000" dirty="0" err="1">
                <a:latin typeface="Century Gothic"/>
                <a:cs typeface="Arial"/>
              </a:rPr>
              <a:t>Hydro-Québec</a:t>
            </a:r>
            <a:r>
              <a:rPr lang="fr-CA" sz="2000" dirty="0">
                <a:latin typeface="Century Gothic"/>
                <a:cs typeface="Arial"/>
              </a:rPr>
              <a:t> d’entreprendre des communications </a:t>
            </a:r>
            <a:r>
              <a:rPr lang="fr-CA" sz="2000" dirty="0" err="1">
                <a:latin typeface="Century Gothic"/>
                <a:cs typeface="Arial"/>
              </a:rPr>
              <a:t>ciblées</a:t>
            </a:r>
            <a:r>
              <a:rPr lang="fr-CA" sz="2000" dirty="0">
                <a:latin typeface="Century Gothic"/>
                <a:cs typeface="Arial"/>
              </a:rPr>
              <a:t> </a:t>
            </a:r>
            <a:r>
              <a:rPr lang="fr-CA" sz="2000" dirty="0" err="1">
                <a:latin typeface="Century Gothic"/>
                <a:cs typeface="Arial"/>
              </a:rPr>
              <a:t>auprès</a:t>
            </a:r>
            <a:r>
              <a:rPr lang="fr-CA" sz="2000" dirty="0">
                <a:latin typeface="Century Gothic"/>
                <a:cs typeface="Arial"/>
              </a:rPr>
              <a:t> de cette </a:t>
            </a:r>
            <a:r>
              <a:rPr lang="fr-CA" sz="2000" dirty="0" err="1">
                <a:latin typeface="Century Gothic"/>
                <a:cs typeface="Arial"/>
              </a:rPr>
              <a:t>clientèle</a:t>
            </a:r>
            <a:r>
              <a:rPr lang="fr-CA" sz="2000" dirty="0">
                <a:latin typeface="Century Gothic"/>
                <a:cs typeface="Arial"/>
              </a:rPr>
              <a:t> afin de les sensibiliser à l’accumulation de chaleur en lien avec le tarif Flex D.</a:t>
            </a:r>
            <a:endParaRPr lang="fr-CA" sz="2000" dirty="0">
              <a:latin typeface="Century Gothic"/>
            </a:endParaRPr>
          </a:p>
          <a:p>
            <a:pPr marL="1057275" lvl="2" indent="-257175" defTabSz="342900">
              <a:spcBef>
                <a:spcPts val="700"/>
              </a:spcBef>
            </a:pPr>
            <a:endParaRPr lang="fr-CA" sz="1800" dirty="0"/>
          </a:p>
          <a:p>
            <a:pPr marL="1057275" lvl="2" indent="-257175" defTabSz="342900">
              <a:spcBef>
                <a:spcPts val="700"/>
              </a:spcBef>
            </a:pPr>
            <a:endParaRPr lang="fr-CA" sz="1800" dirty="0"/>
          </a:p>
        </p:txBody>
      </p:sp>
      <p:sp>
        <p:nvSpPr>
          <p:cNvPr id="419" name="Slide Number Placeholder 3"/>
          <p:cNvSpPr txBox="1">
            <a:spLocks noGrp="1"/>
          </p:cNvSpPr>
          <p:nvPr>
            <p:ph type="sldNum" sz="quarter" idx="2"/>
            <p:custDataLst>
              <p:tags r:id="rId3"/>
            </p:custDataLst>
          </p:nvPr>
        </p:nvSpPr>
        <p:spPr>
          <a:xfrm>
            <a:off x="710532" y="772225"/>
            <a:ext cx="385674" cy="396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r" defTabSz="914400" rtl="0" fontAlgn="auto" latinLnBrk="0" hangingPunct="0">
              <a:lnSpc>
                <a:spcPct val="100000"/>
              </a:lnSpc>
              <a:spcBef>
                <a:spcPts val="0"/>
              </a:spcBef>
              <a:spcAft>
                <a:spcPts val="0"/>
              </a:spcAft>
              <a:buClrTx/>
              <a:buSzTx/>
              <a:buFontTx/>
              <a:buNone/>
              <a:tabLst/>
              <a:defRPr kumimoji="0" sz="2000" b="0" i="0" u="none" strike="noStrike" cap="none" spc="0" normalizeH="0" baseline="0">
                <a:ln>
                  <a:noFill/>
                </a:ln>
                <a:solidFill>
                  <a:srgbClr val="FEFFFF"/>
                </a:solidFill>
                <a:effectLst/>
                <a:uFillTx/>
                <a:latin typeface="Century Gothic"/>
                <a:ea typeface="Century Gothic"/>
                <a:cs typeface="Century Gothic"/>
                <a:sym typeface="Century Gothic"/>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9pPr>
          </a:lstStyle>
          <a:p>
            <a:fld id="{86CB4B4D-7CA3-9044-876B-883B54F8677D}" type="slidenum">
              <a:rPr lang="fr-CA" smtClean="0"/>
              <a:pPr/>
              <a:t>7</a:t>
            </a:fld>
            <a:endParaRPr/>
          </a:p>
        </p:txBody>
      </p:sp>
    </p:spTree>
    <p:extLst>
      <p:ext uri="{BB962C8B-B14F-4D97-AF65-F5344CB8AC3E}">
        <p14:creationId xmlns:p14="http://schemas.microsoft.com/office/powerpoint/2010/main" val="19734481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5" name="Titre 1"/>
          <p:cNvSpPr txBox="1">
            <a:spLocks noGrp="1"/>
          </p:cNvSpPr>
          <p:nvPr>
            <p:ph type="title"/>
            <p:custDataLst>
              <p:tags r:id="rId1"/>
            </p:custDataLst>
          </p:nvPr>
        </p:nvSpPr>
        <p:spPr>
          <a:xfrm>
            <a:off x="1945200" y="624110"/>
            <a:ext cx="6589201" cy="1280891"/>
          </a:xfrm>
          <a:prstGeom prst="rect">
            <a:avLst/>
          </a:prstGeom>
        </p:spPr>
        <p:txBody>
          <a:bodyPr/>
          <a:lstStyle>
            <a:lvl1pPr>
              <a:defRPr sz="3200"/>
            </a:lvl1pPr>
          </a:lstStyle>
          <a:p>
            <a:r>
              <a:rPr lang="fr-CA"/>
              <a:t>APPROVISIONNEMENTS : </a:t>
            </a:r>
            <a:r>
              <a:rPr lang="fr-CA" sz="2200">
                <a:solidFill>
                  <a:srgbClr val="404040"/>
                </a:solidFill>
                <a:ea typeface="+mj-lt"/>
                <a:cs typeface="+mj-lt"/>
              </a:rPr>
              <a:t>Bilan de puissance – Appels au public</a:t>
            </a:r>
            <a:endParaRPr/>
          </a:p>
        </p:txBody>
      </p:sp>
      <p:sp>
        <p:nvSpPr>
          <p:cNvPr id="426" name="Espace réservé du contenu 2"/>
          <p:cNvSpPr txBox="1">
            <a:spLocks noGrp="1"/>
          </p:cNvSpPr>
          <p:nvPr>
            <p:ph type="body" idx="1"/>
            <p:custDataLst>
              <p:tags r:id="rId2"/>
            </p:custDataLst>
          </p:nvPr>
        </p:nvSpPr>
        <p:spPr>
          <a:xfrm>
            <a:off x="1691680" y="1556791"/>
            <a:ext cx="7452320" cy="4824538"/>
          </a:xfrm>
          <a:prstGeom prst="rect">
            <a:avLst/>
          </a:prstGeom>
        </p:spPr>
        <p:txBody>
          <a:bodyPr vert="horz" lIns="91440" tIns="45720" rIns="91440" bIns="45720" rtlCol="0" anchor="t">
            <a:normAutofit/>
          </a:bodyPr>
          <a:lstStyle/>
          <a:p>
            <a:pPr marL="0" indent="0" defTabSz="393192">
              <a:spcBef>
                <a:spcPts val="800"/>
              </a:spcBef>
              <a:buNone/>
              <a:defRPr sz="2064"/>
            </a:pPr>
            <a:endParaRPr lang="fr-CA" sz="2200"/>
          </a:p>
          <a:p>
            <a:pPr marL="676275" lvl="1" indent="-276225" defTabSz="393192">
              <a:spcBef>
                <a:spcPts val="800"/>
              </a:spcBef>
              <a:defRPr sz="2064"/>
            </a:pPr>
            <a:r>
              <a:rPr lang="fr-CA" sz="2000"/>
              <a:t>L’impact des appels au public n’est toujours pas pris en compte dans le bilan de puissance</a:t>
            </a:r>
          </a:p>
          <a:p>
            <a:pPr marL="1076325" lvl="2" indent="-276225" defTabSz="393192">
              <a:spcBef>
                <a:spcPts val="800"/>
              </a:spcBef>
              <a:defRPr sz="2064"/>
            </a:pPr>
            <a:r>
              <a:rPr lang="fr-CA" sz="1800"/>
              <a:t>Contribution de 300 à 500 MW, et même davantage constatée depuis plus de 20 ans</a:t>
            </a:r>
          </a:p>
          <a:p>
            <a:pPr marL="1076325" lvl="2" indent="-276225" defTabSz="393192">
              <a:spcBef>
                <a:spcPts val="800"/>
              </a:spcBef>
              <a:defRPr sz="2064"/>
            </a:pPr>
            <a:r>
              <a:rPr lang="fr-CA" sz="1800"/>
              <a:t>Hydro-Québec invoque l’absence de contrôle sur le niveau d’effacement à la pointe et l’effet incertain de la mesure</a:t>
            </a:r>
          </a:p>
          <a:p>
            <a:pPr marL="676275" lvl="1" indent="-276225" defTabSz="393192">
              <a:spcBef>
                <a:spcPts val="800"/>
              </a:spcBef>
              <a:defRPr sz="2064"/>
            </a:pPr>
            <a:r>
              <a:rPr lang="fr-CA" sz="2000"/>
              <a:t>Le ROEÉ soumet que : </a:t>
            </a:r>
          </a:p>
          <a:p>
            <a:pPr marL="1076325" lvl="2" indent="-276225" defTabSz="393192">
              <a:spcBef>
                <a:spcPts val="800"/>
              </a:spcBef>
              <a:defRPr sz="2064"/>
            </a:pPr>
            <a:r>
              <a:rPr lang="fr-CA" sz="1800"/>
              <a:t>La principale différence entre le crédit hivernal et l’appel au public est le moyen de communication utilisé (médias publics versus courriel)</a:t>
            </a:r>
          </a:p>
          <a:p>
            <a:pPr marL="1076325" lvl="2" indent="-276225" defTabSz="393192">
              <a:spcBef>
                <a:spcPts val="800"/>
              </a:spcBef>
              <a:defRPr sz="2064"/>
            </a:pPr>
            <a:r>
              <a:rPr lang="fr-CA" sz="1800"/>
              <a:t>Les moyens pour effacer ou déplacer les charges chez la clientèle seraient sensiblement les mêmes</a:t>
            </a:r>
          </a:p>
        </p:txBody>
      </p:sp>
      <p:sp>
        <p:nvSpPr>
          <p:cNvPr id="427" name="Slide Number Placeholder 3"/>
          <p:cNvSpPr txBox="1">
            <a:spLocks noGrp="1"/>
          </p:cNvSpPr>
          <p:nvPr>
            <p:ph type="sldNum" sz="quarter" idx="2"/>
            <p:custDataLst>
              <p:tags r:id="rId3"/>
            </p:custDataLst>
          </p:nvPr>
        </p:nvSpPr>
        <p:spPr>
          <a:xfrm>
            <a:off x="710532" y="772225"/>
            <a:ext cx="385674" cy="396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r" defTabSz="914400" rtl="0" fontAlgn="auto" latinLnBrk="0" hangingPunct="0">
              <a:lnSpc>
                <a:spcPct val="100000"/>
              </a:lnSpc>
              <a:spcBef>
                <a:spcPts val="0"/>
              </a:spcBef>
              <a:spcAft>
                <a:spcPts val="0"/>
              </a:spcAft>
              <a:buClrTx/>
              <a:buSzTx/>
              <a:buFontTx/>
              <a:buNone/>
              <a:tabLst/>
              <a:defRPr kumimoji="0" sz="2000" b="0" i="0" u="none" strike="noStrike" cap="none" spc="0" normalizeH="0" baseline="0">
                <a:ln>
                  <a:noFill/>
                </a:ln>
                <a:solidFill>
                  <a:srgbClr val="FEFFFF"/>
                </a:solidFill>
                <a:effectLst/>
                <a:uFillTx/>
                <a:latin typeface="Century Gothic"/>
                <a:ea typeface="Century Gothic"/>
                <a:cs typeface="Century Gothic"/>
                <a:sym typeface="Century Gothic"/>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9pPr>
          </a:lstStyle>
          <a:p>
            <a:fld id="{86CB4B4D-7CA3-9044-876B-883B54F8677D}" type="slidenum">
              <a:rPr lang="fr-CA" smtClean="0"/>
              <a:pPr/>
              <a:t>8</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5" name="Titre 1"/>
          <p:cNvSpPr txBox="1">
            <a:spLocks noGrp="1"/>
          </p:cNvSpPr>
          <p:nvPr>
            <p:ph type="title"/>
            <p:custDataLst>
              <p:tags r:id="rId1"/>
            </p:custDataLst>
          </p:nvPr>
        </p:nvSpPr>
        <p:spPr>
          <a:xfrm>
            <a:off x="1945200" y="624110"/>
            <a:ext cx="6589201" cy="1280891"/>
          </a:xfrm>
          <a:prstGeom prst="rect">
            <a:avLst/>
          </a:prstGeom>
        </p:spPr>
        <p:txBody>
          <a:bodyPr/>
          <a:lstStyle>
            <a:lvl1pPr>
              <a:defRPr sz="3200"/>
            </a:lvl1pPr>
          </a:lstStyle>
          <a:p>
            <a:r>
              <a:rPr lang="fr-CA"/>
              <a:t>APPROVISIONNEMENTS : </a:t>
            </a:r>
            <a:r>
              <a:rPr lang="fr-CA" sz="2200">
                <a:solidFill>
                  <a:srgbClr val="404040"/>
                </a:solidFill>
                <a:ea typeface="+mj-lt"/>
                <a:cs typeface="+mj-lt"/>
              </a:rPr>
              <a:t>Bilan de puissance – Appels au public</a:t>
            </a:r>
            <a:endParaRPr/>
          </a:p>
        </p:txBody>
      </p:sp>
      <p:sp>
        <p:nvSpPr>
          <p:cNvPr id="426" name="Espace réservé du contenu 2"/>
          <p:cNvSpPr txBox="1">
            <a:spLocks noGrp="1"/>
          </p:cNvSpPr>
          <p:nvPr>
            <p:ph type="body" idx="1"/>
            <p:custDataLst>
              <p:tags r:id="rId2"/>
            </p:custDataLst>
          </p:nvPr>
        </p:nvSpPr>
        <p:spPr>
          <a:xfrm>
            <a:off x="1691680" y="1556791"/>
            <a:ext cx="7452320" cy="4824538"/>
          </a:xfrm>
          <a:prstGeom prst="rect">
            <a:avLst/>
          </a:prstGeom>
        </p:spPr>
        <p:txBody>
          <a:bodyPr vert="horz" lIns="91440" tIns="45720" rIns="91440" bIns="45720" rtlCol="0" anchor="t">
            <a:normAutofit/>
          </a:bodyPr>
          <a:lstStyle/>
          <a:p>
            <a:pPr marL="276225" indent="-276225" defTabSz="393192">
              <a:spcBef>
                <a:spcPts val="800"/>
              </a:spcBef>
              <a:defRPr sz="2064"/>
            </a:pPr>
            <a:endParaRPr lang="fr-CA" sz="2200"/>
          </a:p>
          <a:p>
            <a:pPr marL="676275" lvl="1" indent="-276225" defTabSz="393192">
              <a:spcBef>
                <a:spcPts val="800"/>
              </a:spcBef>
              <a:defRPr sz="2064"/>
            </a:pPr>
            <a:r>
              <a:rPr lang="fr-CA" sz="2000"/>
              <a:t>Témoignage d’expert soumis par l’AHQ-ARQ</a:t>
            </a:r>
          </a:p>
          <a:p>
            <a:pPr marL="1076325" lvl="2" indent="-276225" defTabSz="393192">
              <a:spcBef>
                <a:spcPts val="800"/>
              </a:spcBef>
              <a:defRPr sz="2064"/>
            </a:pPr>
            <a:r>
              <a:rPr lang="fr-CA" sz="1800"/>
              <a:t>D’autres juridictions comptent sur l’appel au public dans leur démonstration de fiabilité</a:t>
            </a:r>
          </a:p>
          <a:p>
            <a:pPr marL="1533525" lvl="3" indent="-276225" defTabSz="393192">
              <a:spcBef>
                <a:spcPts val="800"/>
              </a:spcBef>
              <a:defRPr sz="2064"/>
            </a:pPr>
            <a:r>
              <a:rPr lang="fr-CA" sz="1600"/>
              <a:t>MISO (400 MW)</a:t>
            </a:r>
          </a:p>
          <a:p>
            <a:pPr marL="1533525" lvl="3" indent="-276225" defTabSz="393192">
              <a:spcBef>
                <a:spcPts val="800"/>
              </a:spcBef>
              <a:defRPr sz="2064"/>
            </a:pPr>
            <a:r>
              <a:rPr lang="fr-CA" sz="1600"/>
              <a:t>New York (74 MW)</a:t>
            </a:r>
          </a:p>
          <a:p>
            <a:pPr marL="1533525" lvl="3" indent="-276225" defTabSz="393192">
              <a:spcBef>
                <a:spcPts val="800"/>
              </a:spcBef>
              <a:defRPr sz="2064"/>
            </a:pPr>
            <a:r>
              <a:rPr lang="fr-CA" sz="1600"/>
              <a:t>Ontario (1 % soit 230 MW)</a:t>
            </a:r>
          </a:p>
          <a:p>
            <a:pPr marL="1533525" lvl="3" indent="-276225" defTabSz="393192">
              <a:spcBef>
                <a:spcPts val="800"/>
              </a:spcBef>
              <a:defRPr sz="2064"/>
            </a:pPr>
            <a:r>
              <a:rPr lang="fr-CA" sz="1600"/>
              <a:t>PJM (400 MW)</a:t>
            </a:r>
          </a:p>
          <a:p>
            <a:pPr marL="676275" lvl="1" indent="-276225" defTabSz="393192">
              <a:spcBef>
                <a:spcPts val="800"/>
              </a:spcBef>
              <a:defRPr sz="2064"/>
            </a:pPr>
            <a:r>
              <a:rPr lang="fr-CA" sz="2000"/>
              <a:t>Recommandation #3</a:t>
            </a:r>
          </a:p>
          <a:p>
            <a:pPr marL="1076325" lvl="2" indent="-276225" defTabSz="393192">
              <a:spcBef>
                <a:spcPts val="800"/>
              </a:spcBef>
              <a:defRPr sz="2064"/>
            </a:pPr>
            <a:r>
              <a:rPr lang="fr-CA" sz="1800"/>
              <a:t>Inviter Hydro-Québec à reconnaître la contribution en puissance de la clientèle lors des appels au public et à la rémunérer à sa juste valeur par l’application du crédit hivernal et de refléter cette contribution au bilan de puissance</a:t>
            </a:r>
            <a:endParaRPr sz="1800"/>
          </a:p>
        </p:txBody>
      </p:sp>
      <p:sp>
        <p:nvSpPr>
          <p:cNvPr id="427" name="Slide Number Placeholder 3"/>
          <p:cNvSpPr txBox="1">
            <a:spLocks noGrp="1"/>
          </p:cNvSpPr>
          <p:nvPr>
            <p:ph type="sldNum" sz="quarter" idx="2"/>
            <p:custDataLst>
              <p:tags r:id="rId3"/>
            </p:custDataLst>
          </p:nvPr>
        </p:nvSpPr>
        <p:spPr>
          <a:xfrm>
            <a:off x="710532" y="772225"/>
            <a:ext cx="385674" cy="396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r" defTabSz="914400" rtl="0" fontAlgn="auto" latinLnBrk="0" hangingPunct="0">
              <a:lnSpc>
                <a:spcPct val="100000"/>
              </a:lnSpc>
              <a:spcBef>
                <a:spcPts val="0"/>
              </a:spcBef>
              <a:spcAft>
                <a:spcPts val="0"/>
              </a:spcAft>
              <a:buClrTx/>
              <a:buSzTx/>
              <a:buFontTx/>
              <a:buNone/>
              <a:tabLst/>
              <a:defRPr kumimoji="0" sz="2000" b="0" i="0" u="none" strike="noStrike" cap="none" spc="0" normalizeH="0" baseline="0">
                <a:ln>
                  <a:noFill/>
                </a:ln>
                <a:solidFill>
                  <a:srgbClr val="FEFFFF"/>
                </a:solidFill>
                <a:effectLst/>
                <a:uFillTx/>
                <a:latin typeface="Century Gothic"/>
                <a:ea typeface="Century Gothic"/>
                <a:cs typeface="Century Gothic"/>
                <a:sym typeface="Century Gothic"/>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9pPr>
          </a:lstStyle>
          <a:p>
            <a:fld id="{86CB4B4D-7CA3-9044-876B-883B54F8677D}" type="slidenum">
              <a:rPr lang="fr-CA" smtClean="0"/>
              <a:pPr/>
              <a:t>9</a:t>
            </a:fld>
            <a:endParaRPr/>
          </a:p>
        </p:txBody>
      </p:sp>
    </p:spTree>
    <p:extLst>
      <p:ext uri="{BB962C8B-B14F-4D97-AF65-F5344CB8AC3E}">
        <p14:creationId xmlns:p14="http://schemas.microsoft.com/office/powerpoint/2010/main" val="265219913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2"/>
</p:tagLst>
</file>

<file path=ppt/tags/tag11.xml><?xml version="1.0" encoding="utf-8"?>
<p:tagLst xmlns:a="http://schemas.openxmlformats.org/drawingml/2006/main" xmlns:r="http://schemas.openxmlformats.org/officeDocument/2006/relationships" xmlns:p="http://schemas.openxmlformats.org/presentationml/2006/main">
  <p:tag name="NUM" val="3"/>
</p:tagLst>
</file>

<file path=ppt/tags/tag12.xml><?xml version="1.0" encoding="utf-8"?>
<p:tagLst xmlns:a="http://schemas.openxmlformats.org/drawingml/2006/main" xmlns:r="http://schemas.openxmlformats.org/officeDocument/2006/relationships" xmlns:p="http://schemas.openxmlformats.org/presentationml/2006/main">
  <p:tag name="NUM" val="1"/>
</p:tagLst>
</file>

<file path=ppt/tags/tag13.xml><?xml version="1.0" encoding="utf-8"?>
<p:tagLst xmlns:a="http://schemas.openxmlformats.org/drawingml/2006/main" xmlns:r="http://schemas.openxmlformats.org/officeDocument/2006/relationships" xmlns:p="http://schemas.openxmlformats.org/presentationml/2006/main">
  <p:tag name="NUM" val="2"/>
</p:tagLst>
</file>

<file path=ppt/tags/tag14.xml><?xml version="1.0" encoding="utf-8"?>
<p:tagLst xmlns:a="http://schemas.openxmlformats.org/drawingml/2006/main" xmlns:r="http://schemas.openxmlformats.org/officeDocument/2006/relationships" xmlns:p="http://schemas.openxmlformats.org/presentationml/2006/main">
  <p:tag name="NUM" val="3"/>
</p:tagLst>
</file>

<file path=ppt/tags/tag15.xml><?xml version="1.0" encoding="utf-8"?>
<p:tagLst xmlns:a="http://schemas.openxmlformats.org/drawingml/2006/main" xmlns:r="http://schemas.openxmlformats.org/officeDocument/2006/relationships" xmlns:p="http://schemas.openxmlformats.org/presentationml/2006/main">
  <p:tag name="NUM" val="1"/>
</p:tagLst>
</file>

<file path=ppt/tags/tag16.xml><?xml version="1.0" encoding="utf-8"?>
<p:tagLst xmlns:a="http://schemas.openxmlformats.org/drawingml/2006/main" xmlns:r="http://schemas.openxmlformats.org/officeDocument/2006/relationships" xmlns:p="http://schemas.openxmlformats.org/presentationml/2006/main">
  <p:tag name="NUM" val="2"/>
</p:tagLst>
</file>

<file path=ppt/tags/tag17.xml><?xml version="1.0" encoding="utf-8"?>
<p:tagLst xmlns:a="http://schemas.openxmlformats.org/drawingml/2006/main" xmlns:r="http://schemas.openxmlformats.org/officeDocument/2006/relationships" xmlns:p="http://schemas.openxmlformats.org/presentationml/2006/main">
  <p:tag name="NUM" val="3"/>
</p:tagLst>
</file>

<file path=ppt/tags/tag18.xml><?xml version="1.0" encoding="utf-8"?>
<p:tagLst xmlns:a="http://schemas.openxmlformats.org/drawingml/2006/main" xmlns:r="http://schemas.openxmlformats.org/officeDocument/2006/relationships" xmlns:p="http://schemas.openxmlformats.org/presentationml/2006/main">
  <p:tag name="NUM" val="1"/>
</p:tagLst>
</file>

<file path=ppt/tags/tag19.xml><?xml version="1.0" encoding="utf-8"?>
<p:tagLst xmlns:a="http://schemas.openxmlformats.org/drawingml/2006/main" xmlns:r="http://schemas.openxmlformats.org/officeDocument/2006/relationships" xmlns:p="http://schemas.openxmlformats.org/presentationml/2006/main">
  <p:tag name="NUM" val="2"/>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3"/>
</p:tagLst>
</file>

<file path=ppt/tags/tag21.xml><?xml version="1.0" encoding="utf-8"?>
<p:tagLst xmlns:a="http://schemas.openxmlformats.org/drawingml/2006/main" xmlns:r="http://schemas.openxmlformats.org/officeDocument/2006/relationships" xmlns:p="http://schemas.openxmlformats.org/presentationml/2006/main">
  <p:tag name="NUM" val="1"/>
</p:tagLst>
</file>

<file path=ppt/tags/tag22.xml><?xml version="1.0" encoding="utf-8"?>
<p:tagLst xmlns:a="http://schemas.openxmlformats.org/drawingml/2006/main" xmlns:r="http://schemas.openxmlformats.org/officeDocument/2006/relationships" xmlns:p="http://schemas.openxmlformats.org/presentationml/2006/main">
  <p:tag name="NUM" val="2"/>
</p:tagLst>
</file>

<file path=ppt/tags/tag23.xml><?xml version="1.0" encoding="utf-8"?>
<p:tagLst xmlns:a="http://schemas.openxmlformats.org/drawingml/2006/main" xmlns:r="http://schemas.openxmlformats.org/officeDocument/2006/relationships" xmlns:p="http://schemas.openxmlformats.org/presentationml/2006/main">
  <p:tag name="NUM" val="3"/>
</p:tagLst>
</file>

<file path=ppt/tags/tag24.xml><?xml version="1.0" encoding="utf-8"?>
<p:tagLst xmlns:a="http://schemas.openxmlformats.org/drawingml/2006/main" xmlns:r="http://schemas.openxmlformats.org/officeDocument/2006/relationships" xmlns:p="http://schemas.openxmlformats.org/presentationml/2006/main">
  <p:tag name="NUM" val="1"/>
</p:tagLst>
</file>

<file path=ppt/tags/tag25.xml><?xml version="1.0" encoding="utf-8"?>
<p:tagLst xmlns:a="http://schemas.openxmlformats.org/drawingml/2006/main" xmlns:r="http://schemas.openxmlformats.org/officeDocument/2006/relationships" xmlns:p="http://schemas.openxmlformats.org/presentationml/2006/main">
  <p:tag name="NUM" val="2"/>
</p:tagLst>
</file>

<file path=ppt/tags/tag26.xml><?xml version="1.0" encoding="utf-8"?>
<p:tagLst xmlns:a="http://schemas.openxmlformats.org/drawingml/2006/main" xmlns:r="http://schemas.openxmlformats.org/officeDocument/2006/relationships" xmlns:p="http://schemas.openxmlformats.org/presentationml/2006/main">
  <p:tag name="NUM" val="3"/>
</p:tagLst>
</file>

<file path=ppt/tags/tag27.xml><?xml version="1.0" encoding="utf-8"?>
<p:tagLst xmlns:a="http://schemas.openxmlformats.org/drawingml/2006/main" xmlns:r="http://schemas.openxmlformats.org/officeDocument/2006/relationships" xmlns:p="http://schemas.openxmlformats.org/presentationml/2006/main">
  <p:tag name="NUM" val="1"/>
</p:tagLst>
</file>

<file path=ppt/tags/tag28.xml><?xml version="1.0" encoding="utf-8"?>
<p:tagLst xmlns:a="http://schemas.openxmlformats.org/drawingml/2006/main" xmlns:r="http://schemas.openxmlformats.org/officeDocument/2006/relationships" xmlns:p="http://schemas.openxmlformats.org/presentationml/2006/main">
  <p:tag name="NUM" val="2"/>
</p:tagLst>
</file>

<file path=ppt/tags/tag29.xml><?xml version="1.0" encoding="utf-8"?>
<p:tagLst xmlns:a="http://schemas.openxmlformats.org/drawingml/2006/main" xmlns:r="http://schemas.openxmlformats.org/officeDocument/2006/relationships" xmlns:p="http://schemas.openxmlformats.org/presentationml/2006/main">
  <p:tag name="NUM" val="3"/>
</p:tagLst>
</file>

<file path=ppt/tags/tag3.xml><?xml version="1.0" encoding="utf-8"?>
<p:tagLst xmlns:a="http://schemas.openxmlformats.org/drawingml/2006/main" xmlns:r="http://schemas.openxmlformats.org/officeDocument/2006/relationships" xmlns:p="http://schemas.openxmlformats.org/presentationml/2006/main">
  <p:tag name="NUM" val="1"/>
</p:tagLst>
</file>

<file path=ppt/tags/tag30.xml><?xml version="1.0" encoding="utf-8"?>
<p:tagLst xmlns:a="http://schemas.openxmlformats.org/drawingml/2006/main" xmlns:r="http://schemas.openxmlformats.org/officeDocument/2006/relationships" xmlns:p="http://schemas.openxmlformats.org/presentationml/2006/main">
  <p:tag name="NUM" val="1"/>
</p:tagLst>
</file>

<file path=ppt/tags/tag31.xml><?xml version="1.0" encoding="utf-8"?>
<p:tagLst xmlns:a="http://schemas.openxmlformats.org/drawingml/2006/main" xmlns:r="http://schemas.openxmlformats.org/officeDocument/2006/relationships" xmlns:p="http://schemas.openxmlformats.org/presentationml/2006/main">
  <p:tag name="NUM" val="2"/>
</p:tagLst>
</file>

<file path=ppt/tags/tag32.xml><?xml version="1.0" encoding="utf-8"?>
<p:tagLst xmlns:a="http://schemas.openxmlformats.org/drawingml/2006/main" xmlns:r="http://schemas.openxmlformats.org/officeDocument/2006/relationships" xmlns:p="http://schemas.openxmlformats.org/presentationml/2006/main">
  <p:tag name="NUM" val="3"/>
</p:tagLst>
</file>

<file path=ppt/tags/tag33.xml><?xml version="1.0" encoding="utf-8"?>
<p:tagLst xmlns:a="http://schemas.openxmlformats.org/drawingml/2006/main" xmlns:r="http://schemas.openxmlformats.org/officeDocument/2006/relationships" xmlns:p="http://schemas.openxmlformats.org/presentationml/2006/main">
  <p:tag name="NUM" val="1"/>
</p:tagLst>
</file>

<file path=ppt/tags/tag34.xml><?xml version="1.0" encoding="utf-8"?>
<p:tagLst xmlns:a="http://schemas.openxmlformats.org/drawingml/2006/main" xmlns:r="http://schemas.openxmlformats.org/officeDocument/2006/relationships" xmlns:p="http://schemas.openxmlformats.org/presentationml/2006/main">
  <p:tag name="NUM" val="2"/>
</p:tagLst>
</file>

<file path=ppt/tags/tag35.xml><?xml version="1.0" encoding="utf-8"?>
<p:tagLst xmlns:a="http://schemas.openxmlformats.org/drawingml/2006/main" xmlns:r="http://schemas.openxmlformats.org/officeDocument/2006/relationships" xmlns:p="http://schemas.openxmlformats.org/presentationml/2006/main">
  <p:tag name="NUM" val="3"/>
</p:tagLst>
</file>

<file path=ppt/tags/tag36.xml><?xml version="1.0" encoding="utf-8"?>
<p:tagLst xmlns:a="http://schemas.openxmlformats.org/drawingml/2006/main" xmlns:r="http://schemas.openxmlformats.org/officeDocument/2006/relationships" xmlns:p="http://schemas.openxmlformats.org/presentationml/2006/main">
  <p:tag name="NUM" val="1"/>
</p:tagLst>
</file>

<file path=ppt/tags/tag37.xml><?xml version="1.0" encoding="utf-8"?>
<p:tagLst xmlns:a="http://schemas.openxmlformats.org/drawingml/2006/main" xmlns:r="http://schemas.openxmlformats.org/officeDocument/2006/relationships" xmlns:p="http://schemas.openxmlformats.org/presentationml/2006/main">
  <p:tag name="NUM" val="2"/>
</p:tagLst>
</file>

<file path=ppt/tags/tag38.xml><?xml version="1.0" encoding="utf-8"?>
<p:tagLst xmlns:a="http://schemas.openxmlformats.org/drawingml/2006/main" xmlns:r="http://schemas.openxmlformats.org/officeDocument/2006/relationships" xmlns:p="http://schemas.openxmlformats.org/presentationml/2006/main">
  <p:tag name="NUM" val="3"/>
</p:tagLst>
</file>

<file path=ppt/tags/tag39.xml><?xml version="1.0" encoding="utf-8"?>
<p:tagLst xmlns:a="http://schemas.openxmlformats.org/drawingml/2006/main" xmlns:r="http://schemas.openxmlformats.org/officeDocument/2006/relationships" xmlns:p="http://schemas.openxmlformats.org/presentationml/2006/main">
  <p:tag name="NUM" val="1"/>
</p:tagLst>
</file>

<file path=ppt/tags/tag4.xml><?xml version="1.0" encoding="utf-8"?>
<p:tagLst xmlns:a="http://schemas.openxmlformats.org/drawingml/2006/main" xmlns:r="http://schemas.openxmlformats.org/officeDocument/2006/relationships" xmlns:p="http://schemas.openxmlformats.org/presentationml/2006/main">
  <p:tag name="NUM" val="2"/>
</p:tagLst>
</file>

<file path=ppt/tags/tag40.xml><?xml version="1.0" encoding="utf-8"?>
<p:tagLst xmlns:a="http://schemas.openxmlformats.org/drawingml/2006/main" xmlns:r="http://schemas.openxmlformats.org/officeDocument/2006/relationships" xmlns:p="http://schemas.openxmlformats.org/presentationml/2006/main">
  <p:tag name="NUM" val="2"/>
</p:tagLst>
</file>

<file path=ppt/tags/tag41.xml><?xml version="1.0" encoding="utf-8"?>
<p:tagLst xmlns:a="http://schemas.openxmlformats.org/drawingml/2006/main" xmlns:r="http://schemas.openxmlformats.org/officeDocument/2006/relationships" xmlns:p="http://schemas.openxmlformats.org/presentationml/2006/main">
  <p:tag name="NUM" val="3"/>
</p:tagLst>
</file>

<file path=ppt/tags/tag42.xml><?xml version="1.0" encoding="utf-8"?>
<p:tagLst xmlns:a="http://schemas.openxmlformats.org/drawingml/2006/main" xmlns:r="http://schemas.openxmlformats.org/officeDocument/2006/relationships" xmlns:p="http://schemas.openxmlformats.org/presentationml/2006/main">
  <p:tag name="NUM" val="1"/>
</p:tagLst>
</file>

<file path=ppt/tags/tag43.xml><?xml version="1.0" encoding="utf-8"?>
<p:tagLst xmlns:a="http://schemas.openxmlformats.org/drawingml/2006/main" xmlns:r="http://schemas.openxmlformats.org/officeDocument/2006/relationships" xmlns:p="http://schemas.openxmlformats.org/presentationml/2006/main">
  <p:tag name="NUM" val="2"/>
</p:tagLst>
</file>

<file path=ppt/tags/tag44.xml><?xml version="1.0" encoding="utf-8"?>
<p:tagLst xmlns:a="http://schemas.openxmlformats.org/drawingml/2006/main" xmlns:r="http://schemas.openxmlformats.org/officeDocument/2006/relationships" xmlns:p="http://schemas.openxmlformats.org/presentationml/2006/main">
  <p:tag name="NUM" val="3"/>
</p:tagLst>
</file>

<file path=ppt/tags/tag45.xml><?xml version="1.0" encoding="utf-8"?>
<p:tagLst xmlns:a="http://schemas.openxmlformats.org/drawingml/2006/main" xmlns:r="http://schemas.openxmlformats.org/officeDocument/2006/relationships" xmlns:p="http://schemas.openxmlformats.org/presentationml/2006/main">
  <p:tag name="NUM" val="1"/>
</p:tagLst>
</file>

<file path=ppt/tags/tag46.xml><?xml version="1.0" encoding="utf-8"?>
<p:tagLst xmlns:a="http://schemas.openxmlformats.org/drawingml/2006/main" xmlns:r="http://schemas.openxmlformats.org/officeDocument/2006/relationships" xmlns:p="http://schemas.openxmlformats.org/presentationml/2006/main">
  <p:tag name="NUM" val="2"/>
</p:tagLst>
</file>

<file path=ppt/tags/tag47.xml><?xml version="1.0" encoding="utf-8"?>
<p:tagLst xmlns:a="http://schemas.openxmlformats.org/drawingml/2006/main" xmlns:r="http://schemas.openxmlformats.org/officeDocument/2006/relationships" xmlns:p="http://schemas.openxmlformats.org/presentationml/2006/main">
  <p:tag name="NUM" val="3"/>
</p:tagLst>
</file>

<file path=ppt/tags/tag48.xml><?xml version="1.0" encoding="utf-8"?>
<p:tagLst xmlns:a="http://schemas.openxmlformats.org/drawingml/2006/main" xmlns:r="http://schemas.openxmlformats.org/officeDocument/2006/relationships" xmlns:p="http://schemas.openxmlformats.org/presentationml/2006/main">
  <p:tag name="NUM" val="1"/>
</p:tagLst>
</file>

<file path=ppt/tags/tag49.xml><?xml version="1.0" encoding="utf-8"?>
<p:tagLst xmlns:a="http://schemas.openxmlformats.org/drawingml/2006/main" xmlns:r="http://schemas.openxmlformats.org/officeDocument/2006/relationships" xmlns:p="http://schemas.openxmlformats.org/presentationml/2006/main">
  <p:tag name="NUM" val="2"/>
</p:tagLst>
</file>

<file path=ppt/tags/tag5.xml><?xml version="1.0" encoding="utf-8"?>
<p:tagLst xmlns:a="http://schemas.openxmlformats.org/drawingml/2006/main" xmlns:r="http://schemas.openxmlformats.org/officeDocument/2006/relationships" xmlns:p="http://schemas.openxmlformats.org/presentationml/2006/main">
  <p:tag name="NUM" val="3"/>
</p:tagLst>
</file>

<file path=ppt/tags/tag50.xml><?xml version="1.0" encoding="utf-8"?>
<p:tagLst xmlns:a="http://schemas.openxmlformats.org/drawingml/2006/main" xmlns:r="http://schemas.openxmlformats.org/officeDocument/2006/relationships" xmlns:p="http://schemas.openxmlformats.org/presentationml/2006/main">
  <p:tag name="NUM" val="3"/>
</p:tagLst>
</file>

<file path=ppt/tags/tag51.xml><?xml version="1.0" encoding="utf-8"?>
<p:tagLst xmlns:a="http://schemas.openxmlformats.org/drawingml/2006/main" xmlns:r="http://schemas.openxmlformats.org/officeDocument/2006/relationships" xmlns:p="http://schemas.openxmlformats.org/presentationml/2006/main">
  <p:tag name="NUM" val="1"/>
</p:tagLst>
</file>

<file path=ppt/tags/tag52.xml><?xml version="1.0" encoding="utf-8"?>
<p:tagLst xmlns:a="http://schemas.openxmlformats.org/drawingml/2006/main" xmlns:r="http://schemas.openxmlformats.org/officeDocument/2006/relationships" xmlns:p="http://schemas.openxmlformats.org/presentationml/2006/main">
  <p:tag name="NUM" val="2"/>
</p:tagLst>
</file>

<file path=ppt/tags/tag53.xml><?xml version="1.0" encoding="utf-8"?>
<p:tagLst xmlns:a="http://schemas.openxmlformats.org/drawingml/2006/main" xmlns:r="http://schemas.openxmlformats.org/officeDocument/2006/relationships" xmlns:p="http://schemas.openxmlformats.org/presentationml/2006/main">
  <p:tag name="NUM" val="3"/>
</p:tagLst>
</file>

<file path=ppt/tags/tag54.xml><?xml version="1.0" encoding="utf-8"?>
<p:tagLst xmlns:a="http://schemas.openxmlformats.org/drawingml/2006/main" xmlns:r="http://schemas.openxmlformats.org/officeDocument/2006/relationships" xmlns:p="http://schemas.openxmlformats.org/presentationml/2006/main">
  <p:tag name="NUM" val="1"/>
</p:tagLst>
</file>

<file path=ppt/tags/tag55.xml><?xml version="1.0" encoding="utf-8"?>
<p:tagLst xmlns:a="http://schemas.openxmlformats.org/drawingml/2006/main" xmlns:r="http://schemas.openxmlformats.org/officeDocument/2006/relationships" xmlns:p="http://schemas.openxmlformats.org/presentationml/2006/main">
  <p:tag name="NUM" val="2"/>
</p:tagLst>
</file>

<file path=ppt/tags/tag56.xml><?xml version="1.0" encoding="utf-8"?>
<p:tagLst xmlns:a="http://schemas.openxmlformats.org/drawingml/2006/main" xmlns:r="http://schemas.openxmlformats.org/officeDocument/2006/relationships" xmlns:p="http://schemas.openxmlformats.org/presentationml/2006/main">
  <p:tag name="NUM" val="3"/>
</p:tagLst>
</file>

<file path=ppt/tags/tag6.xml><?xml version="1.0" encoding="utf-8"?>
<p:tagLst xmlns:a="http://schemas.openxmlformats.org/drawingml/2006/main" xmlns:r="http://schemas.openxmlformats.org/officeDocument/2006/relationships" xmlns:p="http://schemas.openxmlformats.org/presentationml/2006/main">
  <p:tag name="NUM" val="1"/>
</p:tagLst>
</file>

<file path=ppt/tags/tag7.xml><?xml version="1.0" encoding="utf-8"?>
<p:tagLst xmlns:a="http://schemas.openxmlformats.org/drawingml/2006/main" xmlns:r="http://schemas.openxmlformats.org/officeDocument/2006/relationships" xmlns:p="http://schemas.openxmlformats.org/presentationml/2006/main">
  <p:tag name="NUM" val="2"/>
</p:tagLst>
</file>

<file path=ppt/tags/tag8.xml><?xml version="1.0" encoding="utf-8"?>
<p:tagLst xmlns:a="http://schemas.openxmlformats.org/drawingml/2006/main" xmlns:r="http://schemas.openxmlformats.org/officeDocument/2006/relationships" xmlns:p="http://schemas.openxmlformats.org/presentationml/2006/main">
  <p:tag name="NUM" val="3"/>
</p:tagLst>
</file>

<file path=ppt/tags/tag9.xml><?xml version="1.0" encoding="utf-8"?>
<p:tagLst xmlns:a="http://schemas.openxmlformats.org/drawingml/2006/main" xmlns:r="http://schemas.openxmlformats.org/officeDocument/2006/relationships" xmlns:p="http://schemas.openxmlformats.org/presentationml/2006/main">
  <p:tag name="NUM" val="1"/>
</p:tagLst>
</file>

<file path=ppt/theme/theme1.xml><?xml version="1.0" encoding="utf-8"?>
<a:theme xmlns:a="http://schemas.openxmlformats.org/drawingml/2006/main" name="Wisp">
  <a:themeElements>
    <a:clrScheme name="Vert">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ct:contentTypeSchema xmlns:ct="http://schemas.microsoft.com/office/2006/metadata/contentType" xmlns:ma="http://schemas.microsoft.com/office/2006/metadata/properties/metaAttributes" ct:_="" ma:_="" ma:contentTypeName="Document de projet" ma:contentTypeID="0x010100F6681E3BDF397F418586AC591ADC81BB0051C31966A1ACA448986E1F3A80F8A8D7" ma:contentTypeVersion="0" ma:contentTypeDescription="" ma:contentTypeScope="" ma:versionID="e97c4299cc7291c03dfe8af5cf79449e">
  <xsd:schema xmlns:xsd="http://www.w3.org/2001/XMLSchema" xmlns:xs="http://www.w3.org/2001/XMLSchema" xmlns:p="http://schemas.microsoft.com/office/2006/metadata/properties" xmlns:ns2="a091097b-8ae3-4832-a2b2-51f9a78aeacd" xmlns:ns3="a84ed267-86d5-4fa1-a3cb-2fed497fe84f" targetNamespace="http://schemas.microsoft.com/office/2006/metadata/properties" ma:root="true" ma:fieldsID="b7e9dbe386427f7c04dd1b10a57eb55d" ns2:_="" ns3:_="">
    <xsd:import namespace="a091097b-8ae3-4832-a2b2-51f9a78aeacd"/>
    <xsd:import namespace="a84ed267-86d5-4fa1-a3cb-2fed497fe84f"/>
    <xsd:element name="properties">
      <xsd:complexType>
        <xsd:sequence>
          <xsd:element name="documentManagement">
            <xsd:complexType>
              <xsd:all>
                <xsd:element ref="ns2:Projet"/>
                <xsd:element ref="ns2:Provenance" minOccurs="0"/>
                <xsd:element ref="ns2:Déposant"/>
                <xsd:element ref="ns2:Catégorie_x0020_de_x0020_document" minOccurs="0"/>
                <xsd:element ref="ns2:Sous-catégorie" minOccurs="0"/>
                <xsd:element ref="ns2:Phase"/>
                <xsd:element ref="ns2:Précision_x0020_de_x0020_document" minOccurs="0"/>
                <xsd:element ref="ns2:Sujet" minOccurs="0"/>
                <xsd:element ref="ns2:Cote_x0020_de_x0020_déposant" minOccurs="0"/>
                <xsd:element ref="ns2:Accés_x0020_restreint" minOccurs="0"/>
                <xsd:element ref="ns2:Cote_x0020_de_x0020_piéce" minOccurs="0"/>
                <xsd:element ref="ns2:Inscrit_x0020_au_x0020_plumitif" minOccurs="0"/>
                <xsd:element ref="ns2:Numéro_x0020_plumitif" minOccurs="0"/>
                <xsd:element ref="ns2:Diffusable_x0020_sur_x0020_le_x0020_Web" minOccurs="0"/>
                <xsd:element ref="ns2:Ne_x0020_pas_x0020_envoyer_x0020_d_x0027_alerte" minOccurs="0"/>
                <xsd:element ref="ns2:Confidentiel"/>
                <xsd:element ref="ns2:Date_x0020_de_x0020_confidentialité_x0020_relevée" minOccurs="0"/>
                <xsd:element ref="ns2:Copie_x0020_papier_x0020_reçue" minOccurs="0"/>
                <xsd:element ref="ns2:Date_x0020_de_x0020_réception_x0020_copie_x0020_papier" minOccurs="0"/>
                <xsd:element ref="ns3:_dlc_DocId" minOccurs="0"/>
                <xsd:element ref="ns3:_dlc_DocIdUrl" minOccurs="0"/>
                <xsd:element ref="ns3:_dlc_DocIdPersistId" minOccurs="0"/>
                <xsd:element ref="ns2:Hidden_UploadedBy" minOccurs="0"/>
                <xsd:element ref="ns2:Hidden_UploadedAt" minOccurs="0"/>
                <xsd:element ref="ns2:Hidden_ApprovedBy" minOccurs="0"/>
                <xsd:element ref="ns2:Hidden_ApprovedAt" minOccurs="0"/>
                <xsd:element ref="ns2:Statu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091097b-8ae3-4832-a2b2-51f9a78aeacd" elementFormDefault="qualified">
    <xsd:import namespace="http://schemas.microsoft.com/office/2006/documentManagement/types"/>
    <xsd:import namespace="http://schemas.microsoft.com/office/infopath/2007/PartnerControls"/>
    <xsd:element name="Projet" ma:index="1" ma:displayName="Projet" ma:list="{CE87CB4F-F3B1-42AD-9CE0-0125D6B4080B}" ma:internalName="Projet" ma:readOnly="false" ma:showField="Num_x00e9_ro_x0020_du_x0020_proj" ma:web="{76ddd5ea-d475-414e-8091-4675c7a4bd1a}">
      <xsd:simpleType>
        <xsd:restriction base="dms:Lookup"/>
      </xsd:simpleType>
    </xsd:element>
    <xsd:element name="Provenance" ma:index="2" nillable="true" ma:displayName="Provenance" ma:list="{3A1A4597-1672-4F84-9DE7-FBA0AEBF9CE3}" ma:internalName="Provenance" ma:showField="Title" ma:web="{76ddd5ea-d475-414e-8091-4675c7a4bd1a}">
      <xsd:simpleType>
        <xsd:restriction base="dms:Lookup"/>
      </xsd:simpleType>
    </xsd:element>
    <xsd:element name="Déposant" ma:index="3" ma:displayName="Déposant" ma:list="{A2D4550E-DC70-4FE1-8010-4C446E5D8D2C}" ma:internalName="D_x00e9_posant" ma:showField="Title" ma:web="{76ddd5ea-d475-414e-8091-4675c7a4bd1a}">
      <xsd:simpleType>
        <xsd:restriction base="dms:Lookup"/>
      </xsd:simpleType>
    </xsd:element>
    <xsd:element name="Catégorie_x0020_de_x0020_document" ma:index="4" nillable="true" ma:displayName="Catégorie de document" ma:list="{F7545102-6201-4483-9929-E858F36BE31E}" ma:internalName="Cat_x00e9_gorie_x0020_de_x0020_document" ma:showField="Title" ma:web="{76ddd5ea-d475-414e-8091-4675c7a4bd1a}">
      <xsd:simpleType>
        <xsd:restriction base="dms:Lookup"/>
      </xsd:simpleType>
    </xsd:element>
    <xsd:element name="Sous-catégorie" ma:index="5" nillable="true" ma:displayName="Sous-catégorie" ma:list="{8F61632E-9A95-48F5-95F9-D05D88255F44}" ma:internalName="Sous_x002d_cat_x00e9_gorie" ma:showField="Title" ma:web="{76ddd5ea-d475-414e-8091-4675c7a4bd1a}">
      <xsd:simpleType>
        <xsd:restriction base="dms:Lookup"/>
      </xsd:simpleType>
    </xsd:element>
    <xsd:element name="Phase" ma:index="6" ma:displayName="Phase" ma:list="{1721197D-7382-4457-968B-EC653058772A}" ma:internalName="Phase" ma:showField="Title" ma:web="{76ddd5ea-d475-414e-8091-4675c7a4bd1a}">
      <xsd:simpleType>
        <xsd:restriction base="dms:Lookup"/>
      </xsd:simpleType>
    </xsd:element>
    <xsd:element name="Précision_x0020_de_x0020_document" ma:index="7" nillable="true" ma:displayName="Précisions de document" ma:hidden="true" ma:list="{CD8F73AF-CF7D-4F56-B7C5-E37D10A86459}" ma:internalName="Pr_x00e9_cision_x0020_de_x0020_document" ma:readOnly="false" ma:showField="Title" ma:web="{76ddd5ea-d475-414e-8091-4675c7a4bd1a}">
      <xsd:simpleType>
        <xsd:restriction base="dms:Lookup"/>
      </xsd:simpleType>
    </xsd:element>
    <xsd:element name="Sujet" ma:index="8" nillable="true" ma:displayName="Sujet" ma:internalName="Sujet">
      <xsd:simpleType>
        <xsd:restriction base="dms:Note">
          <xsd:maxLength value="255"/>
        </xsd:restriction>
      </xsd:simpleType>
    </xsd:element>
    <xsd:element name="Cote_x0020_de_x0020_déposant" ma:index="9" nillable="true" ma:displayName="Cote déposant" ma:internalName="Cote_x0020_de_x0020_d_x00e9_posant">
      <xsd:simpleType>
        <xsd:restriction base="dms:Text">
          <xsd:maxLength value="255"/>
        </xsd:restriction>
      </xsd:simpleType>
    </xsd:element>
    <xsd:element name="Accés_x0020_restreint" ma:index="10" nillable="true" ma:displayName="Accès restreint" ma:default="0" ma:internalName="Acc_x00e9_s_x0020_restreint">
      <xsd:simpleType>
        <xsd:restriction base="dms:Boolean"/>
      </xsd:simpleType>
    </xsd:element>
    <xsd:element name="Cote_x0020_de_x0020_piéce" ma:index="11" nillable="true" ma:displayName="Cote de pièce" ma:internalName="Cote_x0020_de_x0020_pi_x00e9_ce">
      <xsd:simpleType>
        <xsd:restriction base="dms:Text">
          <xsd:maxLength value="255"/>
        </xsd:restriction>
      </xsd:simpleType>
    </xsd:element>
    <xsd:element name="Inscrit_x0020_au_x0020_plumitif" ma:index="12" nillable="true" ma:displayName="Inscrit au plumitif" ma:default="1" ma:internalName="Inscrit_x0020_au_x0020_plumitif">
      <xsd:simpleType>
        <xsd:restriction base="dms:Boolean"/>
      </xsd:simpleType>
    </xsd:element>
    <xsd:element name="Numéro_x0020_plumitif" ma:index="13" nillable="true" ma:displayName="Numéro plumitif" ma:decimals="0" ma:internalName="Num_x00e9_ro_x0020_plumitif">
      <xsd:simpleType>
        <xsd:restriction base="dms:Number">
          <xsd:maxInclusive value="9999"/>
          <xsd:minInclusive value="1"/>
        </xsd:restriction>
      </xsd:simpleType>
    </xsd:element>
    <xsd:element name="Diffusable_x0020_sur_x0020_le_x0020_Web" ma:index="14" nillable="true" ma:displayName="Diffusable sur le Web" ma:default="1" ma:internalName="Diffusable_x0020_sur_x0020_le_x0020_Web">
      <xsd:simpleType>
        <xsd:restriction base="dms:Boolean"/>
      </xsd:simpleType>
    </xsd:element>
    <xsd:element name="Ne_x0020_pas_x0020_envoyer_x0020_d_x0027_alerte" ma:index="15" nillable="true" ma:displayName="Ne pas envoyer d'alerte" ma:default="1" ma:internalName="Ne_x0020_pas_x0020_envoyer_x0020_d_x0027_alerte">
      <xsd:simpleType>
        <xsd:restriction base="dms:Boolean"/>
      </xsd:simpleType>
    </xsd:element>
    <xsd:element name="Confidentiel" ma:index="16" ma:displayName="Confidentiel" ma:list="{79B26B89-E55A-4B03-BEFA-7EE3A90275CF}" ma:internalName="Confidentiel" ma:showField="Title" ma:web="{76ddd5ea-d475-414e-8091-4675c7a4bd1a}">
      <xsd:simpleType>
        <xsd:restriction base="dms:Lookup"/>
      </xsd:simpleType>
    </xsd:element>
    <xsd:element name="Date_x0020_de_x0020_confidentialité_x0020_relevée" ma:index="17" nillable="true" ma:displayName="Date de confidentialité relevée" ma:format="DateOnly" ma:internalName="Date_x0020_de_x0020_confidentialit_x00e9__x0020_relev_x00e9_e">
      <xsd:simpleType>
        <xsd:restriction base="dms:DateTime"/>
      </xsd:simpleType>
    </xsd:element>
    <xsd:element name="Copie_x0020_papier_x0020_reçue" ma:index="18" nillable="true" ma:displayName="Copie papier reçue" ma:default="0" ma:internalName="Copie_x0020_papier_x0020_re_x00e7_ue">
      <xsd:simpleType>
        <xsd:restriction base="dms:Boolean"/>
      </xsd:simpleType>
    </xsd:element>
    <xsd:element name="Date_x0020_de_x0020_réception_x0020_copie_x0020_papier" ma:index="19" nillable="true" ma:displayName="Date de réception copie papier" ma:format="DateOnly" ma:internalName="Date_x0020_de_x0020_r_x00e9_ception_x0020_copie_x0020_papier">
      <xsd:simpleType>
        <xsd:restriction base="dms:DateTime"/>
      </xsd:simpleType>
    </xsd:element>
    <xsd:element name="Hidden_UploadedBy" ma:index="33" nillable="true" ma:displayName="Hidden_UploadedBy" ma:hidden="true" ma:internalName="Hidden_UploadedBy" ma:readOnly="false">
      <xsd:simpleType>
        <xsd:restriction base="dms:Text">
          <xsd:maxLength value="100"/>
        </xsd:restriction>
      </xsd:simpleType>
    </xsd:element>
    <xsd:element name="Hidden_UploadedAt" ma:index="34" nillable="true" ma:displayName="Hidden_UploadedAt" ma:default="[today]" ma:format="DateTime" ma:hidden="true" ma:internalName="Hidden_UploadedAt" ma:readOnly="false">
      <xsd:simpleType>
        <xsd:restriction base="dms:DateTime"/>
      </xsd:simpleType>
    </xsd:element>
    <xsd:element name="Hidden_ApprovedBy" ma:index="35" nillable="true" ma:displayName="Hidden_ApprovedBy" ma:hidden="true" ma:internalName="Hidden_ApprovedBy" ma:readOnly="false">
      <xsd:simpleType>
        <xsd:restriction base="dms:Text">
          <xsd:maxLength value="100"/>
        </xsd:restriction>
      </xsd:simpleType>
    </xsd:element>
    <xsd:element name="Hidden_ApprovedAt" ma:index="36" nillable="true" ma:displayName="Hidden_ApprovedAt" ma:default="[today]" ma:format="DateTime" ma:hidden="true" ma:internalName="Hidden_ApprovedAt" ma:readOnly="false">
      <xsd:simpleType>
        <xsd:restriction base="dms:DateTime"/>
      </xsd:simpleType>
    </xsd:element>
    <xsd:element name="Statut" ma:index="37" nillable="true" ma:displayName="Statut" ma:hidden="true" ma:internalName="Statut" ma:readOnly="false">
      <xsd:simpleType>
        <xsd:restriction base="dms:Text">
          <xsd:maxLength value="10"/>
        </xsd:restriction>
      </xsd:simpleType>
    </xsd:element>
  </xsd:schema>
  <xsd:schema xmlns:xsd="http://www.w3.org/2001/XMLSchema" xmlns:xs="http://www.w3.org/2001/XMLSchema" xmlns:dms="http://schemas.microsoft.com/office/2006/documentManagement/types" xmlns:pc="http://schemas.microsoft.com/office/infopath/2007/PartnerControls" targetNamespace="a84ed267-86d5-4fa1-a3cb-2fed497fe84f" elementFormDefault="qualified">
    <xsd:import namespace="http://schemas.microsoft.com/office/2006/documentManagement/types"/>
    <xsd:import namespace="http://schemas.microsoft.com/office/infopath/2007/PartnerControls"/>
    <xsd:element name="_dlc_DocId" ma:index="22" nillable="true" ma:displayName="Valeur d’ID de document" ma:description="Valeur de l’ID de document affecté à cet élément." ma:internalName="_dlc_DocId" ma:readOnly="true">
      <xsd:simpleType>
        <xsd:restriction base="dms:Text"/>
      </xsd:simpleType>
    </xsd:element>
    <xsd:element name="_dlc_DocIdUrl" ma:index="23" nillable="true" ma:displayName="ID de document" ma:description="Lien permanent vers ce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4" nillable="true" ma:displayName="Conserver l’ID" ma:description="Conserver l’ID lors de l’ajout."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5" ma:displayName="Type de contenu"/>
        <xsd:element ref="dc:title" minOccurs="0" maxOccurs="1"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Hidden_UploadedAt xmlns="a091097b-8ae3-4832-a2b2-51f9a78aeacd">2023-06-19T20:16:35+00:00</Hidden_UploadedAt>
    <Provenance xmlns="a091097b-8ae3-4832-a2b2-51f9a78aeacd">2</Provenance>
    <Accés_x0020_restreint xmlns="a091097b-8ae3-4832-a2b2-51f9a78aeacd">false</Accés_x0020_restreint>
    <Précision_x0020_de_x0020_document xmlns="a091097b-8ae3-4832-a2b2-51f9a78aeacd" xsi:nil="true"/>
    <Déposant xmlns="a091097b-8ae3-4832-a2b2-51f9a78aeacd">124</Déposant>
    <Sous-catégorie xmlns="a091097b-8ae3-4832-a2b2-51f9a78aeacd">298</Sous-catégorie>
    <Copie_x0020_papier_x0020_reçue xmlns="a091097b-8ae3-4832-a2b2-51f9a78aeacd">false</Copie_x0020_papier_x0020_reçue>
    <Phase xmlns="a091097b-8ae3-4832-a2b2-51f9a78aeacd">1</Phase>
    <Sujet xmlns="a091097b-8ae3-4832-a2b2-51f9a78aeacd">Présentation de la preuve du ROEÉ</Sujet>
    <Cote_x0020_de_x0020_déposant xmlns="a091097b-8ae3-4832-a2b2-51f9a78aeacd" xsi:nil="true"/>
    <Inscrit_x0020_au_x0020_plumitif xmlns="a091097b-8ae3-4832-a2b2-51f9a78aeacd">true</Inscrit_x0020_au_x0020_plumitif>
    <Numéro_x0020_plumitif xmlns="a091097b-8ae3-4832-a2b2-51f9a78aeacd">657</Numéro_x0020_plumitif>
    <Confidentiel xmlns="a091097b-8ae3-4832-a2b2-51f9a78aeacd">3</Confidentiel>
    <Hidden_UploadedBy xmlns="a091097b-8ae3-4832-a2b2-51f9a78aeacd">admin_gertlerlex.ca#EXT#@rdeqc.onmicrosoft.com</Hidden_UploadedBy>
    <Hidden_ApprovedBy xmlns="a091097b-8ae3-4832-a2b2-51f9a78aeacd">Eccles, Natalie</Hidden_ApprovedBy>
    <Statut xmlns="a091097b-8ae3-4832-a2b2-51f9a78aeacd">Approuvé</Statut>
    <Catégorie_x0020_de_x0020_document xmlns="a091097b-8ae3-4832-a2b2-51f9a78aeacd">2</Catégorie_x0020_de_x0020_document>
    <Date_x0020_de_x0020_confidentialité_x0020_relevée xmlns="a091097b-8ae3-4832-a2b2-51f9a78aeacd" xsi:nil="true"/>
    <Hidden_ApprovedAt xmlns="a091097b-8ae3-4832-a2b2-51f9a78aeacd">2023-06-19T20:21:24+00:00</Hidden_ApprovedAt>
    <Cote_x0020_de_x0020_piéce xmlns="a091097b-8ae3-4832-a2b2-51f9a78aeacd">C-ROEÉ-0025</Cote_x0020_de_x0020_piéce>
    <Diffusable_x0020_sur_x0020_le_x0020_Web xmlns="a091097b-8ae3-4832-a2b2-51f9a78aeacd">true</Diffusable_x0020_sur_x0020_le_x0020_Web>
    <Projet xmlns="a091097b-8ae3-4832-a2b2-51f9a78aeacd">1002</Projet>
    <Date_x0020_de_x0020_réception_x0020_copie_x0020_papier xmlns="a091097b-8ae3-4832-a2b2-51f9a78aeacd" xsi:nil="true"/>
    <Ne_x0020_pas_x0020_envoyer_x0020_d_x0027_alerte xmlns="a091097b-8ae3-4832-a2b2-51f9a78aeacd">false</Ne_x0020_pas_x0020_envoyer_x0020_d_x0027_alerte>
    <_dlc_DocId xmlns="a84ed267-86d5-4fa1-a3cb-2fed497fe84f">W2HFWTQUJJY6-304364381-2083</_dlc_DocId>
    <_dlc_DocIdUrl xmlns="a84ed267-86d5-4fa1-a3cb-2fed497fe84f">
      <Url>https://sde.regie-energie.qc.ca/1002/_layouts/15/DocIdRedir.aspx?ID=W2HFWTQUJJY6-304364381-2083</Url>
      <Description>W2HFWTQUJJY6-304364381-2083</Description>
    </_dlc_DocIdUrl>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5.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2A5F2D70-2ABD-4488-ABEE-85A80D8DC683}"/>
</file>

<file path=customXml/itemProps2.xml><?xml version="1.0" encoding="utf-8"?>
<ds:datastoreItem xmlns:ds="http://schemas.openxmlformats.org/officeDocument/2006/customXml" ds:itemID="{9FA8B1E6-B3FF-4F36-93D1-573505687D20}"/>
</file>

<file path=customXml/itemProps3.xml><?xml version="1.0" encoding="utf-8"?>
<ds:datastoreItem xmlns:ds="http://schemas.openxmlformats.org/officeDocument/2006/customXml" ds:itemID="{7964EC15-F203-45F4-BF9D-2672A3ED6FA1}"/>
</file>

<file path=customXml/itemProps4.xml><?xml version="1.0" encoding="utf-8"?>
<ds:datastoreItem xmlns:ds="http://schemas.openxmlformats.org/officeDocument/2006/customXml" ds:itemID="{8A86FBC3-D207-4D1E-A3EB-542965E99975}"/>
</file>

<file path=customXml/itemProps5.xml><?xml version="1.0" encoding="utf-8"?>
<ds:datastoreItem xmlns:ds="http://schemas.openxmlformats.org/officeDocument/2006/customXml" ds:itemID="{A6DA1CC5-E77C-48A6-A563-2A30569678D0}"/>
</file>

<file path=docProps/app.xml><?xml version="1.0" encoding="utf-8"?>
<Properties xmlns="http://schemas.openxmlformats.org/officeDocument/2006/extended-properties" xmlns:vt="http://schemas.openxmlformats.org/officeDocument/2006/docPropsVTypes">
  <Template>Wisp</Template>
  <TotalTime>1</TotalTime>
  <Words>1994</Words>
  <Application>Microsoft Office PowerPoint</Application>
  <PresentationFormat>On-screen Show (4:3)</PresentationFormat>
  <Paragraphs>157</Paragraphs>
  <Slides>19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Century Gothic</vt:lpstr>
      <vt:lpstr>Times New Roman</vt:lpstr>
      <vt:lpstr>Wingdings 3</vt:lpstr>
      <vt:lpstr>Wisp</vt:lpstr>
      <vt:lpstr> Régie de l’énergie  R-4210-2022, Phase 1 Hydro-Québec – Demande d’approbation du Plan d’approvisionnement 2023-2032</vt:lpstr>
      <vt:lpstr>ENJEUX</vt:lpstr>
      <vt:lpstr>PRÉVISION DE LA DEMANDE: Prévisions des ventes régulières d’électricité</vt:lpstr>
      <vt:lpstr>PRÉVISION DE LA DEMANDE: Prévisions des ventes régulières d’électricité</vt:lpstr>
      <vt:lpstr>PRÉVISION DE LA DEMANDE: Prévisions des ventes régulières d’électricité</vt:lpstr>
      <vt:lpstr>PRÉVISION DE LA DEMANDE: Prévisions des ventes régulières d’électricité</vt:lpstr>
      <vt:lpstr>PRÉVISION DE LA DEMANDE: Prévisions des ventes régulières d’électricité</vt:lpstr>
      <vt:lpstr>APPROVISIONNEMENTS : Bilan de puissance – Appels au public</vt:lpstr>
      <vt:lpstr>APPROVISIONNEMENTS : Bilan de puissance – Appels au public</vt:lpstr>
      <vt:lpstr>APPROVISIONNEMENTS : Efficacité énergétique – Cible et potentiel</vt:lpstr>
      <vt:lpstr>APPROVISIONNEMENTS:  Efficacité énergétique – Cible et potentiel</vt:lpstr>
      <vt:lpstr>APPROVISIONNEMENTS:  Efficacité énergétique – Cible et potentiel</vt:lpstr>
      <vt:lpstr>APPROVISIONNEMENTS : Efficacité énergétique - Hilo</vt:lpstr>
      <vt:lpstr>APPROVISIONNEMENTS: Efficacité énergétique - Hilo</vt:lpstr>
      <vt:lpstr>APPROVISIONNEMENTS : Programme « Charges interruptibles résidentielles – Chauffe-eau »</vt:lpstr>
      <vt:lpstr>APPROVISIONNEMENTS : Programme « Charges interruptibles résidentielles – Chauffe-eau » </vt:lpstr>
      <vt:lpstr>APPROVISIONNEMENTS: Programme « Charges interruptibles résidentielles – Chauffe-eau » </vt:lpstr>
      <vt:lpstr>APPROVISIONNEMENTS : Programme « Charges interruptibles résidentielles – Chauffe-eau » </vt:lpstr>
      <vt:lpstr>APPROVISIONNEMENTS : Programme « Charges interruptibles résidentielles – Chauffe-eau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Présentation de la preuve du ROEÉ</dc:subject>
  <dc:creator>Solénove Admin</dc:creator>
  <cp:lastModifiedBy>Zaynab Ben el Madani</cp:lastModifiedBy>
  <cp:revision>3</cp:revision>
  <dcterms:created xsi:type="dcterms:W3CDTF">2018-09-25T17:49:54Z</dcterms:created>
  <dcterms:modified xsi:type="dcterms:W3CDTF">2023-06-19T20:13:53Z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0x010100F6681E3BDF397F418586AC591ADC81BB0051C31966A1ACA448986E1F3A80F8A8D7</vt:lpwstr>
  </property>
  <property fmtid="{D5CDD505-2E9C-101B-9397-08002B2CF9AE}" pid="3" name="Order">
    <vt:r8>5796000</vt:r8>
  </property>
  <property fmtid="{D5CDD505-2E9C-101B-9397-08002B2CF9AE}" pid="4" name="MediaServiceImageTags">
    <vt:lpwstr/>
  </property>
  <property fmtid="{D5CDD505-2E9C-101B-9397-08002B2CF9AE}" pid="5" name="Phase">
    <vt:lpwstr>1</vt:lpwstr>
  </property>
  <property fmtid="{D5CDD505-2E9C-101B-9397-08002B2CF9AE}" pid="6" name="Provenance">
    <vt:lpwstr>2</vt:lpwstr>
  </property>
  <property fmtid="{D5CDD505-2E9C-101B-9397-08002B2CF9AE}" pid="7" name="Diffusable sur le Web">
    <vt:bool>false</vt:bool>
  </property>
  <property fmtid="{D5CDD505-2E9C-101B-9397-08002B2CF9AE}" pid="8" name="Projet">
    <vt:lpwstr>1002</vt:lpwstr>
  </property>
  <property fmtid="{D5CDD505-2E9C-101B-9397-08002B2CF9AE}" pid="9" name="Hidden_UploadedBy">
    <vt:lpwstr>admin_gertlerlex.ca#EXT#@rdeqc.onmicrosoft.com</vt:lpwstr>
  </property>
  <property fmtid="{D5CDD505-2E9C-101B-9397-08002B2CF9AE}" pid="10" name="Catégorie de document">
    <vt:lpwstr>24</vt:lpwstr>
  </property>
  <property fmtid="{D5CDD505-2E9C-101B-9397-08002B2CF9AE}" pid="11" name="Hidden_UploadedAt">
    <vt:filetime>2023-06-19T20:16:35Z</vt:filetime>
  </property>
  <property fmtid="{D5CDD505-2E9C-101B-9397-08002B2CF9AE}" pid="12" name="Confidentiel">
    <vt:lpwstr>3</vt:lpwstr>
  </property>
  <property fmtid="{D5CDD505-2E9C-101B-9397-08002B2CF9AE}" pid="13" name="Inscrit au plumitif">
    <vt:bool>false</vt:bool>
  </property>
  <property fmtid="{D5CDD505-2E9C-101B-9397-08002B2CF9AE}" pid="14" name="Sous-catégorie">
    <vt:lpwstr>371</vt:lpwstr>
  </property>
  <property fmtid="{D5CDD505-2E9C-101B-9397-08002B2CF9AE}" pid="15" name="Cote de déposant">
    <vt:lpwstr>C-ROEÉ-0025</vt:lpwstr>
  </property>
  <property fmtid="{D5CDD505-2E9C-101B-9397-08002B2CF9AE}" pid="16" name="Déposant">
    <vt:lpwstr>124</vt:lpwstr>
  </property>
  <property fmtid="{D5CDD505-2E9C-101B-9397-08002B2CF9AE}" pid="17" name="Sujet">
    <vt:lpwstr>R-4210-2022 ph1 - PrésentationPreuve ROEÉ</vt:lpwstr>
  </property>
  <property fmtid="{D5CDD505-2E9C-101B-9397-08002B2CF9AE}" pid="18" name="Statut">
    <vt:lpwstr>Déposé</vt:lpwstr>
  </property>
  <property fmtid="{D5CDD505-2E9C-101B-9397-08002B2CF9AE}" pid="19" name="Accés restreint">
    <vt:bool>false</vt:bool>
  </property>
  <property fmtid="{D5CDD505-2E9C-101B-9397-08002B2CF9AE}" pid="20" name="_dlc_DocIdItemGuid">
    <vt:lpwstr>c941e262-663c-4531-a984-0b11ba43b995</vt:lpwstr>
  </property>
  <property fmtid="{D5CDD505-2E9C-101B-9397-08002B2CF9AE}" pid="21" name="xd_ProgID">
    <vt:lpwstr/>
  </property>
  <property fmtid="{D5CDD505-2E9C-101B-9397-08002B2CF9AE}" pid="22" name="_SourceUrl">
    <vt:lpwstr/>
  </property>
  <property fmtid="{D5CDD505-2E9C-101B-9397-08002B2CF9AE}" pid="23" name="_SharedFileIndex">
    <vt:lpwstr/>
  </property>
  <property fmtid="{D5CDD505-2E9C-101B-9397-08002B2CF9AE}" pid="24" name="TemplateUrl">
    <vt:lpwstr/>
  </property>
</Properties>
</file>