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Layouts/slideLayout12.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authors.xml" ContentType="application/vnd.ms-powerpoint.authors+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customXml/itemProps1.xml" ContentType="application/vnd.openxmlformats-officedocument.customXmlProperties+xml"/>
  <Override PartName="/customXml/itemProps2.xml" ContentType="application/vnd.openxmlformats-officedocument.customXmlProperties+xml"/>
  <Override PartName="/ppt/tags/tag35.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revisionInfo.xml" ContentType="application/vnd.ms-powerpoint.revisioninfo+xml"/>
  <Override PartName="/ppt/tags/tag17.xml" ContentType="application/vnd.openxmlformats-officedocument.presentationml.tags+xml"/>
  <Override PartName="/ppt/tags/tag1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ppt/tags/tag19.xml" ContentType="application/vnd.openxmlformats-officedocument.presentationml.tags+xml"/>
  <Override PartName="/ppt/tags/tag21.xml" ContentType="application/vnd.openxmlformats-officedocument.presentationml.tags+xml"/>
  <Override PartName="/ppt/tags/tag15.xml" ContentType="application/vnd.openxmlformats-officedocument.presentationml.tags+xml"/>
  <Override PartName="/ppt/tags/tag18.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14.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13.xml" ContentType="application/vnd.openxmlformats-officedocument.presentationml.tags+xml"/>
  <Override PartName="/ppt/tags/tag12.xml" ContentType="application/vnd.openxmlformats-officedocument.presentationml.tags+xml"/>
  <Override PartName="/ppt/tags/tag20.xml" ContentType="application/vnd.openxmlformats-officedocument.presentationml.tags+xml"/>
  <Override PartName="/ppt/tags/tag11.xml" ContentType="application/vnd.openxmlformats-officedocument.presentationml.tags+xml"/>
  <Override PartName="/ppt/tags/tag10.xml" ContentType="application/vnd.openxmlformats-officedocument.presentationml.tags+xml"/>
  <Override PartName="/ppt/tags/tag9.xml" ContentType="application/vnd.openxmlformats-officedocument.presentationml.tags+xml"/>
  <Override PartName="/ppt/tags/tag36.xml" ContentType="application/vnd.openxmlformats-officedocument.presentationml.tags+xml"/>
  <Override PartName="/ppt/tags/tag8.xml" ContentType="application/vnd.openxmlformats-officedocument.presentationml.tags+xml"/>
  <Override PartName="/ppt/tags/tag7.xml" ContentType="application/vnd.openxmlformats-officedocument.presentationml.tags+xml"/>
  <Override PartName="/ppt/tags/tag6.xml" ContentType="application/vnd.openxmlformats-officedocument.presentationml.tags+xml"/>
  <Override PartName="/ppt/tags/tag5.xml" ContentType="application/vnd.openxmlformats-officedocument.presentationml.tags+xml"/>
  <Override PartName="/ppt/tags/tag4.xml" ContentType="application/vnd.openxmlformats-officedocument.presentationml.tags+xml"/>
  <Override PartName="/ppt/tags/tag3.xml" ContentType="application/vnd.openxmlformats-officedocument.presentationml.tags+xml"/>
  <Override PartName="/ppt/tags/tag2.xml" ContentType="application/vnd.openxmlformats-officedocument.presentationml.tags+xml"/>
  <Override PartName="/ppt/tags/tag1.xml" ContentType="application/vnd.openxmlformats-officedocument.presentationml.tags+xml"/>
  <Override PartName="/customXml/itemProps3.xml" ContentType="application/vnd.openxmlformats-officedocument.customXmlProperties+xml"/>
  <Override PartName="/ppt/tags/tag29.xml" ContentType="application/vnd.openxmlformats-officedocument.presentationml.tags+xml"/>
  <Override PartName="/customXml/itemProps4.xml" ContentType="application/vnd.openxmlformats-officedocument.customXmlProperties+xml"/>
  <Override PartName="/docProps/custom.xml" ContentType="application/vnd.openxmlformats-officedocument.custom-properties+xml"/>
  <Override PartName="/customXml/itemProps5.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27" r:id="rId4"/>
  </p:sldMasterIdLst>
  <p:notesMasterIdLst>
    <p:notesMasterId r:id="rId19"/>
  </p:notesMasterIdLst>
  <p:sldIdLst>
    <p:sldId id="256" r:id="rId5"/>
    <p:sldId id="257" r:id="rId6"/>
    <p:sldId id="319" r:id="rId7"/>
    <p:sldId id="320" r:id="rId8"/>
    <p:sldId id="321" r:id="rId9"/>
    <p:sldId id="322" r:id="rId10"/>
    <p:sldId id="329" r:id="rId11"/>
    <p:sldId id="324" r:id="rId12"/>
    <p:sldId id="325" r:id="rId13"/>
    <p:sldId id="323" r:id="rId14"/>
    <p:sldId id="316" r:id="rId15"/>
    <p:sldId id="326" r:id="rId16"/>
    <p:sldId id="330" r:id="rId17"/>
    <p:sldId id="327" r:id="rId1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D749FCC-766C-7168-EA28-0A32113E410E}" name="Hadrien Burlone" initials="HB" userId="S::hburlone@gertlerlex.ca::14cfb75d-3923-436a-883f-1f5660a3838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Bertrand Schepper" initials="BS" lastIdx="31" clrIdx="0"/>
  <p:cmAuthor id="2" name="saulnierb@me.com" initials="s" lastIdx="14" clrIdx="1">
    <p:extLst>
      <p:ext uri="{19B8F6BF-5375-455C-9EA6-DF929625EA0E}">
        <p15:presenceInfo xmlns:p15="http://schemas.microsoft.com/office/powerpoint/2012/main" userId="21d8c8dadb0014c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968A527-296B-439E-8E09-416F94023508}" v="1" dt="2024-03-19T12:49:17.117"/>
    <p1510:client id="{AB2AC8B1-AC85-4519-93B0-E06A892D6D7C}" v="13" dt="2024-03-18T19:45:09.21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729"/>
    <p:restoredTop sz="94673"/>
  </p:normalViewPr>
  <p:slideViewPr>
    <p:cSldViewPr>
      <p:cViewPr varScale="1">
        <p:scale>
          <a:sx n="108" d="100"/>
          <a:sy n="108" d="100"/>
        </p:scale>
        <p:origin x="1530"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 Id="rId27" Type="http://schemas.openxmlformats.org/officeDocument/2006/relationships/customXml" Target="../customXml/item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47715A7-5EAF-4831-84CF-9C2E2E4F2AD6}" type="datetimeFigureOut">
              <a:rPr lang="fr-CA" smtClean="0"/>
              <a:t>2024-03-19</a:t>
            </a:fld>
            <a:endParaRPr lang="fr-CA"/>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5833AF-C2F9-483F-8849-7F77FB4594EF}" type="slidenum">
              <a:rPr lang="fr-CA" smtClean="0"/>
              <a:t>‹#›</a:t>
            </a:fld>
            <a:endParaRPr lang="fr-CA"/>
          </a:p>
        </p:txBody>
      </p:sp>
    </p:spTree>
    <p:extLst>
      <p:ext uri="{BB962C8B-B14F-4D97-AF65-F5344CB8AC3E}">
        <p14:creationId xmlns:p14="http://schemas.microsoft.com/office/powerpoint/2010/main" val="26483143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A" dirty="0"/>
          </a:p>
        </p:txBody>
      </p:sp>
      <p:sp>
        <p:nvSpPr>
          <p:cNvPr id="4" name="Slide Number Placeholder 3"/>
          <p:cNvSpPr>
            <a:spLocks noGrp="1"/>
          </p:cNvSpPr>
          <p:nvPr>
            <p:ph type="sldNum" sz="quarter" idx="10"/>
          </p:nvPr>
        </p:nvSpPr>
        <p:spPr/>
        <p:txBody>
          <a:bodyPr/>
          <a:lstStyle/>
          <a:p>
            <a:fld id="{BA5833AF-C2F9-483F-8849-7F77FB4594EF}" type="slidenum">
              <a:rPr lang="fr-CA" smtClean="0"/>
              <a:t>1</a:t>
            </a:fld>
            <a:endParaRPr lang="fr-CA"/>
          </a:p>
        </p:txBody>
      </p:sp>
    </p:spTree>
    <p:extLst>
      <p:ext uri="{BB962C8B-B14F-4D97-AF65-F5344CB8AC3E}">
        <p14:creationId xmlns:p14="http://schemas.microsoft.com/office/powerpoint/2010/main" val="445870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F636614-C679-40D3-832B-CA40682977F3}" type="datetime1">
              <a:rPr lang="fr-CA" smtClean="0"/>
              <a:t>2024-03-19</a:t>
            </a:fld>
            <a:endParaRPr lang="fr-CA"/>
          </a:p>
        </p:txBody>
      </p:sp>
      <p:sp>
        <p:nvSpPr>
          <p:cNvPr id="5" name="Footer Placeholder 4"/>
          <p:cNvSpPr>
            <a:spLocks noGrp="1"/>
          </p:cNvSpPr>
          <p:nvPr>
            <p:ph type="ftr" sz="quarter" idx="11"/>
          </p:nvPr>
        </p:nvSpPr>
        <p:spPr/>
        <p:txBody>
          <a:bodyPr/>
          <a:lstStyle/>
          <a:p>
            <a:endParaRPr lang="fr-CA"/>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56838C76-FBBD-4DC0-B117-C3B028957B94}" type="slidenum">
              <a:rPr lang="fr-CA" smtClean="0"/>
              <a:t>‹#›</a:t>
            </a:fld>
            <a:endParaRPr lang="fr-CA"/>
          </a:p>
        </p:txBody>
      </p:sp>
    </p:spTree>
    <p:extLst>
      <p:ext uri="{BB962C8B-B14F-4D97-AF65-F5344CB8AC3E}">
        <p14:creationId xmlns:p14="http://schemas.microsoft.com/office/powerpoint/2010/main" val="37085706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56BA000-468F-45EF-98B8-DEE41F70344D}" type="datetime1">
              <a:rPr lang="fr-CA" smtClean="0"/>
              <a:t>2024-03-19</a:t>
            </a:fld>
            <a:endParaRPr lang="fr-CA"/>
          </a:p>
        </p:txBody>
      </p:sp>
      <p:sp>
        <p:nvSpPr>
          <p:cNvPr id="5" name="Footer Placeholder 4"/>
          <p:cNvSpPr>
            <a:spLocks noGrp="1"/>
          </p:cNvSpPr>
          <p:nvPr>
            <p:ph type="ftr" sz="quarter" idx="11"/>
          </p:nvPr>
        </p:nvSpPr>
        <p:spPr/>
        <p:txBody>
          <a:bodyPr/>
          <a:lstStyle/>
          <a:p>
            <a:endParaRPr lang="fr-CA"/>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56838C76-FBBD-4DC0-B117-C3B028957B94}" type="slidenum">
              <a:rPr lang="fr-CA" smtClean="0"/>
              <a:t>‹#›</a:t>
            </a:fld>
            <a:endParaRPr lang="fr-CA"/>
          </a:p>
        </p:txBody>
      </p:sp>
    </p:spTree>
    <p:extLst>
      <p:ext uri="{BB962C8B-B14F-4D97-AF65-F5344CB8AC3E}">
        <p14:creationId xmlns:p14="http://schemas.microsoft.com/office/powerpoint/2010/main" val="2469907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7F9D5E0-1447-4D43-AEB3-F0C1F8726A97}" type="datetime1">
              <a:rPr lang="fr-CA" smtClean="0"/>
              <a:t>2024-03-19</a:t>
            </a:fld>
            <a:endParaRPr lang="fr-CA"/>
          </a:p>
        </p:txBody>
      </p:sp>
      <p:sp>
        <p:nvSpPr>
          <p:cNvPr id="5" name="Footer Placeholder 4"/>
          <p:cNvSpPr>
            <a:spLocks noGrp="1"/>
          </p:cNvSpPr>
          <p:nvPr>
            <p:ph type="ftr" sz="quarter" idx="11"/>
          </p:nvPr>
        </p:nvSpPr>
        <p:spPr/>
        <p:txBody>
          <a:bodyPr/>
          <a:lstStyle/>
          <a:p>
            <a:endParaRPr lang="fr-CA"/>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56838C76-FBBD-4DC0-B117-C3B028957B94}" type="slidenum">
              <a:rPr lang="fr-CA" smtClean="0"/>
              <a:t>‹#›</a:t>
            </a:fld>
            <a:endParaRPr lang="fr-CA"/>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498691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E7507950-76A6-4412-B8F1-7E9E99439ED0}" type="datetime1">
              <a:rPr lang="fr-CA" smtClean="0"/>
              <a:t>2024-03-19</a:t>
            </a:fld>
            <a:endParaRPr lang="fr-CA"/>
          </a:p>
        </p:txBody>
      </p:sp>
      <p:sp>
        <p:nvSpPr>
          <p:cNvPr id="6" name="Footer Placeholder 5"/>
          <p:cNvSpPr>
            <a:spLocks noGrp="1"/>
          </p:cNvSpPr>
          <p:nvPr>
            <p:ph type="ftr" sz="quarter" idx="11"/>
          </p:nvPr>
        </p:nvSpPr>
        <p:spPr/>
        <p:txBody>
          <a:bodyPr/>
          <a:lstStyle/>
          <a:p>
            <a:endParaRPr lang="fr-CA"/>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56838C76-FBBD-4DC0-B117-C3B028957B94}" type="slidenum">
              <a:rPr lang="fr-CA" smtClean="0"/>
              <a:t>‹#›</a:t>
            </a:fld>
            <a:endParaRPr lang="fr-CA"/>
          </a:p>
        </p:txBody>
      </p:sp>
    </p:spTree>
    <p:extLst>
      <p:ext uri="{BB962C8B-B14F-4D97-AF65-F5344CB8AC3E}">
        <p14:creationId xmlns:p14="http://schemas.microsoft.com/office/powerpoint/2010/main" val="15978596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38B9749-380E-469C-96C1-973DFF9D2D66}" type="datetime1">
              <a:rPr lang="fr-CA" smtClean="0"/>
              <a:t>2024-03-19</a:t>
            </a:fld>
            <a:endParaRPr lang="fr-CA"/>
          </a:p>
        </p:txBody>
      </p:sp>
      <p:sp>
        <p:nvSpPr>
          <p:cNvPr id="6" name="Footer Placeholder 5"/>
          <p:cNvSpPr>
            <a:spLocks noGrp="1"/>
          </p:cNvSpPr>
          <p:nvPr>
            <p:ph type="ftr" sz="quarter" idx="11"/>
          </p:nvPr>
        </p:nvSpPr>
        <p:spPr/>
        <p:txBody>
          <a:bodyPr/>
          <a:lstStyle/>
          <a:p>
            <a:endParaRPr lang="fr-CA"/>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56838C76-FBBD-4DC0-B117-C3B028957B94}" type="slidenum">
              <a:rPr lang="fr-CA" smtClean="0"/>
              <a:t>‹#›</a:t>
            </a:fld>
            <a:endParaRPr lang="fr-CA"/>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646708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0615FBD0-936C-49EA-B1D2-8D3E973C70A8}" type="datetime1">
              <a:rPr lang="fr-CA" smtClean="0"/>
              <a:t>2024-03-19</a:t>
            </a:fld>
            <a:endParaRPr lang="fr-CA"/>
          </a:p>
        </p:txBody>
      </p:sp>
      <p:sp>
        <p:nvSpPr>
          <p:cNvPr id="6" name="Footer Placeholder 5"/>
          <p:cNvSpPr>
            <a:spLocks noGrp="1"/>
          </p:cNvSpPr>
          <p:nvPr>
            <p:ph type="ftr" sz="quarter" idx="11"/>
          </p:nvPr>
        </p:nvSpPr>
        <p:spPr/>
        <p:txBody>
          <a:bodyPr/>
          <a:lstStyle/>
          <a:p>
            <a:endParaRPr lang="fr-CA"/>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56838C76-FBBD-4DC0-B117-C3B028957B94}" type="slidenum">
              <a:rPr lang="fr-CA" smtClean="0"/>
              <a:t>‹#›</a:t>
            </a:fld>
            <a:endParaRPr lang="fr-CA"/>
          </a:p>
        </p:txBody>
      </p:sp>
    </p:spTree>
    <p:extLst>
      <p:ext uri="{BB962C8B-B14F-4D97-AF65-F5344CB8AC3E}">
        <p14:creationId xmlns:p14="http://schemas.microsoft.com/office/powerpoint/2010/main" val="20981362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FDDF4F5-64E5-4E29-B1AA-666BD46D098E}" type="datetime1">
              <a:rPr lang="fr-CA" smtClean="0"/>
              <a:t>2024-03-19</a:t>
            </a:fld>
            <a:endParaRPr lang="fr-CA"/>
          </a:p>
        </p:txBody>
      </p:sp>
      <p:sp>
        <p:nvSpPr>
          <p:cNvPr id="5" name="Footer Placeholder 4"/>
          <p:cNvSpPr>
            <a:spLocks noGrp="1"/>
          </p:cNvSpPr>
          <p:nvPr>
            <p:ph type="ftr" sz="quarter" idx="11"/>
          </p:nvPr>
        </p:nvSpPr>
        <p:spPr/>
        <p:txBody>
          <a:bodyPr/>
          <a:lstStyle/>
          <a:p>
            <a:endParaRPr lang="fr-CA"/>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6838C76-FBBD-4DC0-B117-C3B028957B94}" type="slidenum">
              <a:rPr lang="fr-CA" smtClean="0"/>
              <a:t>‹#›</a:t>
            </a:fld>
            <a:endParaRPr lang="fr-CA"/>
          </a:p>
        </p:txBody>
      </p:sp>
    </p:spTree>
    <p:extLst>
      <p:ext uri="{BB962C8B-B14F-4D97-AF65-F5344CB8AC3E}">
        <p14:creationId xmlns:p14="http://schemas.microsoft.com/office/powerpoint/2010/main" val="23567436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48D2F16-680C-49FC-AF26-F2523A4D4A19}" type="datetime1">
              <a:rPr lang="fr-CA" smtClean="0"/>
              <a:t>2024-03-19</a:t>
            </a:fld>
            <a:endParaRPr lang="fr-CA"/>
          </a:p>
        </p:txBody>
      </p:sp>
      <p:sp>
        <p:nvSpPr>
          <p:cNvPr id="5" name="Footer Placeholder 4"/>
          <p:cNvSpPr>
            <a:spLocks noGrp="1"/>
          </p:cNvSpPr>
          <p:nvPr>
            <p:ph type="ftr" sz="quarter" idx="11"/>
          </p:nvPr>
        </p:nvSpPr>
        <p:spPr/>
        <p:txBody>
          <a:bodyPr/>
          <a:lstStyle/>
          <a:p>
            <a:endParaRPr lang="fr-CA"/>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6838C76-FBBD-4DC0-B117-C3B028957B94}" type="slidenum">
              <a:rPr lang="fr-CA" smtClean="0"/>
              <a:t>‹#›</a:t>
            </a:fld>
            <a:endParaRPr lang="fr-CA"/>
          </a:p>
        </p:txBody>
      </p:sp>
    </p:spTree>
    <p:extLst>
      <p:ext uri="{BB962C8B-B14F-4D97-AF65-F5344CB8AC3E}">
        <p14:creationId xmlns:p14="http://schemas.microsoft.com/office/powerpoint/2010/main" val="25480289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E6F4B0-0A0A-465C-9D33-BB4FEEA4783E}" type="datetime1">
              <a:rPr lang="fr-CA" smtClean="0"/>
              <a:t>2024-03-19</a:t>
            </a:fld>
            <a:endParaRPr lang="fr-CA"/>
          </a:p>
        </p:txBody>
      </p:sp>
      <p:sp>
        <p:nvSpPr>
          <p:cNvPr id="5" name="Footer Placeholder 4"/>
          <p:cNvSpPr>
            <a:spLocks noGrp="1"/>
          </p:cNvSpPr>
          <p:nvPr>
            <p:ph type="ftr" sz="quarter" idx="11"/>
          </p:nvPr>
        </p:nvSpPr>
        <p:spPr/>
        <p:txBody>
          <a:bodyPr/>
          <a:lstStyle/>
          <a:p>
            <a:endParaRPr lang="fr-CA"/>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6838C76-FBBD-4DC0-B117-C3B028957B94}" type="slidenum">
              <a:rPr lang="fr-CA" smtClean="0"/>
              <a:t>‹#›</a:t>
            </a:fld>
            <a:endParaRPr lang="fr-CA"/>
          </a:p>
        </p:txBody>
      </p:sp>
    </p:spTree>
    <p:extLst>
      <p:ext uri="{BB962C8B-B14F-4D97-AF65-F5344CB8AC3E}">
        <p14:creationId xmlns:p14="http://schemas.microsoft.com/office/powerpoint/2010/main" val="17725065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A994A8-0EB8-4FB7-91A2-C95A862BEB03}" type="datetime1">
              <a:rPr lang="fr-CA" smtClean="0"/>
              <a:t>2024-03-19</a:t>
            </a:fld>
            <a:endParaRPr lang="fr-CA"/>
          </a:p>
        </p:txBody>
      </p:sp>
      <p:sp>
        <p:nvSpPr>
          <p:cNvPr id="5" name="Footer Placeholder 4"/>
          <p:cNvSpPr>
            <a:spLocks noGrp="1"/>
          </p:cNvSpPr>
          <p:nvPr>
            <p:ph type="ftr" sz="quarter" idx="11"/>
          </p:nvPr>
        </p:nvSpPr>
        <p:spPr/>
        <p:txBody>
          <a:bodyPr/>
          <a:lstStyle/>
          <a:p>
            <a:endParaRPr lang="fr-CA"/>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56838C76-FBBD-4DC0-B117-C3B028957B94}" type="slidenum">
              <a:rPr lang="fr-CA" smtClean="0"/>
              <a:t>‹#›</a:t>
            </a:fld>
            <a:endParaRPr lang="fr-CA"/>
          </a:p>
        </p:txBody>
      </p:sp>
    </p:spTree>
    <p:extLst>
      <p:ext uri="{BB962C8B-B14F-4D97-AF65-F5344CB8AC3E}">
        <p14:creationId xmlns:p14="http://schemas.microsoft.com/office/powerpoint/2010/main" val="19508945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68FC91A-2779-4BA5-B696-647F9AEE8B7E}" type="datetime1">
              <a:rPr lang="fr-CA" smtClean="0"/>
              <a:t>2024-03-19</a:t>
            </a:fld>
            <a:endParaRPr lang="fr-CA"/>
          </a:p>
        </p:txBody>
      </p:sp>
      <p:sp>
        <p:nvSpPr>
          <p:cNvPr id="6" name="Footer Placeholder 5"/>
          <p:cNvSpPr>
            <a:spLocks noGrp="1"/>
          </p:cNvSpPr>
          <p:nvPr>
            <p:ph type="ftr" sz="quarter" idx="11"/>
          </p:nvPr>
        </p:nvSpPr>
        <p:spPr/>
        <p:txBody>
          <a:bodyPr/>
          <a:lstStyle/>
          <a:p>
            <a:endParaRPr lang="fr-CA"/>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56838C76-FBBD-4DC0-B117-C3B028957B94}" type="slidenum">
              <a:rPr lang="fr-CA" smtClean="0"/>
              <a:t>‹#›</a:t>
            </a:fld>
            <a:endParaRPr lang="fr-CA"/>
          </a:p>
        </p:txBody>
      </p:sp>
    </p:spTree>
    <p:extLst>
      <p:ext uri="{BB962C8B-B14F-4D97-AF65-F5344CB8AC3E}">
        <p14:creationId xmlns:p14="http://schemas.microsoft.com/office/powerpoint/2010/main" val="3611899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E50E989-2B5B-4BF3-A91A-EF579E9BE490}" type="datetime1">
              <a:rPr lang="fr-CA" smtClean="0"/>
              <a:t>2024-03-19</a:t>
            </a:fld>
            <a:endParaRPr lang="fr-CA"/>
          </a:p>
        </p:txBody>
      </p:sp>
      <p:sp>
        <p:nvSpPr>
          <p:cNvPr id="8" name="Footer Placeholder 7"/>
          <p:cNvSpPr>
            <a:spLocks noGrp="1"/>
          </p:cNvSpPr>
          <p:nvPr>
            <p:ph type="ftr" sz="quarter" idx="11"/>
          </p:nvPr>
        </p:nvSpPr>
        <p:spPr/>
        <p:txBody>
          <a:bodyPr/>
          <a:lstStyle/>
          <a:p>
            <a:endParaRPr lang="fr-CA"/>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56838C76-FBBD-4DC0-B117-C3B028957B94}" type="slidenum">
              <a:rPr lang="fr-CA" smtClean="0"/>
              <a:t>‹#›</a:t>
            </a:fld>
            <a:endParaRPr lang="fr-CA"/>
          </a:p>
        </p:txBody>
      </p:sp>
    </p:spTree>
    <p:extLst>
      <p:ext uri="{BB962C8B-B14F-4D97-AF65-F5344CB8AC3E}">
        <p14:creationId xmlns:p14="http://schemas.microsoft.com/office/powerpoint/2010/main" val="2393884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7172EFE-2D40-483E-B35F-9A299F36D8AC}" type="datetime1">
              <a:rPr lang="fr-CA" smtClean="0"/>
              <a:t>2024-03-19</a:t>
            </a:fld>
            <a:endParaRPr lang="fr-CA"/>
          </a:p>
        </p:txBody>
      </p:sp>
      <p:sp>
        <p:nvSpPr>
          <p:cNvPr id="4" name="Footer Placeholder 3"/>
          <p:cNvSpPr>
            <a:spLocks noGrp="1"/>
          </p:cNvSpPr>
          <p:nvPr>
            <p:ph type="ftr" sz="quarter" idx="11"/>
          </p:nvPr>
        </p:nvSpPr>
        <p:spPr/>
        <p:txBody>
          <a:bodyPr/>
          <a:lstStyle/>
          <a:p>
            <a:endParaRPr lang="fr-CA"/>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6838C76-FBBD-4DC0-B117-C3B028957B94}" type="slidenum">
              <a:rPr lang="fr-CA" smtClean="0"/>
              <a:t>‹#›</a:t>
            </a:fld>
            <a:endParaRPr lang="fr-CA"/>
          </a:p>
        </p:txBody>
      </p:sp>
    </p:spTree>
    <p:extLst>
      <p:ext uri="{BB962C8B-B14F-4D97-AF65-F5344CB8AC3E}">
        <p14:creationId xmlns:p14="http://schemas.microsoft.com/office/powerpoint/2010/main" val="36867520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1DBB72-B267-4B35-872B-F4CEBE6D9B6B}" type="datetime1">
              <a:rPr lang="fr-CA" smtClean="0"/>
              <a:t>2024-03-19</a:t>
            </a:fld>
            <a:endParaRPr lang="fr-CA"/>
          </a:p>
        </p:txBody>
      </p:sp>
      <p:sp>
        <p:nvSpPr>
          <p:cNvPr id="3" name="Footer Placeholder 2"/>
          <p:cNvSpPr>
            <a:spLocks noGrp="1"/>
          </p:cNvSpPr>
          <p:nvPr>
            <p:ph type="ftr" sz="quarter" idx="11"/>
          </p:nvPr>
        </p:nvSpPr>
        <p:spPr/>
        <p:txBody>
          <a:bodyPr/>
          <a:lstStyle/>
          <a:p>
            <a:endParaRPr lang="fr-CA"/>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6838C76-FBBD-4DC0-B117-C3B028957B94}" type="slidenum">
              <a:rPr lang="fr-CA" smtClean="0"/>
              <a:t>‹#›</a:t>
            </a:fld>
            <a:endParaRPr lang="fr-CA"/>
          </a:p>
        </p:txBody>
      </p:sp>
    </p:spTree>
    <p:extLst>
      <p:ext uri="{BB962C8B-B14F-4D97-AF65-F5344CB8AC3E}">
        <p14:creationId xmlns:p14="http://schemas.microsoft.com/office/powerpoint/2010/main" val="8377773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E4BD89C-E15C-4A6E-8D5D-B92A3C2F1A12}" type="datetime1">
              <a:rPr lang="fr-CA" smtClean="0"/>
              <a:t>2024-03-19</a:t>
            </a:fld>
            <a:endParaRPr lang="fr-CA"/>
          </a:p>
        </p:txBody>
      </p:sp>
      <p:sp>
        <p:nvSpPr>
          <p:cNvPr id="6" name="Footer Placeholder 5"/>
          <p:cNvSpPr>
            <a:spLocks noGrp="1"/>
          </p:cNvSpPr>
          <p:nvPr>
            <p:ph type="ftr" sz="quarter" idx="11"/>
          </p:nvPr>
        </p:nvSpPr>
        <p:spPr/>
        <p:txBody>
          <a:bodyPr/>
          <a:lstStyle/>
          <a:p>
            <a:endParaRPr lang="fr-CA"/>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6838C76-FBBD-4DC0-B117-C3B028957B94}" type="slidenum">
              <a:rPr lang="fr-CA" smtClean="0"/>
              <a:t>‹#›</a:t>
            </a:fld>
            <a:endParaRPr lang="fr-CA"/>
          </a:p>
        </p:txBody>
      </p:sp>
    </p:spTree>
    <p:extLst>
      <p:ext uri="{BB962C8B-B14F-4D97-AF65-F5344CB8AC3E}">
        <p14:creationId xmlns:p14="http://schemas.microsoft.com/office/powerpoint/2010/main" val="23245148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5BC53AE-A4CB-416F-B475-7D4366595BF9}" type="datetime1">
              <a:rPr lang="fr-CA" smtClean="0"/>
              <a:t>2024-03-19</a:t>
            </a:fld>
            <a:endParaRPr lang="fr-CA"/>
          </a:p>
        </p:txBody>
      </p:sp>
      <p:sp>
        <p:nvSpPr>
          <p:cNvPr id="6" name="Footer Placeholder 5"/>
          <p:cNvSpPr>
            <a:spLocks noGrp="1"/>
          </p:cNvSpPr>
          <p:nvPr>
            <p:ph type="ftr" sz="quarter" idx="11"/>
          </p:nvPr>
        </p:nvSpPr>
        <p:spPr/>
        <p:txBody>
          <a:bodyPr/>
          <a:lstStyle/>
          <a:p>
            <a:endParaRPr lang="fr-CA"/>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56838C76-FBBD-4DC0-B117-C3B028957B94}" type="slidenum">
              <a:rPr lang="fr-CA" smtClean="0"/>
              <a:t>‹#›</a:t>
            </a:fld>
            <a:endParaRPr lang="fr-CA"/>
          </a:p>
        </p:txBody>
      </p:sp>
    </p:spTree>
    <p:extLst>
      <p:ext uri="{BB962C8B-B14F-4D97-AF65-F5344CB8AC3E}">
        <p14:creationId xmlns:p14="http://schemas.microsoft.com/office/powerpoint/2010/main" val="38614902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DA09872A-94F6-4262-8BF4-C56A017121A3}" type="datetime1">
              <a:rPr lang="fr-CA" smtClean="0"/>
              <a:t>2024-03-19</a:t>
            </a:fld>
            <a:endParaRPr lang="fr-CA"/>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CA"/>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56838C76-FBBD-4DC0-B117-C3B028957B94}" type="slidenum">
              <a:rPr lang="fr-CA" smtClean="0"/>
              <a:t>‹#›</a:t>
            </a:fld>
            <a:endParaRPr lang="fr-CA"/>
          </a:p>
        </p:txBody>
      </p:sp>
    </p:spTree>
    <p:extLst>
      <p:ext uri="{BB962C8B-B14F-4D97-AF65-F5344CB8AC3E}">
        <p14:creationId xmlns:p14="http://schemas.microsoft.com/office/powerpoint/2010/main" val="3709365087"/>
      </p:ext>
    </p:extLst>
  </p:cSld>
  <p:clrMap bg1="lt1" tx1="dk1" bg2="lt2" tx2="dk2" accent1="accent1" accent2="accent2" accent3="accent3" accent4="accent4" accent5="accent5" accent6="accent6" hlink="hlink" folHlink="folHlink"/>
  <p:sldLayoutIdLst>
    <p:sldLayoutId id="2147483828" r:id="rId1"/>
    <p:sldLayoutId id="2147483829" r:id="rId2"/>
    <p:sldLayoutId id="2147483830" r:id="rId3"/>
    <p:sldLayoutId id="2147483831" r:id="rId4"/>
    <p:sldLayoutId id="2147483832" r:id="rId5"/>
    <p:sldLayoutId id="2147483833" r:id="rId6"/>
    <p:sldLayoutId id="2147483834" r:id="rId7"/>
    <p:sldLayoutId id="2147483835" r:id="rId8"/>
    <p:sldLayoutId id="2147483836" r:id="rId9"/>
    <p:sldLayoutId id="2147483837" r:id="rId10"/>
    <p:sldLayoutId id="2147483838" r:id="rId11"/>
    <p:sldLayoutId id="2147483839" r:id="rId12"/>
    <p:sldLayoutId id="2147483840" r:id="rId13"/>
    <p:sldLayoutId id="2147483841" r:id="rId14"/>
    <p:sldLayoutId id="2147483842" r:id="rId15"/>
    <p:sldLayoutId id="2147483843"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xml"/><Relationship Id="rId1" Type="http://schemas.openxmlformats.org/officeDocument/2006/relationships/tags" Target="../tags/tag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27.xml"/><Relationship Id="rId2" Type="http://schemas.openxmlformats.org/officeDocument/2006/relationships/tags" Target="../tags/tag26.xml"/><Relationship Id="rId1" Type="http://schemas.openxmlformats.org/officeDocument/2006/relationships/tags" Target="../tags/tag25.xml"/><Relationship Id="rId4"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tags" Target="../tags/tag30.xml"/><Relationship Id="rId2" Type="http://schemas.openxmlformats.org/officeDocument/2006/relationships/tags" Target="../tags/tag29.xml"/><Relationship Id="rId1" Type="http://schemas.openxmlformats.org/officeDocument/2006/relationships/tags" Target="../tags/tag28.xml"/><Relationship Id="rId4"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4"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tags" Target="../tags/tag36.xml"/><Relationship Id="rId2" Type="http://schemas.openxmlformats.org/officeDocument/2006/relationships/tags" Target="../tags/tag35.xml"/><Relationship Id="rId1" Type="http://schemas.openxmlformats.org/officeDocument/2006/relationships/tags" Target="../tags/tag34.xml"/><Relationship Id="rId5" Type="http://schemas.openxmlformats.org/officeDocument/2006/relationships/image" Target="../media/image1.emf"/><Relationship Id="rId4"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tags" Target="../tags/tag39.xml"/><Relationship Id="rId2" Type="http://schemas.openxmlformats.org/officeDocument/2006/relationships/tags" Target="../tags/tag38.xml"/><Relationship Id="rId1" Type="http://schemas.openxmlformats.org/officeDocument/2006/relationships/tags" Target="../tags/tag37.xml"/><Relationship Id="rId4"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tags" Target="../tags/tag5.xml"/><Relationship Id="rId2" Type="http://schemas.openxmlformats.org/officeDocument/2006/relationships/tags" Target="../tags/tag4.xml"/><Relationship Id="rId1" Type="http://schemas.openxmlformats.org/officeDocument/2006/relationships/tags" Target="../tags/tag3.xml"/><Relationship Id="rId4"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4"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tags" Target="../tags/tag11.xml"/><Relationship Id="rId2" Type="http://schemas.openxmlformats.org/officeDocument/2006/relationships/tags" Target="../tags/tag10.xml"/><Relationship Id="rId1" Type="http://schemas.openxmlformats.org/officeDocument/2006/relationships/tags" Target="../tags/tag9.xml"/><Relationship Id="rId4"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4"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tags" Target="../tags/tag15.xml"/><Relationship Id="rId4"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8.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4"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custDataLst>
              <p:tags r:id="rId1"/>
            </p:custDataLst>
          </p:nvPr>
        </p:nvSpPr>
        <p:spPr>
          <a:xfrm>
            <a:off x="971600" y="188640"/>
            <a:ext cx="8064896" cy="2592288"/>
          </a:xfrm>
        </p:spPr>
        <p:txBody>
          <a:bodyPr>
            <a:normAutofit/>
          </a:bodyPr>
          <a:lstStyle/>
          <a:p>
            <a:r>
              <a:rPr lang="fr-CA" sz="3100" b="1" dirty="0">
                <a:solidFill>
                  <a:srgbClr val="000000"/>
                </a:solidFill>
              </a:rPr>
              <a:t>Régie de l’énergie </a:t>
            </a:r>
            <a:br>
              <a:rPr lang="fr-CA" sz="3100" dirty="0">
                <a:solidFill>
                  <a:srgbClr val="000000"/>
                </a:solidFill>
              </a:rPr>
            </a:br>
            <a:r>
              <a:rPr lang="fr-CA" sz="2700" b="1" dirty="0">
                <a:solidFill>
                  <a:srgbClr val="000000"/>
                </a:solidFill>
              </a:rPr>
              <a:t>R-4210-2022, Phase 2</a:t>
            </a:r>
            <a:br>
              <a:rPr lang="fr-CA" sz="3100" dirty="0">
                <a:solidFill>
                  <a:srgbClr val="000000"/>
                </a:solidFill>
              </a:rPr>
            </a:br>
            <a:r>
              <a:rPr lang="fr-CA" sz="3100" b="1" dirty="0">
                <a:solidFill>
                  <a:srgbClr val="000000"/>
                </a:solidFill>
              </a:rPr>
              <a:t>Hydro-Québec – Demande d’approbation du plan d’approvisionnement 2023-2032</a:t>
            </a:r>
            <a:endParaRPr lang="fr-CA" sz="3100" dirty="0"/>
          </a:p>
        </p:txBody>
      </p:sp>
      <p:sp>
        <p:nvSpPr>
          <p:cNvPr id="3" name="Sous-titre 2"/>
          <p:cNvSpPr>
            <a:spLocks noGrp="1"/>
          </p:cNvSpPr>
          <p:nvPr>
            <p:ph type="subTitle" idx="1"/>
            <p:custDataLst>
              <p:tags r:id="rId2"/>
            </p:custDataLst>
          </p:nvPr>
        </p:nvSpPr>
        <p:spPr>
          <a:xfrm>
            <a:off x="1835696" y="3412644"/>
            <a:ext cx="7056784" cy="3168353"/>
          </a:xfrm>
        </p:spPr>
        <p:txBody>
          <a:bodyPr>
            <a:normAutofit fontScale="77500" lnSpcReduction="20000"/>
          </a:bodyPr>
          <a:lstStyle/>
          <a:p>
            <a:r>
              <a:rPr lang="fr-CA" sz="5800" b="1" dirty="0">
                <a:solidFill>
                  <a:schemeClr val="tx1"/>
                </a:solidFill>
              </a:rPr>
              <a:t>Présentation du rapport d’analyse du ROEÉ</a:t>
            </a:r>
          </a:p>
          <a:p>
            <a:endParaRPr lang="fr-CA" sz="5800" b="1" dirty="0">
              <a:solidFill>
                <a:schemeClr val="tx1"/>
              </a:solidFill>
            </a:endParaRPr>
          </a:p>
          <a:p>
            <a:r>
              <a:rPr lang="fr-CA" sz="2900" b="1" dirty="0">
                <a:solidFill>
                  <a:schemeClr val="tx1"/>
                </a:solidFill>
              </a:rPr>
              <a:t>Le 19 mars 2024</a:t>
            </a:r>
          </a:p>
          <a:p>
            <a:r>
              <a:rPr lang="fr-CA" sz="2900" b="1" dirty="0">
                <a:solidFill>
                  <a:schemeClr val="tx1"/>
                </a:solidFill>
              </a:rPr>
              <a:t>Par : Jean-Pierre Finet, analyste</a:t>
            </a:r>
          </a:p>
        </p:txBody>
      </p:sp>
    </p:spTree>
    <p:extLst>
      <p:ext uri="{BB962C8B-B14F-4D97-AF65-F5344CB8AC3E}">
        <p14:creationId xmlns:p14="http://schemas.microsoft.com/office/powerpoint/2010/main" val="10319194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331640" y="624110"/>
            <a:ext cx="7812359" cy="788666"/>
          </a:xfrm>
        </p:spPr>
        <p:txBody>
          <a:bodyPr>
            <a:normAutofit fontScale="90000"/>
          </a:bodyPr>
          <a:lstStyle/>
          <a:p>
            <a:r>
              <a:rPr lang="fr-CA" sz="3200" b="1" dirty="0"/>
              <a:t>PRÉVISION DE LA DEMANDE EN PUISSANCE – RECHARGE DES VÉHICULES ÉLECTRIQUES</a:t>
            </a:r>
          </a:p>
        </p:txBody>
      </p:sp>
      <p:sp>
        <p:nvSpPr>
          <p:cNvPr id="3" name="Espace réservé du contenu 2"/>
          <p:cNvSpPr>
            <a:spLocks noGrp="1"/>
          </p:cNvSpPr>
          <p:nvPr>
            <p:ph idx="1"/>
            <p:custDataLst>
              <p:tags r:id="rId2"/>
            </p:custDataLst>
          </p:nvPr>
        </p:nvSpPr>
        <p:spPr>
          <a:xfrm>
            <a:off x="1763689" y="1844824"/>
            <a:ext cx="7056784" cy="4066398"/>
          </a:xfrm>
        </p:spPr>
        <p:txBody>
          <a:bodyPr>
            <a:noAutofit/>
          </a:bodyPr>
          <a:lstStyle/>
          <a:p>
            <a:r>
              <a:rPr lang="fr-CA" sz="2400" dirty="0"/>
              <a:t>Recommandation no.1:</a:t>
            </a:r>
          </a:p>
          <a:p>
            <a:pPr lvl="1"/>
            <a:r>
              <a:rPr lang="fr-CA" sz="2200" dirty="0"/>
              <a:t>Demander qu’Hydro-Québec fasse un suivi dans le cadre du prochain dossier tarifaire sur sa stratégie d’optimisation du déplacement de la charge afin d’éviter les problèmes reliés à la reprise de charge des moyens de GDP</a:t>
            </a:r>
          </a:p>
        </p:txBody>
      </p:sp>
      <p:sp>
        <p:nvSpPr>
          <p:cNvPr id="4" name="Slide Number Placeholder 3"/>
          <p:cNvSpPr>
            <a:spLocks noGrp="1"/>
          </p:cNvSpPr>
          <p:nvPr>
            <p:ph type="sldNum" sz="quarter" idx="12"/>
            <p:custDataLst>
              <p:tags r:id="rId3"/>
            </p:custDataLst>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838C76-FBBD-4DC0-B117-C3B028957B94}" type="slidenum">
              <a:rPr kumimoji="0" lang="fr-CA"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fr-CA"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1489576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7" name="Titre 1"/>
          <p:cNvSpPr txBox="1">
            <a:spLocks noGrp="1"/>
          </p:cNvSpPr>
          <p:nvPr>
            <p:ph type="title"/>
            <p:custDataLst>
              <p:tags r:id="rId1"/>
            </p:custDataLst>
          </p:nvPr>
        </p:nvSpPr>
        <p:spPr>
          <a:xfrm>
            <a:off x="1945200" y="624110"/>
            <a:ext cx="6589201" cy="1280891"/>
          </a:xfrm>
          <a:prstGeom prst="rect">
            <a:avLst/>
          </a:prstGeom>
        </p:spPr>
        <p:txBody>
          <a:bodyPr/>
          <a:lstStyle>
            <a:lvl1pPr>
              <a:defRPr sz="3200"/>
            </a:lvl1pPr>
          </a:lstStyle>
          <a:p>
            <a:r>
              <a:rPr lang="fr-CA" dirty="0"/>
              <a:t>EFFICACITÉ ÉNERGÉTIQUE</a:t>
            </a:r>
            <a:endParaRPr dirty="0"/>
          </a:p>
        </p:txBody>
      </p:sp>
      <p:sp>
        <p:nvSpPr>
          <p:cNvPr id="418" name="Espace réservé du contenu 2"/>
          <p:cNvSpPr txBox="1">
            <a:spLocks noGrp="1"/>
          </p:cNvSpPr>
          <p:nvPr>
            <p:ph type="body" idx="1"/>
            <p:custDataLst>
              <p:tags r:id="rId2"/>
            </p:custDataLst>
          </p:nvPr>
        </p:nvSpPr>
        <p:spPr>
          <a:xfrm>
            <a:off x="1691680" y="1556790"/>
            <a:ext cx="7200800" cy="5112569"/>
          </a:xfrm>
          <a:prstGeom prst="rect">
            <a:avLst/>
          </a:prstGeom>
        </p:spPr>
        <p:txBody>
          <a:bodyPr>
            <a:normAutofit/>
          </a:bodyPr>
          <a:lstStyle/>
          <a:p>
            <a:pPr marL="257175" indent="-257175" defTabSz="342900">
              <a:spcBef>
                <a:spcPts val="700"/>
              </a:spcBef>
            </a:pPr>
            <a:r>
              <a:rPr lang="fr-CA" sz="2400" dirty="0"/>
              <a:t>Le rehaussement de 1,3 TWh de la contribution attendue des interventions en efficacité énergétique à l’horizon 2023 se fera principalement dans les secteurs commercial et industriel</a:t>
            </a:r>
          </a:p>
          <a:p>
            <a:pPr marL="257175" indent="-257175" defTabSz="342900">
              <a:spcBef>
                <a:spcPts val="700"/>
              </a:spcBef>
            </a:pPr>
            <a:r>
              <a:rPr lang="fr-CA" sz="2400" dirty="0"/>
              <a:t>Plus de 60% (0,8 TWh sur 1,3 TWh) des économies d’énergie additionnelles du rehaussement de 1,3 TWh de la contribution attendue des interventions en efficacité énergétique à l’horizon 2023 devraient ainsi provenir du secteur dit « Commercial »</a:t>
            </a:r>
          </a:p>
          <a:p>
            <a:pPr marL="257175" indent="-257175" defTabSz="342900">
              <a:spcBef>
                <a:spcPts val="700"/>
              </a:spcBef>
            </a:pPr>
            <a:endParaRPr lang="fr-CA" sz="2400" dirty="0"/>
          </a:p>
        </p:txBody>
      </p:sp>
      <p:sp>
        <p:nvSpPr>
          <p:cNvPr id="419" name="Slide Number Placeholder 3"/>
          <p:cNvSpPr txBox="1">
            <a:spLocks noGrp="1"/>
          </p:cNvSpPr>
          <p:nvPr>
            <p:ph type="sldNum" sz="quarter" idx="2"/>
            <p:custDataLst>
              <p:tags r:id="rId3"/>
            </p:custDataLst>
          </p:nvPr>
        </p:nvSpPr>
        <p:spPr>
          <a:xfrm>
            <a:off x="710532" y="772225"/>
            <a:ext cx="385674" cy="3962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9" rIns="45719"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r" defTabSz="914400" rtl="0" fontAlgn="auto" latinLnBrk="0" hangingPunct="0">
              <a:lnSpc>
                <a:spcPct val="100000"/>
              </a:lnSpc>
              <a:spcBef>
                <a:spcPts val="0"/>
              </a:spcBef>
              <a:spcAft>
                <a:spcPts val="0"/>
              </a:spcAft>
              <a:buClrTx/>
              <a:buSzTx/>
              <a:buFontTx/>
              <a:buNone/>
              <a:tabLst/>
              <a:defRPr kumimoji="0" sz="2000" b="0" i="0" u="none" strike="noStrike" cap="none" spc="0" normalizeH="0" baseline="0">
                <a:ln>
                  <a:noFill/>
                </a:ln>
                <a:solidFill>
                  <a:srgbClr val="FEFFFF"/>
                </a:solidFill>
                <a:effectLst/>
                <a:uFillTx/>
                <a:latin typeface="Century Gothic"/>
                <a:ea typeface="Century Gothic"/>
                <a:cs typeface="Century Gothic"/>
                <a:sym typeface="Century Gothic"/>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9pPr>
          </a:lstStyle>
          <a:p>
            <a:fld id="{86CB4B4D-7CA3-9044-876B-883B54F8677D}" type="slidenum">
              <a:rPr lang="fr-CA" smtClean="0"/>
              <a:pPr/>
              <a:t>11</a:t>
            </a:fld>
            <a:endParaRPr/>
          </a:p>
        </p:txBody>
      </p:sp>
    </p:spTree>
    <p:extLst>
      <p:ext uri="{BB962C8B-B14F-4D97-AF65-F5344CB8AC3E}">
        <p14:creationId xmlns:p14="http://schemas.microsoft.com/office/powerpoint/2010/main" val="35964698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7" name="Titre 1"/>
          <p:cNvSpPr txBox="1">
            <a:spLocks noGrp="1"/>
          </p:cNvSpPr>
          <p:nvPr>
            <p:ph type="title"/>
            <p:custDataLst>
              <p:tags r:id="rId1"/>
            </p:custDataLst>
          </p:nvPr>
        </p:nvSpPr>
        <p:spPr>
          <a:xfrm>
            <a:off x="1945200" y="624110"/>
            <a:ext cx="6589201" cy="1280891"/>
          </a:xfrm>
          <a:prstGeom prst="rect">
            <a:avLst/>
          </a:prstGeom>
        </p:spPr>
        <p:txBody>
          <a:bodyPr/>
          <a:lstStyle>
            <a:lvl1pPr>
              <a:defRPr sz="3200"/>
            </a:lvl1pPr>
          </a:lstStyle>
          <a:p>
            <a:r>
              <a:rPr lang="fr-CA" dirty="0"/>
              <a:t>EFFICACITÉ ÉNERGÉTIQUE</a:t>
            </a:r>
            <a:endParaRPr dirty="0"/>
          </a:p>
        </p:txBody>
      </p:sp>
      <p:sp>
        <p:nvSpPr>
          <p:cNvPr id="418" name="Espace réservé du contenu 2"/>
          <p:cNvSpPr txBox="1">
            <a:spLocks noGrp="1"/>
          </p:cNvSpPr>
          <p:nvPr>
            <p:ph type="body" idx="1"/>
            <p:custDataLst>
              <p:tags r:id="rId2"/>
            </p:custDataLst>
          </p:nvPr>
        </p:nvSpPr>
        <p:spPr>
          <a:xfrm>
            <a:off x="1691680" y="1556790"/>
            <a:ext cx="7200800" cy="5112569"/>
          </a:xfrm>
          <a:prstGeom prst="rect">
            <a:avLst/>
          </a:prstGeom>
        </p:spPr>
        <p:txBody>
          <a:bodyPr>
            <a:normAutofit/>
          </a:bodyPr>
          <a:lstStyle/>
          <a:p>
            <a:pPr marL="257175" indent="-257175" defTabSz="342900">
              <a:spcBef>
                <a:spcPts val="700"/>
              </a:spcBef>
            </a:pPr>
            <a:r>
              <a:rPr lang="fr-CA" sz="2400" dirty="0"/>
              <a:t>Le secteur « commercial », auparavant appelé secteur « affaires » est composé des segments commercial et institutionnel</a:t>
            </a:r>
          </a:p>
          <a:p>
            <a:pPr marL="257175" indent="-257175" defTabSz="342900">
              <a:spcBef>
                <a:spcPts val="700"/>
              </a:spcBef>
            </a:pPr>
            <a:r>
              <a:rPr lang="fr-CA" sz="2400" dirty="0"/>
              <a:t>Secteur commercial</a:t>
            </a:r>
          </a:p>
          <a:p>
            <a:pPr marL="657225" lvl="1" indent="-257175" defTabSz="342900">
              <a:spcBef>
                <a:spcPts val="700"/>
              </a:spcBef>
            </a:pPr>
            <a:r>
              <a:rPr lang="fr-CA" sz="2200" dirty="0"/>
              <a:t>Plus grand nombre de bâtiments</a:t>
            </a:r>
          </a:p>
          <a:p>
            <a:pPr marL="657225" lvl="1" indent="-257175" defTabSz="342900">
              <a:spcBef>
                <a:spcPts val="700"/>
              </a:spcBef>
            </a:pPr>
            <a:r>
              <a:rPr lang="fr-CA" sz="2200" dirty="0"/>
              <a:t>Périodes de retour sur l’investissement courtes</a:t>
            </a:r>
          </a:p>
          <a:p>
            <a:pPr marL="657225" lvl="1" indent="-257175" defTabSz="342900">
              <a:spcBef>
                <a:spcPts val="700"/>
              </a:spcBef>
            </a:pPr>
            <a:r>
              <a:rPr lang="fr-CA" sz="2200" dirty="0"/>
              <a:t>Pas toujours propriétaires des locaux</a:t>
            </a:r>
          </a:p>
          <a:p>
            <a:pPr marL="257175" indent="-257175" defTabSz="342900">
              <a:spcBef>
                <a:spcPts val="700"/>
              </a:spcBef>
            </a:pPr>
            <a:r>
              <a:rPr lang="fr-CA" sz="2400" dirty="0"/>
              <a:t>Secteur institutionnel</a:t>
            </a:r>
          </a:p>
          <a:p>
            <a:pPr marL="657225" lvl="1" indent="-257175" defTabSz="342900">
              <a:spcBef>
                <a:spcPts val="700"/>
              </a:spcBef>
            </a:pPr>
            <a:r>
              <a:rPr lang="fr-CA" sz="2200" dirty="0"/>
              <a:t>Moins grand nombre de bâtiments</a:t>
            </a:r>
          </a:p>
          <a:p>
            <a:pPr marL="657225" lvl="1" indent="-257175" defTabSz="342900">
              <a:spcBef>
                <a:spcPts val="700"/>
              </a:spcBef>
            </a:pPr>
            <a:r>
              <a:rPr lang="fr-CA" sz="2200" dirty="0"/>
              <a:t>Périodes de retour sur l’investissement longues</a:t>
            </a:r>
          </a:p>
          <a:p>
            <a:pPr marL="657225" lvl="1" indent="-257175" defTabSz="342900">
              <a:spcBef>
                <a:spcPts val="700"/>
              </a:spcBef>
            </a:pPr>
            <a:r>
              <a:rPr lang="fr-CA" sz="2200" dirty="0"/>
              <a:t>Propriétaires des bâtiments</a:t>
            </a:r>
          </a:p>
          <a:p>
            <a:pPr marL="657225" lvl="1" indent="-257175" defTabSz="342900">
              <a:spcBef>
                <a:spcPts val="700"/>
              </a:spcBef>
            </a:pPr>
            <a:endParaRPr lang="fr-CA" sz="2200" dirty="0"/>
          </a:p>
          <a:p>
            <a:pPr marL="257175" indent="-257175" defTabSz="342900">
              <a:spcBef>
                <a:spcPts val="700"/>
              </a:spcBef>
            </a:pPr>
            <a:endParaRPr lang="fr-CA" sz="2400" dirty="0"/>
          </a:p>
        </p:txBody>
      </p:sp>
      <p:sp>
        <p:nvSpPr>
          <p:cNvPr id="419" name="Slide Number Placeholder 3"/>
          <p:cNvSpPr txBox="1">
            <a:spLocks noGrp="1"/>
          </p:cNvSpPr>
          <p:nvPr>
            <p:ph type="sldNum" sz="quarter" idx="2"/>
            <p:custDataLst>
              <p:tags r:id="rId3"/>
            </p:custDataLst>
          </p:nvPr>
        </p:nvSpPr>
        <p:spPr>
          <a:xfrm>
            <a:off x="710532" y="772225"/>
            <a:ext cx="385674" cy="3962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9" rIns="45719"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r" defTabSz="914400" rtl="0" fontAlgn="auto" latinLnBrk="0" hangingPunct="0">
              <a:lnSpc>
                <a:spcPct val="100000"/>
              </a:lnSpc>
              <a:spcBef>
                <a:spcPts val="0"/>
              </a:spcBef>
              <a:spcAft>
                <a:spcPts val="0"/>
              </a:spcAft>
              <a:buClrTx/>
              <a:buSzTx/>
              <a:buFontTx/>
              <a:buNone/>
              <a:tabLst/>
              <a:defRPr kumimoji="0" sz="2000" b="0" i="0" u="none" strike="noStrike" cap="none" spc="0" normalizeH="0" baseline="0">
                <a:ln>
                  <a:noFill/>
                </a:ln>
                <a:solidFill>
                  <a:srgbClr val="FEFFFF"/>
                </a:solidFill>
                <a:effectLst/>
                <a:uFillTx/>
                <a:latin typeface="Century Gothic"/>
                <a:ea typeface="Century Gothic"/>
                <a:cs typeface="Century Gothic"/>
                <a:sym typeface="Century Gothic"/>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9pPr>
          </a:lstStyle>
          <a:p>
            <a:pPr marL="0" marR="0" lvl="0" indent="0" algn="r" defTabSz="914400" rtl="0" eaLnBrk="1" fontAlgn="auto" latinLnBrk="0" hangingPunct="0">
              <a:lnSpc>
                <a:spcPct val="100000"/>
              </a:lnSpc>
              <a:spcBef>
                <a:spcPts val="0"/>
              </a:spcBef>
              <a:spcAft>
                <a:spcPts val="0"/>
              </a:spcAft>
              <a:buClrTx/>
              <a:buSzTx/>
              <a:buFontTx/>
              <a:buNone/>
              <a:tabLst/>
              <a:defRPr/>
            </a:pPr>
            <a:fld id="{86CB4B4D-7CA3-9044-876B-883B54F8677D}" type="slidenum">
              <a:rPr kumimoji="0" lang="fr-CA" sz="2000" b="0" i="0" u="none" strike="noStrike" kern="1200" cap="none" spc="0" normalizeH="0" baseline="0" noProof="0" smtClean="0">
                <a:ln>
                  <a:noFill/>
                </a:ln>
                <a:solidFill>
                  <a:srgbClr val="FEFFFF"/>
                </a:solidFill>
                <a:effectLst/>
                <a:uLnTx/>
                <a:uFillTx/>
                <a:latin typeface="Century Gothic"/>
                <a:sym typeface="Century Gothic"/>
              </a:rPr>
              <a:pPr marL="0" marR="0" lvl="0" indent="0" algn="r" defTabSz="914400" rtl="0" eaLnBrk="1" fontAlgn="auto" latinLnBrk="0" hangingPunct="0">
                <a:lnSpc>
                  <a:spcPct val="100000"/>
                </a:lnSpc>
                <a:spcBef>
                  <a:spcPts val="0"/>
                </a:spcBef>
                <a:spcAft>
                  <a:spcPts val="0"/>
                </a:spcAft>
                <a:buClrTx/>
                <a:buSzTx/>
                <a:buFontTx/>
                <a:buNone/>
                <a:tabLst/>
                <a:defRPr/>
              </a:pPr>
              <a:t>12</a:t>
            </a:fld>
            <a:endParaRPr kumimoji="0" sz="2000" b="0" i="0" u="none" strike="noStrike" kern="1200" cap="none" spc="0" normalizeH="0" baseline="0" noProof="0">
              <a:ln>
                <a:noFill/>
              </a:ln>
              <a:solidFill>
                <a:srgbClr val="FEFFFF"/>
              </a:solidFill>
              <a:effectLst/>
              <a:uLnTx/>
              <a:uFillTx/>
              <a:latin typeface="Century Gothic"/>
              <a:sym typeface="Century Gothic"/>
            </a:endParaRPr>
          </a:p>
        </p:txBody>
      </p:sp>
    </p:spTree>
    <p:extLst>
      <p:ext uri="{BB962C8B-B14F-4D97-AF65-F5344CB8AC3E}">
        <p14:creationId xmlns:p14="http://schemas.microsoft.com/office/powerpoint/2010/main" val="38349217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7" name="Titre 1"/>
          <p:cNvSpPr txBox="1">
            <a:spLocks noGrp="1"/>
          </p:cNvSpPr>
          <p:nvPr>
            <p:ph type="title"/>
            <p:custDataLst>
              <p:tags r:id="rId1"/>
            </p:custDataLst>
          </p:nvPr>
        </p:nvSpPr>
        <p:spPr>
          <a:xfrm>
            <a:off x="1945200" y="624110"/>
            <a:ext cx="6589201" cy="1280891"/>
          </a:xfrm>
          <a:prstGeom prst="rect">
            <a:avLst/>
          </a:prstGeom>
        </p:spPr>
        <p:txBody>
          <a:bodyPr/>
          <a:lstStyle>
            <a:lvl1pPr>
              <a:defRPr sz="3200"/>
            </a:lvl1pPr>
          </a:lstStyle>
          <a:p>
            <a:r>
              <a:rPr lang="fr-CA" dirty="0"/>
              <a:t>EFFICACITÉ ÉNERGÉTIQUE</a:t>
            </a:r>
            <a:endParaRPr dirty="0"/>
          </a:p>
        </p:txBody>
      </p:sp>
      <p:sp>
        <p:nvSpPr>
          <p:cNvPr id="418" name="Espace réservé du contenu 2"/>
          <p:cNvSpPr txBox="1">
            <a:spLocks noGrp="1"/>
          </p:cNvSpPr>
          <p:nvPr>
            <p:ph type="body" idx="1"/>
            <p:custDataLst>
              <p:tags r:id="rId2"/>
            </p:custDataLst>
          </p:nvPr>
        </p:nvSpPr>
        <p:spPr>
          <a:xfrm>
            <a:off x="1691680" y="1556790"/>
            <a:ext cx="7200800" cy="5112569"/>
          </a:xfrm>
          <a:prstGeom prst="rect">
            <a:avLst/>
          </a:prstGeom>
        </p:spPr>
        <p:txBody>
          <a:bodyPr>
            <a:normAutofit/>
          </a:bodyPr>
          <a:lstStyle/>
          <a:p>
            <a:pPr marL="257175" indent="-257175" defTabSz="342900">
              <a:spcBef>
                <a:spcPts val="700"/>
              </a:spcBef>
            </a:pPr>
            <a:r>
              <a:rPr lang="fr-CA" sz="2400" dirty="0"/>
              <a:t>R-4057-2018, B-0026, page 27</a:t>
            </a:r>
          </a:p>
          <a:p>
            <a:pPr marL="257175" indent="-257175" algn="ctr" defTabSz="342900">
              <a:spcBef>
                <a:spcPts val="700"/>
              </a:spcBef>
            </a:pPr>
            <a:endParaRPr lang="fr-CA" sz="2200" dirty="0"/>
          </a:p>
          <a:p>
            <a:pPr marL="257175" indent="-257175" defTabSz="342900">
              <a:spcBef>
                <a:spcPts val="700"/>
              </a:spcBef>
            </a:pPr>
            <a:endParaRPr lang="fr-CA" sz="2400" dirty="0"/>
          </a:p>
        </p:txBody>
      </p:sp>
      <p:sp>
        <p:nvSpPr>
          <p:cNvPr id="419" name="Slide Number Placeholder 3"/>
          <p:cNvSpPr txBox="1">
            <a:spLocks noGrp="1"/>
          </p:cNvSpPr>
          <p:nvPr>
            <p:ph type="sldNum" sz="quarter" idx="2"/>
            <p:custDataLst>
              <p:tags r:id="rId3"/>
            </p:custDataLst>
          </p:nvPr>
        </p:nvSpPr>
        <p:spPr>
          <a:xfrm>
            <a:off x="710532" y="772225"/>
            <a:ext cx="385674" cy="3962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9" rIns="45719"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r" defTabSz="914400" rtl="0" fontAlgn="auto" latinLnBrk="0" hangingPunct="0">
              <a:lnSpc>
                <a:spcPct val="100000"/>
              </a:lnSpc>
              <a:spcBef>
                <a:spcPts val="0"/>
              </a:spcBef>
              <a:spcAft>
                <a:spcPts val="0"/>
              </a:spcAft>
              <a:buClrTx/>
              <a:buSzTx/>
              <a:buFontTx/>
              <a:buNone/>
              <a:tabLst/>
              <a:defRPr kumimoji="0" sz="2000" b="0" i="0" u="none" strike="noStrike" cap="none" spc="0" normalizeH="0" baseline="0">
                <a:ln>
                  <a:noFill/>
                </a:ln>
                <a:solidFill>
                  <a:srgbClr val="FEFFFF"/>
                </a:solidFill>
                <a:effectLst/>
                <a:uFillTx/>
                <a:latin typeface="Century Gothic"/>
                <a:ea typeface="Century Gothic"/>
                <a:cs typeface="Century Gothic"/>
                <a:sym typeface="Century Gothic"/>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9pPr>
          </a:lstStyle>
          <a:p>
            <a:pPr marL="0" marR="0" lvl="0" indent="0" algn="r" defTabSz="914400" rtl="0" eaLnBrk="1" fontAlgn="auto" latinLnBrk="0" hangingPunct="0">
              <a:lnSpc>
                <a:spcPct val="100000"/>
              </a:lnSpc>
              <a:spcBef>
                <a:spcPts val="0"/>
              </a:spcBef>
              <a:spcAft>
                <a:spcPts val="0"/>
              </a:spcAft>
              <a:buClrTx/>
              <a:buSzTx/>
              <a:buFontTx/>
              <a:buNone/>
              <a:tabLst/>
              <a:defRPr/>
            </a:pPr>
            <a:fld id="{86CB4B4D-7CA3-9044-876B-883B54F8677D}" type="slidenum">
              <a:rPr kumimoji="0" lang="fr-CA" sz="2000" b="0" i="0" u="none" strike="noStrike" kern="1200" cap="none" spc="0" normalizeH="0" baseline="0" noProof="0" smtClean="0">
                <a:ln>
                  <a:noFill/>
                </a:ln>
                <a:solidFill>
                  <a:srgbClr val="FEFFFF"/>
                </a:solidFill>
                <a:effectLst/>
                <a:uLnTx/>
                <a:uFillTx/>
                <a:latin typeface="Century Gothic"/>
                <a:sym typeface="Century Gothic"/>
              </a:rPr>
              <a:pPr marL="0" marR="0" lvl="0" indent="0" algn="r" defTabSz="914400" rtl="0" eaLnBrk="1" fontAlgn="auto" latinLnBrk="0" hangingPunct="0">
                <a:lnSpc>
                  <a:spcPct val="100000"/>
                </a:lnSpc>
                <a:spcBef>
                  <a:spcPts val="0"/>
                </a:spcBef>
                <a:spcAft>
                  <a:spcPts val="0"/>
                </a:spcAft>
                <a:buClrTx/>
                <a:buSzTx/>
                <a:buFontTx/>
                <a:buNone/>
                <a:tabLst/>
                <a:defRPr/>
              </a:pPr>
              <a:t>13</a:t>
            </a:fld>
            <a:endParaRPr kumimoji="0" sz="2000" b="0" i="0" u="none" strike="noStrike" kern="1200" cap="none" spc="0" normalizeH="0" baseline="0" noProof="0">
              <a:ln>
                <a:noFill/>
              </a:ln>
              <a:solidFill>
                <a:srgbClr val="FEFFFF"/>
              </a:solidFill>
              <a:effectLst/>
              <a:uLnTx/>
              <a:uFillTx/>
              <a:latin typeface="Century Gothic"/>
              <a:sym typeface="Century Gothic"/>
            </a:endParaRPr>
          </a:p>
        </p:txBody>
      </p:sp>
      <p:pic>
        <p:nvPicPr>
          <p:cNvPr id="3" name="Picture 2">
            <a:extLst>
              <a:ext uri="{FF2B5EF4-FFF2-40B4-BE49-F238E27FC236}">
                <a16:creationId xmlns:a16="http://schemas.microsoft.com/office/drawing/2014/main" id="{D2159A41-7921-494E-0128-61B22B31D42A}"/>
              </a:ext>
            </a:extLst>
          </p:cNvPr>
          <p:cNvPicPr>
            <a:picLocks noChangeAspect="1"/>
          </p:cNvPicPr>
          <p:nvPr/>
        </p:nvPicPr>
        <p:blipFill>
          <a:blip r:embed="rId5"/>
          <a:stretch>
            <a:fillRect/>
          </a:stretch>
        </p:blipFill>
        <p:spPr>
          <a:xfrm>
            <a:off x="1677174" y="2348880"/>
            <a:ext cx="6844308" cy="4104456"/>
          </a:xfrm>
          <a:prstGeom prst="rect">
            <a:avLst/>
          </a:prstGeom>
        </p:spPr>
      </p:pic>
      <p:sp>
        <p:nvSpPr>
          <p:cNvPr id="4" name="Rectangle 3">
            <a:extLst>
              <a:ext uri="{FF2B5EF4-FFF2-40B4-BE49-F238E27FC236}">
                <a16:creationId xmlns:a16="http://schemas.microsoft.com/office/drawing/2014/main" id="{ADDBEBF5-90AC-9F1A-9CE9-2C3575DEE745}"/>
              </a:ext>
            </a:extLst>
          </p:cNvPr>
          <p:cNvSpPr/>
          <p:nvPr/>
        </p:nvSpPr>
        <p:spPr>
          <a:xfrm>
            <a:off x="1945200" y="4725144"/>
            <a:ext cx="6443224" cy="936104"/>
          </a:xfrm>
          <a:prstGeom prst="rect">
            <a:avLst/>
          </a:prstGeom>
          <a:noFill/>
          <a:ln w="38100">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a:p>
        </p:txBody>
      </p:sp>
    </p:spTree>
    <p:extLst>
      <p:ext uri="{BB962C8B-B14F-4D97-AF65-F5344CB8AC3E}">
        <p14:creationId xmlns:p14="http://schemas.microsoft.com/office/powerpoint/2010/main" val="28662966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7" name="Titre 1"/>
          <p:cNvSpPr txBox="1">
            <a:spLocks noGrp="1"/>
          </p:cNvSpPr>
          <p:nvPr>
            <p:ph type="title"/>
            <p:custDataLst>
              <p:tags r:id="rId1"/>
            </p:custDataLst>
          </p:nvPr>
        </p:nvSpPr>
        <p:spPr>
          <a:xfrm>
            <a:off x="1945200" y="624110"/>
            <a:ext cx="6589201" cy="1280891"/>
          </a:xfrm>
          <a:prstGeom prst="rect">
            <a:avLst/>
          </a:prstGeom>
        </p:spPr>
        <p:txBody>
          <a:bodyPr/>
          <a:lstStyle>
            <a:lvl1pPr>
              <a:defRPr sz="3200"/>
            </a:lvl1pPr>
          </a:lstStyle>
          <a:p>
            <a:r>
              <a:rPr lang="fr-CA" dirty="0"/>
              <a:t>EFFICACITÉ ÉNERGÉTIQUE</a:t>
            </a:r>
            <a:endParaRPr dirty="0"/>
          </a:p>
        </p:txBody>
      </p:sp>
      <p:sp>
        <p:nvSpPr>
          <p:cNvPr id="418" name="Espace réservé du contenu 2"/>
          <p:cNvSpPr txBox="1">
            <a:spLocks noGrp="1"/>
          </p:cNvSpPr>
          <p:nvPr>
            <p:ph type="body" idx="1"/>
            <p:custDataLst>
              <p:tags r:id="rId2"/>
            </p:custDataLst>
          </p:nvPr>
        </p:nvSpPr>
        <p:spPr>
          <a:xfrm>
            <a:off x="1691680" y="1556790"/>
            <a:ext cx="7200800" cy="5112569"/>
          </a:xfrm>
          <a:prstGeom prst="rect">
            <a:avLst/>
          </a:prstGeom>
        </p:spPr>
        <p:txBody>
          <a:bodyPr>
            <a:normAutofit/>
          </a:bodyPr>
          <a:lstStyle/>
          <a:p>
            <a:pPr marL="257175" indent="-257175" defTabSz="342900">
              <a:spcBef>
                <a:spcPts val="700"/>
              </a:spcBef>
            </a:pPr>
            <a:r>
              <a:rPr lang="fr-CA" sz="2400" dirty="0"/>
              <a:t>Besoin de segmenter les économies attendues entre les deux segments de marché</a:t>
            </a:r>
          </a:p>
          <a:p>
            <a:pPr marL="257175" indent="-257175" defTabSz="342900">
              <a:spcBef>
                <a:spcPts val="700"/>
              </a:spcBef>
            </a:pPr>
            <a:r>
              <a:rPr lang="fr-CA" sz="2400" dirty="0"/>
              <a:t>Recommandation no. 2</a:t>
            </a:r>
          </a:p>
          <a:p>
            <a:pPr marL="657225" lvl="1" indent="-257175" defTabSz="342900">
              <a:spcBef>
                <a:spcPts val="700"/>
              </a:spcBef>
            </a:pPr>
            <a:r>
              <a:rPr lang="fr-CA" sz="2200" dirty="0"/>
              <a:t>Demander à Hydro-Québec qu’elle segmente la clientèle du secteur Commercial entre les petites et moyennes entreprises d’une part, et les bâtiments institutionnels dans le cadre de la prochaine cause tarifaire afin qu’elle soit mieux en mesure d’apprécier la provenance des économies d’énergie anticipées.</a:t>
            </a:r>
          </a:p>
        </p:txBody>
      </p:sp>
      <p:sp>
        <p:nvSpPr>
          <p:cNvPr id="419" name="Slide Number Placeholder 3"/>
          <p:cNvSpPr txBox="1">
            <a:spLocks noGrp="1"/>
          </p:cNvSpPr>
          <p:nvPr>
            <p:ph type="sldNum" sz="quarter" idx="2"/>
            <p:custDataLst>
              <p:tags r:id="rId3"/>
            </p:custDataLst>
          </p:nvPr>
        </p:nvSpPr>
        <p:spPr>
          <a:xfrm>
            <a:off x="710532" y="772225"/>
            <a:ext cx="385674" cy="3962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9" rIns="45719"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r" defTabSz="914400" rtl="0" fontAlgn="auto" latinLnBrk="0" hangingPunct="0">
              <a:lnSpc>
                <a:spcPct val="100000"/>
              </a:lnSpc>
              <a:spcBef>
                <a:spcPts val="0"/>
              </a:spcBef>
              <a:spcAft>
                <a:spcPts val="0"/>
              </a:spcAft>
              <a:buClrTx/>
              <a:buSzTx/>
              <a:buFontTx/>
              <a:buNone/>
              <a:tabLst/>
              <a:defRPr kumimoji="0" sz="2000" b="0" i="0" u="none" strike="noStrike" cap="none" spc="0" normalizeH="0" baseline="0">
                <a:ln>
                  <a:noFill/>
                </a:ln>
                <a:solidFill>
                  <a:srgbClr val="FEFFFF"/>
                </a:solidFill>
                <a:effectLst/>
                <a:uFillTx/>
                <a:latin typeface="Century Gothic"/>
                <a:ea typeface="Century Gothic"/>
                <a:cs typeface="Century Gothic"/>
                <a:sym typeface="Century Gothic"/>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lvl9pPr>
          </a:lstStyle>
          <a:p>
            <a:pPr marL="0" marR="0" lvl="0" indent="0" algn="r" defTabSz="914400" rtl="0" eaLnBrk="1" fontAlgn="auto" latinLnBrk="0" hangingPunct="0">
              <a:lnSpc>
                <a:spcPct val="100000"/>
              </a:lnSpc>
              <a:spcBef>
                <a:spcPts val="0"/>
              </a:spcBef>
              <a:spcAft>
                <a:spcPts val="0"/>
              </a:spcAft>
              <a:buClrTx/>
              <a:buSzTx/>
              <a:buFontTx/>
              <a:buNone/>
              <a:tabLst/>
              <a:defRPr/>
            </a:pPr>
            <a:fld id="{86CB4B4D-7CA3-9044-876B-883B54F8677D}" type="slidenum">
              <a:rPr kumimoji="0" lang="fr-CA" sz="2000" b="0" i="0" u="none" strike="noStrike" kern="1200" cap="none" spc="0" normalizeH="0" baseline="0" noProof="0" smtClean="0">
                <a:ln>
                  <a:noFill/>
                </a:ln>
                <a:solidFill>
                  <a:srgbClr val="FEFFFF"/>
                </a:solidFill>
                <a:effectLst/>
                <a:uLnTx/>
                <a:uFillTx/>
                <a:latin typeface="Century Gothic"/>
                <a:sym typeface="Century Gothic"/>
              </a:rPr>
              <a:pPr marL="0" marR="0" lvl="0" indent="0" algn="r" defTabSz="914400" rtl="0" eaLnBrk="1" fontAlgn="auto" latinLnBrk="0" hangingPunct="0">
                <a:lnSpc>
                  <a:spcPct val="100000"/>
                </a:lnSpc>
                <a:spcBef>
                  <a:spcPts val="0"/>
                </a:spcBef>
                <a:spcAft>
                  <a:spcPts val="0"/>
                </a:spcAft>
                <a:buClrTx/>
                <a:buSzTx/>
                <a:buFontTx/>
                <a:buNone/>
                <a:tabLst/>
                <a:defRPr/>
              </a:pPr>
              <a:t>14</a:t>
            </a:fld>
            <a:endParaRPr kumimoji="0" sz="2000" b="0" i="0" u="none" strike="noStrike" kern="1200" cap="none" spc="0" normalizeH="0" baseline="0" noProof="0">
              <a:ln>
                <a:noFill/>
              </a:ln>
              <a:solidFill>
                <a:srgbClr val="FEFFFF"/>
              </a:solidFill>
              <a:effectLst/>
              <a:uLnTx/>
              <a:uFillTx/>
              <a:latin typeface="Century Gothic"/>
              <a:sym typeface="Century Gothic"/>
            </a:endParaRPr>
          </a:p>
        </p:txBody>
      </p:sp>
    </p:spTree>
    <p:extLst>
      <p:ext uri="{BB962C8B-B14F-4D97-AF65-F5344CB8AC3E}">
        <p14:creationId xmlns:p14="http://schemas.microsoft.com/office/powerpoint/2010/main" val="13007355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331640" y="624110"/>
            <a:ext cx="7812359" cy="788666"/>
          </a:xfrm>
        </p:spPr>
        <p:txBody>
          <a:bodyPr>
            <a:normAutofit fontScale="90000"/>
          </a:bodyPr>
          <a:lstStyle/>
          <a:p>
            <a:r>
              <a:rPr lang="fr-CA" sz="3200" b="1" dirty="0"/>
              <a:t>PRÉVISION DE LA DEMANDE EN PUISSANCE – RECHARGE DES VÉHICULES ÉLECTRIQUES</a:t>
            </a:r>
          </a:p>
        </p:txBody>
      </p:sp>
      <p:sp>
        <p:nvSpPr>
          <p:cNvPr id="3" name="Espace réservé du contenu 2"/>
          <p:cNvSpPr>
            <a:spLocks noGrp="1"/>
          </p:cNvSpPr>
          <p:nvPr>
            <p:ph idx="1"/>
            <p:custDataLst>
              <p:tags r:id="rId2"/>
            </p:custDataLst>
          </p:nvPr>
        </p:nvSpPr>
        <p:spPr>
          <a:xfrm>
            <a:off x="1942415" y="1844824"/>
            <a:ext cx="6878057" cy="4066398"/>
          </a:xfrm>
        </p:spPr>
        <p:txBody>
          <a:bodyPr>
            <a:noAutofit/>
          </a:bodyPr>
          <a:lstStyle/>
          <a:p>
            <a:r>
              <a:rPr lang="fr-CA" sz="2400" dirty="0"/>
              <a:t>Croissance des besoins en puissance à la pointe de l’hiver de 1 736 MW à l’horizon 2032</a:t>
            </a:r>
          </a:p>
          <a:p>
            <a:pPr lvl="1"/>
            <a:r>
              <a:rPr lang="fr-CA" sz="2000" dirty="0"/>
              <a:t>La recharge des véhicules électriques à elle seule représente un peu moins du tiers (29 %) de la croissance des besoins à la pointe hivernale sur la période 2022-2032</a:t>
            </a:r>
          </a:p>
          <a:p>
            <a:r>
              <a:rPr lang="fr-CA" sz="2200" dirty="0"/>
              <a:t>Hydro-Québec prend en compte, en sus des moyens de GDP et de façon implicite à la prévision, une offre favorisant le </a:t>
            </a:r>
            <a:r>
              <a:rPr lang="fr-CA" sz="2200" u="sng" dirty="0"/>
              <a:t>déplacement </a:t>
            </a:r>
            <a:r>
              <a:rPr lang="fr-CA" sz="2200" dirty="0"/>
              <a:t>de la recharge des véhicules électriques en dehors des périodes de pointes</a:t>
            </a:r>
          </a:p>
          <a:p>
            <a:endParaRPr lang="fr-CA" sz="2200" dirty="0"/>
          </a:p>
        </p:txBody>
      </p:sp>
      <p:sp>
        <p:nvSpPr>
          <p:cNvPr id="4" name="Slide Number Placeholder 3"/>
          <p:cNvSpPr>
            <a:spLocks noGrp="1"/>
          </p:cNvSpPr>
          <p:nvPr>
            <p:ph type="sldNum" sz="quarter" idx="12"/>
            <p:custDataLst>
              <p:tags r:id="rId3"/>
            </p:custDataLst>
          </p:nvPr>
        </p:nvSpPr>
        <p:spPr/>
        <p:txBody>
          <a:bodyPr/>
          <a:lstStyle/>
          <a:p>
            <a:fld id="{56838C76-FBBD-4DC0-B117-C3B028957B94}" type="slidenum">
              <a:rPr lang="fr-CA" smtClean="0"/>
              <a:t>2</a:t>
            </a:fld>
            <a:endParaRPr lang="fr-CA"/>
          </a:p>
        </p:txBody>
      </p:sp>
    </p:spTree>
    <p:extLst>
      <p:ext uri="{BB962C8B-B14F-4D97-AF65-F5344CB8AC3E}">
        <p14:creationId xmlns:p14="http://schemas.microsoft.com/office/powerpoint/2010/main" val="13391553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331640" y="624110"/>
            <a:ext cx="7812359" cy="788666"/>
          </a:xfrm>
        </p:spPr>
        <p:txBody>
          <a:bodyPr>
            <a:normAutofit fontScale="90000"/>
          </a:bodyPr>
          <a:lstStyle/>
          <a:p>
            <a:r>
              <a:rPr lang="fr-CA" sz="3200" b="1" dirty="0"/>
              <a:t>PRÉVISION DE LA DEMANDE EN PUISSANCE – RECHARGE DES VÉHICULES ÉLECTRIQUES</a:t>
            </a:r>
          </a:p>
        </p:txBody>
      </p:sp>
      <p:sp>
        <p:nvSpPr>
          <p:cNvPr id="3" name="Espace réservé du contenu 2"/>
          <p:cNvSpPr>
            <a:spLocks noGrp="1"/>
          </p:cNvSpPr>
          <p:nvPr>
            <p:ph idx="1"/>
            <p:custDataLst>
              <p:tags r:id="rId2"/>
            </p:custDataLst>
          </p:nvPr>
        </p:nvSpPr>
        <p:spPr>
          <a:xfrm>
            <a:off x="1763689" y="1844824"/>
            <a:ext cx="7056784" cy="4066398"/>
          </a:xfrm>
        </p:spPr>
        <p:txBody>
          <a:bodyPr>
            <a:noAutofit/>
          </a:bodyPr>
          <a:lstStyle/>
          <a:p>
            <a:r>
              <a:rPr lang="fr-CA" sz="2400" dirty="0"/>
              <a:t>« Une analyse des moyens de GDP présentement en cours pourrait mener à la présentation de propositions permettant </a:t>
            </a:r>
            <a:r>
              <a:rPr lang="fr-CA" sz="2400" u="sng" dirty="0"/>
              <a:t>d’augmenter le bassin de clients </a:t>
            </a:r>
            <a:r>
              <a:rPr lang="fr-CA" sz="2400" dirty="0"/>
              <a:t>prêts à réduire leur charge en période de plus forte demande, ou encore d’accroître les volumes offerts par les adhérents existants »</a:t>
            </a:r>
          </a:p>
          <a:p>
            <a:pPr marL="914400" lvl="2" indent="0">
              <a:buNone/>
            </a:pPr>
            <a:r>
              <a:rPr lang="fr-CA" sz="2000" dirty="0"/>
              <a:t>									B-0167, p. 6</a:t>
            </a:r>
          </a:p>
          <a:p>
            <a:r>
              <a:rPr lang="fr-CA" sz="2200" dirty="0"/>
              <a:t>L’offre tarifaire à venir devrait réduire les besoins en puissance d’environ 190 MW</a:t>
            </a:r>
          </a:p>
        </p:txBody>
      </p:sp>
      <p:sp>
        <p:nvSpPr>
          <p:cNvPr id="4" name="Slide Number Placeholder 3"/>
          <p:cNvSpPr>
            <a:spLocks noGrp="1"/>
          </p:cNvSpPr>
          <p:nvPr>
            <p:ph type="sldNum" sz="quarter" idx="12"/>
            <p:custDataLst>
              <p:tags r:id="rId3"/>
            </p:custDataLst>
          </p:nvPr>
        </p:nvSpPr>
        <p:spPr/>
        <p:txBody>
          <a:bodyPr/>
          <a:lstStyle/>
          <a:p>
            <a:fld id="{56838C76-FBBD-4DC0-B117-C3B028957B94}" type="slidenum">
              <a:rPr lang="fr-CA" smtClean="0"/>
              <a:t>3</a:t>
            </a:fld>
            <a:endParaRPr lang="fr-CA"/>
          </a:p>
        </p:txBody>
      </p:sp>
    </p:spTree>
    <p:extLst>
      <p:ext uri="{BB962C8B-B14F-4D97-AF65-F5344CB8AC3E}">
        <p14:creationId xmlns:p14="http://schemas.microsoft.com/office/powerpoint/2010/main" val="12617449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331640" y="624110"/>
            <a:ext cx="7812359" cy="788666"/>
          </a:xfrm>
        </p:spPr>
        <p:txBody>
          <a:bodyPr>
            <a:normAutofit fontScale="90000"/>
          </a:bodyPr>
          <a:lstStyle/>
          <a:p>
            <a:r>
              <a:rPr lang="fr-CA" sz="3200" b="1" dirty="0"/>
              <a:t>PRÉVISION DE LA DEMANDE EN PUISSANCE – RECHARGE DES VÉHICULES ÉLECTRIQUES</a:t>
            </a:r>
          </a:p>
        </p:txBody>
      </p:sp>
      <p:sp>
        <p:nvSpPr>
          <p:cNvPr id="3" name="Espace réservé du contenu 2"/>
          <p:cNvSpPr>
            <a:spLocks noGrp="1"/>
          </p:cNvSpPr>
          <p:nvPr>
            <p:ph idx="1"/>
            <p:custDataLst>
              <p:tags r:id="rId2"/>
            </p:custDataLst>
          </p:nvPr>
        </p:nvSpPr>
        <p:spPr>
          <a:xfrm>
            <a:off x="1763689" y="1844824"/>
            <a:ext cx="7056784" cy="4066398"/>
          </a:xfrm>
        </p:spPr>
        <p:txBody>
          <a:bodyPr>
            <a:noAutofit/>
          </a:bodyPr>
          <a:lstStyle/>
          <a:p>
            <a:r>
              <a:rPr lang="fr-CA" sz="2400" dirty="0"/>
              <a:t>Enjeu probable de reprise de la charge qui peut avoir pour effet de déplacer la pointe dans le temps plutôt que de répartir cette charge dans le temps</a:t>
            </a:r>
          </a:p>
          <a:p>
            <a:pPr lvl="1"/>
            <a:r>
              <a:rPr lang="fr-CA" sz="2000" dirty="0"/>
              <a:t>Le PTÉ des mesures de gestion de la demande de puissance est limité par le profil de charge</a:t>
            </a:r>
          </a:p>
          <a:p>
            <a:pPr lvl="1"/>
            <a:r>
              <a:rPr lang="fr-CA" sz="2000" dirty="0"/>
              <a:t>Un grand nombre de mesures pourraient permettre une réduction des besoins en puissance à certaines heures de la journée, mais s’accompagneraient d'une hausse à d'autres moments de cette même journée</a:t>
            </a:r>
          </a:p>
        </p:txBody>
      </p:sp>
      <p:sp>
        <p:nvSpPr>
          <p:cNvPr id="4" name="Slide Number Placeholder 3"/>
          <p:cNvSpPr>
            <a:spLocks noGrp="1"/>
          </p:cNvSpPr>
          <p:nvPr>
            <p:ph type="sldNum" sz="quarter" idx="12"/>
            <p:custDataLst>
              <p:tags r:id="rId3"/>
            </p:custDataLst>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838C76-FBBD-4DC0-B117-C3B028957B94}" type="slidenum">
              <a:rPr kumimoji="0" lang="fr-CA"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fr-CA"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6234048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331640" y="624110"/>
            <a:ext cx="7812359" cy="788666"/>
          </a:xfrm>
        </p:spPr>
        <p:txBody>
          <a:bodyPr>
            <a:normAutofit fontScale="90000"/>
          </a:bodyPr>
          <a:lstStyle/>
          <a:p>
            <a:r>
              <a:rPr lang="fr-CA" sz="3200" b="1" dirty="0"/>
              <a:t>PRÉVISION DE LA DEMANDE EN PUISSANCE – RECHARGE DES VÉHICULES ÉLECTRIQUES</a:t>
            </a:r>
          </a:p>
        </p:txBody>
      </p:sp>
      <p:sp>
        <p:nvSpPr>
          <p:cNvPr id="3" name="Espace réservé du contenu 2"/>
          <p:cNvSpPr>
            <a:spLocks noGrp="1"/>
          </p:cNvSpPr>
          <p:nvPr>
            <p:ph idx="1"/>
            <p:custDataLst>
              <p:tags r:id="rId2"/>
            </p:custDataLst>
          </p:nvPr>
        </p:nvSpPr>
        <p:spPr>
          <a:xfrm>
            <a:off x="1763689" y="1844824"/>
            <a:ext cx="7056784" cy="4066398"/>
          </a:xfrm>
        </p:spPr>
        <p:txBody>
          <a:bodyPr>
            <a:noAutofit/>
          </a:bodyPr>
          <a:lstStyle/>
          <a:p>
            <a:r>
              <a:rPr lang="fr-CA" sz="2400" dirty="0"/>
              <a:t>Le phénomène de reprise de charge « limite le PTÉ de la gestion de la demande de puissance. Sans cette limite, la reprise de charge créerait une nouvelle pointe à une autre heure de la journée » </a:t>
            </a:r>
            <a:r>
              <a:rPr lang="fr-CA" sz="1200" dirty="0"/>
              <a:t>R-4110-2019, B-0009, page 52.</a:t>
            </a:r>
          </a:p>
          <a:p>
            <a:r>
              <a:rPr lang="fr-CA" sz="2400" dirty="0"/>
              <a:t>« Le PTÉ de l’ensemble des mesures de gestion de la demande de puissance des secteurs évalués est davantage limité par les effets de reprise de charge que par le coût évité »</a:t>
            </a:r>
          </a:p>
        </p:txBody>
      </p:sp>
      <p:sp>
        <p:nvSpPr>
          <p:cNvPr id="4" name="Slide Number Placeholder 3"/>
          <p:cNvSpPr>
            <a:spLocks noGrp="1"/>
          </p:cNvSpPr>
          <p:nvPr>
            <p:ph type="sldNum" sz="quarter" idx="12"/>
            <p:custDataLst>
              <p:tags r:id="rId3"/>
            </p:custDataLst>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838C76-FBBD-4DC0-B117-C3B028957B94}" type="slidenum">
              <a:rPr kumimoji="0" lang="fr-CA"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fr-CA"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6932817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331640" y="624110"/>
            <a:ext cx="7812359" cy="788666"/>
          </a:xfrm>
        </p:spPr>
        <p:txBody>
          <a:bodyPr>
            <a:normAutofit fontScale="90000"/>
          </a:bodyPr>
          <a:lstStyle/>
          <a:p>
            <a:r>
              <a:rPr lang="fr-CA" sz="3200" b="1" dirty="0"/>
              <a:t>PRÉVISION DE LA DEMANDE EN PUISSANCE – RECHARGE DES VÉHICULES ÉLECTRIQUES</a:t>
            </a:r>
          </a:p>
        </p:txBody>
      </p:sp>
      <p:sp>
        <p:nvSpPr>
          <p:cNvPr id="3" name="Espace réservé du contenu 2"/>
          <p:cNvSpPr>
            <a:spLocks noGrp="1"/>
          </p:cNvSpPr>
          <p:nvPr>
            <p:ph idx="1"/>
            <p:custDataLst>
              <p:tags r:id="rId2"/>
            </p:custDataLst>
          </p:nvPr>
        </p:nvSpPr>
        <p:spPr>
          <a:xfrm>
            <a:off x="1187624" y="1844824"/>
            <a:ext cx="7632849" cy="4066398"/>
          </a:xfrm>
        </p:spPr>
        <p:txBody>
          <a:bodyPr>
            <a:noAutofit/>
          </a:bodyPr>
          <a:lstStyle/>
          <a:p>
            <a:pPr marL="342900" marR="0" lvl="0" indent="-342900" algn="l" defTabSz="457200" rtl="0" eaLnBrk="1" fontAlgn="auto" latinLnBrk="0" hangingPunct="1">
              <a:lnSpc>
                <a:spcPct val="100000"/>
              </a:lnSpc>
              <a:spcBef>
                <a:spcPts val="1000"/>
              </a:spcBef>
              <a:spcAft>
                <a:spcPts val="0"/>
              </a:spcAft>
              <a:buClr>
                <a:srgbClr val="549E39"/>
              </a:buClr>
              <a:buSzTx/>
              <a:buFont typeface="Wingdings 3" charset="2"/>
              <a:buChar char=""/>
              <a:tabLst/>
              <a:defRPr/>
            </a:pPr>
            <a:r>
              <a:rPr lang="fr-CA" sz="2400" dirty="0"/>
              <a:t>« </a:t>
            </a:r>
            <a:r>
              <a:rPr kumimoji="0" lang="fr-CA"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Il existe un </a:t>
            </a:r>
            <a:r>
              <a:rPr kumimoji="0" lang="fr-CA" sz="2400" b="0" i="0" u="sng"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potentiel optimal de déplacement de la demande de l’ordre de 1 500 MW sur l’horizon du Plan d’approvisionnement 2023-2032</a:t>
            </a:r>
            <a:r>
              <a:rPr kumimoji="0" lang="fr-CA"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 </a:t>
            </a:r>
            <a:r>
              <a:rPr kumimoji="0" lang="fr-CA" sz="2400" b="0" i="0" u="sng"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incluant les moyens de déplacement inscrits actuellement au bilan de puissance. Le potentiel de déplacement est toutefois inférieur si les moyens de déplacement utilisés sont sous leur forme actuelle</a:t>
            </a:r>
            <a:r>
              <a:rPr lang="fr-CA" sz="2400" dirty="0">
                <a:solidFill>
                  <a:prstClr val="black">
                    <a:lumMod val="75000"/>
                    <a:lumOff val="25000"/>
                  </a:prstClr>
                </a:solidFill>
                <a:latin typeface="Century Gothic" panose="020B0502020202020204"/>
              </a:rPr>
              <a:t> »</a:t>
            </a:r>
          </a:p>
          <a:p>
            <a:pPr marL="0" marR="0" lvl="0" indent="0" algn="l" defTabSz="457200" rtl="0" eaLnBrk="1" fontAlgn="auto" latinLnBrk="0" hangingPunct="1">
              <a:lnSpc>
                <a:spcPct val="100000"/>
              </a:lnSpc>
              <a:spcBef>
                <a:spcPts val="1000"/>
              </a:spcBef>
              <a:spcAft>
                <a:spcPts val="0"/>
              </a:spcAft>
              <a:buClr>
                <a:srgbClr val="549E39"/>
              </a:buClr>
              <a:buSzTx/>
              <a:buNone/>
              <a:tabLst/>
              <a:defRPr/>
            </a:pPr>
            <a:r>
              <a:rPr kumimoji="0" lang="fr-CA"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							R-4209-2022, B-0044, p. </a:t>
            </a:r>
            <a:r>
              <a:rPr lang="fr-CA" sz="2400" dirty="0">
                <a:solidFill>
                  <a:prstClr val="black">
                    <a:lumMod val="75000"/>
                    <a:lumOff val="25000"/>
                  </a:prstClr>
                </a:solidFill>
                <a:latin typeface="Century Gothic" panose="020B0502020202020204"/>
              </a:rPr>
              <a:t>5</a:t>
            </a:r>
            <a:endParaRPr kumimoji="0" lang="fr-CA"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custDataLst>
              <p:tags r:id="rId3"/>
            </p:custDataLst>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838C76-FBBD-4DC0-B117-C3B028957B94}" type="slidenum">
              <a:rPr kumimoji="0" lang="fr-CA"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fr-CA"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6306359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66CC89-F5A8-AF23-8357-6A4920626E66}"/>
              </a:ext>
            </a:extLst>
          </p:cNvPr>
          <p:cNvSpPr>
            <a:spLocks noGrp="1"/>
          </p:cNvSpPr>
          <p:nvPr>
            <p:ph idx="1"/>
          </p:nvPr>
        </p:nvSpPr>
        <p:spPr/>
        <p:txBody>
          <a:bodyPr/>
          <a:lstStyle/>
          <a:p>
            <a:r>
              <a:rPr lang="fr-CA" sz="2400" dirty="0"/>
              <a:t>« Ce potentiel repose sur l’hypothèse que l’ensemble des mesures d’effacement prévues au Plan d’approvisionnement, par exemple l’électricité interruptible, seront en place »</a:t>
            </a:r>
          </a:p>
          <a:p>
            <a:pPr marL="457200" lvl="1" indent="0">
              <a:buNone/>
            </a:pPr>
            <a:r>
              <a:rPr kumimoji="0" lang="fr-CA" sz="2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				</a:t>
            </a:r>
            <a:r>
              <a:rPr kumimoji="0" lang="fr-CA" sz="2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	R-4208-2022, B-0044, p. </a:t>
            </a:r>
            <a:r>
              <a:rPr lang="fr-CA" sz="2400" dirty="0">
                <a:solidFill>
                  <a:prstClr val="black">
                    <a:lumMod val="75000"/>
                    <a:lumOff val="25000"/>
                  </a:prstClr>
                </a:solidFill>
                <a:latin typeface="Century Gothic" panose="020B0502020202020204"/>
              </a:rPr>
              <a:t>5</a:t>
            </a:r>
            <a:endParaRPr lang="fr-CA" sz="2400" dirty="0"/>
          </a:p>
          <a:p>
            <a:endParaRPr lang="fr-CA" dirty="0"/>
          </a:p>
        </p:txBody>
      </p:sp>
      <p:sp>
        <p:nvSpPr>
          <p:cNvPr id="4" name="Slide Number Placeholder 3">
            <a:extLst>
              <a:ext uri="{FF2B5EF4-FFF2-40B4-BE49-F238E27FC236}">
                <a16:creationId xmlns:a16="http://schemas.microsoft.com/office/drawing/2014/main" id="{D3E27478-C319-3C5E-7F35-28AE47FF8FD7}"/>
              </a:ext>
            </a:extLst>
          </p:cNvPr>
          <p:cNvSpPr>
            <a:spLocks noGrp="1"/>
          </p:cNvSpPr>
          <p:nvPr>
            <p:ph type="sldNum" sz="quarter" idx="12"/>
          </p:nvPr>
        </p:nvSpPr>
        <p:spPr/>
        <p:txBody>
          <a:bodyPr/>
          <a:lstStyle/>
          <a:p>
            <a:fld id="{56838C76-FBBD-4DC0-B117-C3B028957B94}" type="slidenum">
              <a:rPr lang="fr-CA" smtClean="0"/>
              <a:t>7</a:t>
            </a:fld>
            <a:endParaRPr lang="fr-CA"/>
          </a:p>
        </p:txBody>
      </p:sp>
      <p:sp>
        <p:nvSpPr>
          <p:cNvPr id="5" name="Titre 1">
            <a:extLst>
              <a:ext uri="{FF2B5EF4-FFF2-40B4-BE49-F238E27FC236}">
                <a16:creationId xmlns:a16="http://schemas.microsoft.com/office/drawing/2014/main" id="{6721D84E-071F-EF02-E764-C2D003B550B0}"/>
              </a:ext>
            </a:extLst>
          </p:cNvPr>
          <p:cNvSpPr>
            <a:spLocks noGrp="1"/>
          </p:cNvSpPr>
          <p:nvPr>
            <p:ph type="title"/>
            <p:custDataLst>
              <p:tags r:id="rId1"/>
            </p:custDataLst>
          </p:nvPr>
        </p:nvSpPr>
        <p:spPr>
          <a:xfrm>
            <a:off x="1259632" y="623888"/>
            <a:ext cx="7632848" cy="1281112"/>
          </a:xfrm>
        </p:spPr>
        <p:txBody>
          <a:bodyPr>
            <a:normAutofit fontScale="90000"/>
          </a:bodyPr>
          <a:lstStyle/>
          <a:p>
            <a:r>
              <a:rPr lang="fr-CA" sz="3200" b="1" dirty="0"/>
              <a:t>PRÉVISION DE LA DEMANDE EN PUISSANCE – RECHARGE DES VÉHICULES ÉLECTRIQUES (SUITE)</a:t>
            </a:r>
          </a:p>
        </p:txBody>
      </p:sp>
    </p:spTree>
    <p:extLst>
      <p:ext uri="{BB962C8B-B14F-4D97-AF65-F5344CB8AC3E}">
        <p14:creationId xmlns:p14="http://schemas.microsoft.com/office/powerpoint/2010/main" val="4613768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331640" y="624110"/>
            <a:ext cx="7812359" cy="788666"/>
          </a:xfrm>
        </p:spPr>
        <p:txBody>
          <a:bodyPr>
            <a:normAutofit fontScale="90000"/>
          </a:bodyPr>
          <a:lstStyle/>
          <a:p>
            <a:r>
              <a:rPr lang="fr-CA" sz="3200" b="1" dirty="0"/>
              <a:t>PRÉVISION DE LA DEMANDE EN PUISSANCE – RECHARGE DES VÉHICULES ÉLECTRIQUES</a:t>
            </a:r>
          </a:p>
        </p:txBody>
      </p:sp>
      <p:sp>
        <p:nvSpPr>
          <p:cNvPr id="3" name="Espace réservé du contenu 2"/>
          <p:cNvSpPr>
            <a:spLocks noGrp="1"/>
          </p:cNvSpPr>
          <p:nvPr>
            <p:ph idx="1"/>
            <p:custDataLst>
              <p:tags r:id="rId2"/>
            </p:custDataLst>
          </p:nvPr>
        </p:nvSpPr>
        <p:spPr>
          <a:xfrm>
            <a:off x="971600" y="1844824"/>
            <a:ext cx="8172399" cy="4066398"/>
          </a:xfrm>
        </p:spPr>
        <p:txBody>
          <a:bodyPr>
            <a:noAutofit/>
          </a:bodyPr>
          <a:lstStyle/>
          <a:p>
            <a:pPr marL="342900" marR="0" lvl="0" indent="-342900" algn="l" defTabSz="457200" rtl="0" eaLnBrk="1" fontAlgn="auto" latinLnBrk="0" hangingPunct="1">
              <a:lnSpc>
                <a:spcPct val="100000"/>
              </a:lnSpc>
              <a:spcBef>
                <a:spcPts val="1000"/>
              </a:spcBef>
              <a:spcAft>
                <a:spcPts val="0"/>
              </a:spcAft>
              <a:buClr>
                <a:srgbClr val="549E39"/>
              </a:buClr>
              <a:buSzTx/>
              <a:buFont typeface="Wingdings 3" charset="2"/>
              <a:buChar char=""/>
              <a:tabLst/>
              <a:defRPr/>
            </a:pPr>
            <a:r>
              <a:rPr lang="fr-CA" sz="2400" dirty="0"/>
              <a:t>Selon le ROEÉ</a:t>
            </a:r>
          </a:p>
          <a:p>
            <a:pPr lvl="1" indent="-342900">
              <a:buClr>
                <a:srgbClr val="549E39"/>
              </a:buClr>
              <a:defRPr/>
            </a:pPr>
            <a:r>
              <a:rPr lang="fr-CA" sz="2200" dirty="0"/>
              <a:t>Les mesures déployées par Hydro-Québec permettront, à l’horizon du plan d’approvisionnement, l’effacement d’une puissance équivalente au potentiel optimal de déplacement de la charge qui est estimé à 1500 MW</a:t>
            </a:r>
          </a:p>
        </p:txBody>
      </p:sp>
      <p:sp>
        <p:nvSpPr>
          <p:cNvPr id="4" name="Slide Number Placeholder 3"/>
          <p:cNvSpPr>
            <a:spLocks noGrp="1"/>
          </p:cNvSpPr>
          <p:nvPr>
            <p:ph type="sldNum" sz="quarter" idx="12"/>
            <p:custDataLst>
              <p:tags r:id="rId3"/>
            </p:custDataLst>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838C76-FBBD-4DC0-B117-C3B028957B94}" type="slidenum">
              <a:rPr kumimoji="0" lang="fr-CA"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fr-CA"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6713699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331640" y="624110"/>
            <a:ext cx="7812359" cy="788666"/>
          </a:xfrm>
        </p:spPr>
        <p:txBody>
          <a:bodyPr>
            <a:normAutofit fontScale="90000"/>
          </a:bodyPr>
          <a:lstStyle/>
          <a:p>
            <a:r>
              <a:rPr lang="fr-CA" sz="3200" b="1" dirty="0"/>
              <a:t>PRÉVISION DE LA DEMANDE EN PUISSANCE – RECHARGE DES VÉHICULES ÉLECTRIQUES</a:t>
            </a:r>
          </a:p>
        </p:txBody>
      </p:sp>
      <p:sp>
        <p:nvSpPr>
          <p:cNvPr id="3" name="Espace réservé du contenu 2"/>
          <p:cNvSpPr>
            <a:spLocks noGrp="1"/>
          </p:cNvSpPr>
          <p:nvPr>
            <p:ph idx="1"/>
            <p:custDataLst>
              <p:tags r:id="rId2"/>
            </p:custDataLst>
          </p:nvPr>
        </p:nvSpPr>
        <p:spPr>
          <a:xfrm>
            <a:off x="971600" y="1844824"/>
            <a:ext cx="8172399" cy="4066398"/>
          </a:xfrm>
        </p:spPr>
        <p:txBody>
          <a:bodyPr>
            <a:noAutofit/>
          </a:bodyPr>
          <a:lstStyle/>
          <a:p>
            <a:pPr marL="342900" marR="0" lvl="0" indent="-342900" algn="l" defTabSz="457200" rtl="0" eaLnBrk="1" fontAlgn="auto" latinLnBrk="0" hangingPunct="1">
              <a:lnSpc>
                <a:spcPct val="100000"/>
              </a:lnSpc>
              <a:spcBef>
                <a:spcPts val="1000"/>
              </a:spcBef>
              <a:spcAft>
                <a:spcPts val="0"/>
              </a:spcAft>
              <a:buClr>
                <a:srgbClr val="549E39"/>
              </a:buClr>
              <a:buSzTx/>
              <a:buFont typeface="Wingdings 3" charset="2"/>
              <a:buChar char=""/>
              <a:tabLst/>
              <a:defRPr/>
            </a:pPr>
            <a:r>
              <a:rPr lang="fr-CA" sz="2400" dirty="0"/>
              <a:t>Selon le ROEÉ</a:t>
            </a:r>
          </a:p>
          <a:p>
            <a:pPr>
              <a:buClr>
                <a:srgbClr val="549E39"/>
              </a:buClr>
              <a:defRPr/>
            </a:pPr>
            <a:r>
              <a:rPr lang="fr-CA" sz="2400" dirty="0"/>
              <a:t>L’atteinte d’un potentiel d’effacement de 1 500 MW est tributaire de deux conditions qui ne sont pas encore remplies</a:t>
            </a:r>
          </a:p>
          <a:p>
            <a:pPr lvl="1">
              <a:buClr>
                <a:srgbClr val="549E39"/>
              </a:buClr>
              <a:defRPr/>
            </a:pPr>
            <a:r>
              <a:rPr lang="fr-CA" sz="2200" dirty="0"/>
              <a:t>que l’ensemble des mesures d’effacement (électricité interruptible, biénergie ?) prévues au Plan d’approvisionnement soient en place</a:t>
            </a:r>
          </a:p>
          <a:p>
            <a:pPr lvl="1">
              <a:buClr>
                <a:srgbClr val="549E39"/>
              </a:buClr>
              <a:defRPr/>
            </a:pPr>
            <a:r>
              <a:rPr lang="fr-CA" sz="2200" dirty="0"/>
              <a:t>la mise en place de mesures de gestion de la demande dont les modalités permettront d’effacer et de déplacer la demande à d’autres moments que ceux prévus par les moyens actuels</a:t>
            </a:r>
          </a:p>
        </p:txBody>
      </p:sp>
      <p:sp>
        <p:nvSpPr>
          <p:cNvPr id="4" name="Slide Number Placeholder 3"/>
          <p:cNvSpPr>
            <a:spLocks noGrp="1"/>
          </p:cNvSpPr>
          <p:nvPr>
            <p:ph type="sldNum" sz="quarter" idx="12"/>
            <p:custDataLst>
              <p:tags r:id="rId3"/>
            </p:custDataLst>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838C76-FBBD-4DC0-B117-C3B028957B94}" type="slidenum">
              <a:rPr kumimoji="0" lang="fr-CA"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fr-CA"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72817313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2"/>
</p:tagLst>
</file>

<file path=ppt/tags/tag11.xml><?xml version="1.0" encoding="utf-8"?>
<p:tagLst xmlns:a="http://schemas.openxmlformats.org/drawingml/2006/main" xmlns:r="http://schemas.openxmlformats.org/officeDocument/2006/relationships" xmlns:p="http://schemas.openxmlformats.org/presentationml/2006/main">
  <p:tag name="NUM" val="3"/>
</p:tagLst>
</file>

<file path=ppt/tags/tag12.xml><?xml version="1.0" encoding="utf-8"?>
<p:tagLst xmlns:a="http://schemas.openxmlformats.org/drawingml/2006/main" xmlns:r="http://schemas.openxmlformats.org/officeDocument/2006/relationships" xmlns:p="http://schemas.openxmlformats.org/presentationml/2006/main">
  <p:tag name="NUM" val="1"/>
</p:tagLst>
</file>

<file path=ppt/tags/tag13.xml><?xml version="1.0" encoding="utf-8"?>
<p:tagLst xmlns:a="http://schemas.openxmlformats.org/drawingml/2006/main" xmlns:r="http://schemas.openxmlformats.org/officeDocument/2006/relationships" xmlns:p="http://schemas.openxmlformats.org/presentationml/2006/main">
  <p:tag name="NUM" val="2"/>
</p:tagLst>
</file>

<file path=ppt/tags/tag14.xml><?xml version="1.0" encoding="utf-8"?>
<p:tagLst xmlns:a="http://schemas.openxmlformats.org/drawingml/2006/main" xmlns:r="http://schemas.openxmlformats.org/officeDocument/2006/relationships" xmlns:p="http://schemas.openxmlformats.org/presentationml/2006/main">
  <p:tag name="NUM" val="3"/>
</p:tagLst>
</file>

<file path=ppt/tags/tag15.xml><?xml version="1.0" encoding="utf-8"?>
<p:tagLst xmlns:a="http://schemas.openxmlformats.org/drawingml/2006/main" xmlns:r="http://schemas.openxmlformats.org/officeDocument/2006/relationships" xmlns:p="http://schemas.openxmlformats.org/presentationml/2006/main">
  <p:tag name="NUM" val="1"/>
</p:tagLst>
</file>

<file path=ppt/tags/tag16.xml><?xml version="1.0" encoding="utf-8"?>
<p:tagLst xmlns:a="http://schemas.openxmlformats.org/drawingml/2006/main" xmlns:r="http://schemas.openxmlformats.org/officeDocument/2006/relationships" xmlns:p="http://schemas.openxmlformats.org/presentationml/2006/main">
  <p:tag name="NUM" val="2"/>
</p:tagLst>
</file>

<file path=ppt/tags/tag17.xml><?xml version="1.0" encoding="utf-8"?>
<p:tagLst xmlns:a="http://schemas.openxmlformats.org/drawingml/2006/main" xmlns:r="http://schemas.openxmlformats.org/officeDocument/2006/relationships" xmlns:p="http://schemas.openxmlformats.org/presentationml/2006/main">
  <p:tag name="NUM" val="3"/>
</p:tagLst>
</file>

<file path=ppt/tags/tag18.xml><?xml version="1.0" encoding="utf-8"?>
<p:tagLst xmlns:a="http://schemas.openxmlformats.org/drawingml/2006/main" xmlns:r="http://schemas.openxmlformats.org/officeDocument/2006/relationships" xmlns:p="http://schemas.openxmlformats.org/presentationml/2006/main">
  <p:tag name="NUM" val="1"/>
</p:tagLst>
</file>

<file path=ppt/tags/tag19.xml><?xml version="1.0" encoding="utf-8"?>
<p:tagLst xmlns:a="http://schemas.openxmlformats.org/drawingml/2006/main" xmlns:r="http://schemas.openxmlformats.org/officeDocument/2006/relationships" xmlns:p="http://schemas.openxmlformats.org/presentationml/2006/main">
  <p:tag name="NUM" val="1"/>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2"/>
</p:tagLst>
</file>

<file path=ppt/tags/tag21.xml><?xml version="1.0" encoding="utf-8"?>
<p:tagLst xmlns:a="http://schemas.openxmlformats.org/drawingml/2006/main" xmlns:r="http://schemas.openxmlformats.org/officeDocument/2006/relationships" xmlns:p="http://schemas.openxmlformats.org/presentationml/2006/main">
  <p:tag name="NUM" val="3"/>
</p:tagLst>
</file>

<file path=ppt/tags/tag22.xml><?xml version="1.0" encoding="utf-8"?>
<p:tagLst xmlns:a="http://schemas.openxmlformats.org/drawingml/2006/main" xmlns:r="http://schemas.openxmlformats.org/officeDocument/2006/relationships" xmlns:p="http://schemas.openxmlformats.org/presentationml/2006/main">
  <p:tag name="NUM" val="1"/>
</p:tagLst>
</file>

<file path=ppt/tags/tag23.xml><?xml version="1.0" encoding="utf-8"?>
<p:tagLst xmlns:a="http://schemas.openxmlformats.org/drawingml/2006/main" xmlns:r="http://schemas.openxmlformats.org/officeDocument/2006/relationships" xmlns:p="http://schemas.openxmlformats.org/presentationml/2006/main">
  <p:tag name="NUM" val="2"/>
</p:tagLst>
</file>

<file path=ppt/tags/tag24.xml><?xml version="1.0" encoding="utf-8"?>
<p:tagLst xmlns:a="http://schemas.openxmlformats.org/drawingml/2006/main" xmlns:r="http://schemas.openxmlformats.org/officeDocument/2006/relationships" xmlns:p="http://schemas.openxmlformats.org/presentationml/2006/main">
  <p:tag name="NUM" val="3"/>
</p:tagLst>
</file>

<file path=ppt/tags/tag25.xml><?xml version="1.0" encoding="utf-8"?>
<p:tagLst xmlns:a="http://schemas.openxmlformats.org/drawingml/2006/main" xmlns:r="http://schemas.openxmlformats.org/officeDocument/2006/relationships" xmlns:p="http://schemas.openxmlformats.org/presentationml/2006/main">
  <p:tag name="NUM" val="1"/>
</p:tagLst>
</file>

<file path=ppt/tags/tag26.xml><?xml version="1.0" encoding="utf-8"?>
<p:tagLst xmlns:a="http://schemas.openxmlformats.org/drawingml/2006/main" xmlns:r="http://schemas.openxmlformats.org/officeDocument/2006/relationships" xmlns:p="http://schemas.openxmlformats.org/presentationml/2006/main">
  <p:tag name="NUM" val="2"/>
</p:tagLst>
</file>

<file path=ppt/tags/tag27.xml><?xml version="1.0" encoding="utf-8"?>
<p:tagLst xmlns:a="http://schemas.openxmlformats.org/drawingml/2006/main" xmlns:r="http://schemas.openxmlformats.org/officeDocument/2006/relationships" xmlns:p="http://schemas.openxmlformats.org/presentationml/2006/main">
  <p:tag name="NUM" val="3"/>
</p:tagLst>
</file>

<file path=ppt/tags/tag28.xml><?xml version="1.0" encoding="utf-8"?>
<p:tagLst xmlns:a="http://schemas.openxmlformats.org/drawingml/2006/main" xmlns:r="http://schemas.openxmlformats.org/officeDocument/2006/relationships" xmlns:p="http://schemas.openxmlformats.org/presentationml/2006/main">
  <p:tag name="NUM" val="1"/>
</p:tagLst>
</file>

<file path=ppt/tags/tag29.xml><?xml version="1.0" encoding="utf-8"?>
<p:tagLst xmlns:a="http://schemas.openxmlformats.org/drawingml/2006/main" xmlns:r="http://schemas.openxmlformats.org/officeDocument/2006/relationships" xmlns:p="http://schemas.openxmlformats.org/presentationml/2006/main">
  <p:tag name="NUM" val="2"/>
</p:tagLst>
</file>

<file path=ppt/tags/tag3.xml><?xml version="1.0" encoding="utf-8"?>
<p:tagLst xmlns:a="http://schemas.openxmlformats.org/drawingml/2006/main" xmlns:r="http://schemas.openxmlformats.org/officeDocument/2006/relationships" xmlns:p="http://schemas.openxmlformats.org/presentationml/2006/main">
  <p:tag name="NUM" val="1"/>
</p:tagLst>
</file>

<file path=ppt/tags/tag30.xml><?xml version="1.0" encoding="utf-8"?>
<p:tagLst xmlns:a="http://schemas.openxmlformats.org/drawingml/2006/main" xmlns:r="http://schemas.openxmlformats.org/officeDocument/2006/relationships" xmlns:p="http://schemas.openxmlformats.org/presentationml/2006/main">
  <p:tag name="NUM" val="3"/>
</p:tagLst>
</file>

<file path=ppt/tags/tag31.xml><?xml version="1.0" encoding="utf-8"?>
<p:tagLst xmlns:a="http://schemas.openxmlformats.org/drawingml/2006/main" xmlns:r="http://schemas.openxmlformats.org/officeDocument/2006/relationships" xmlns:p="http://schemas.openxmlformats.org/presentationml/2006/main">
  <p:tag name="NUM" val="1"/>
</p:tagLst>
</file>

<file path=ppt/tags/tag32.xml><?xml version="1.0" encoding="utf-8"?>
<p:tagLst xmlns:a="http://schemas.openxmlformats.org/drawingml/2006/main" xmlns:r="http://schemas.openxmlformats.org/officeDocument/2006/relationships" xmlns:p="http://schemas.openxmlformats.org/presentationml/2006/main">
  <p:tag name="NUM" val="2"/>
</p:tagLst>
</file>

<file path=ppt/tags/tag33.xml><?xml version="1.0" encoding="utf-8"?>
<p:tagLst xmlns:a="http://schemas.openxmlformats.org/drawingml/2006/main" xmlns:r="http://schemas.openxmlformats.org/officeDocument/2006/relationships" xmlns:p="http://schemas.openxmlformats.org/presentationml/2006/main">
  <p:tag name="NUM" val="3"/>
</p:tagLst>
</file>

<file path=ppt/tags/tag34.xml><?xml version="1.0" encoding="utf-8"?>
<p:tagLst xmlns:a="http://schemas.openxmlformats.org/drawingml/2006/main" xmlns:r="http://schemas.openxmlformats.org/officeDocument/2006/relationships" xmlns:p="http://schemas.openxmlformats.org/presentationml/2006/main">
  <p:tag name="NUM" val="1"/>
</p:tagLst>
</file>

<file path=ppt/tags/tag35.xml><?xml version="1.0" encoding="utf-8"?>
<p:tagLst xmlns:a="http://schemas.openxmlformats.org/drawingml/2006/main" xmlns:r="http://schemas.openxmlformats.org/officeDocument/2006/relationships" xmlns:p="http://schemas.openxmlformats.org/presentationml/2006/main">
  <p:tag name="NUM" val="2"/>
</p:tagLst>
</file>

<file path=ppt/tags/tag36.xml><?xml version="1.0" encoding="utf-8"?>
<p:tagLst xmlns:a="http://schemas.openxmlformats.org/drawingml/2006/main" xmlns:r="http://schemas.openxmlformats.org/officeDocument/2006/relationships" xmlns:p="http://schemas.openxmlformats.org/presentationml/2006/main">
  <p:tag name="NUM" val="3"/>
</p:tagLst>
</file>

<file path=ppt/tags/tag37.xml><?xml version="1.0" encoding="utf-8"?>
<p:tagLst xmlns:a="http://schemas.openxmlformats.org/drawingml/2006/main" xmlns:r="http://schemas.openxmlformats.org/officeDocument/2006/relationships" xmlns:p="http://schemas.openxmlformats.org/presentationml/2006/main">
  <p:tag name="NUM" val="1"/>
</p:tagLst>
</file>

<file path=ppt/tags/tag38.xml><?xml version="1.0" encoding="utf-8"?>
<p:tagLst xmlns:a="http://schemas.openxmlformats.org/drawingml/2006/main" xmlns:r="http://schemas.openxmlformats.org/officeDocument/2006/relationships" xmlns:p="http://schemas.openxmlformats.org/presentationml/2006/main">
  <p:tag name="NUM" val="2"/>
</p:tagLst>
</file>

<file path=ppt/tags/tag39.xml><?xml version="1.0" encoding="utf-8"?>
<p:tagLst xmlns:a="http://schemas.openxmlformats.org/drawingml/2006/main" xmlns:r="http://schemas.openxmlformats.org/officeDocument/2006/relationships" xmlns:p="http://schemas.openxmlformats.org/presentationml/2006/main">
  <p:tag name="NUM" val="3"/>
</p:tagLst>
</file>

<file path=ppt/tags/tag4.xml><?xml version="1.0" encoding="utf-8"?>
<p:tagLst xmlns:a="http://schemas.openxmlformats.org/drawingml/2006/main" xmlns:r="http://schemas.openxmlformats.org/officeDocument/2006/relationships" xmlns:p="http://schemas.openxmlformats.org/presentationml/2006/main">
  <p:tag name="NUM" val="2"/>
</p:tagLst>
</file>

<file path=ppt/tags/tag5.xml><?xml version="1.0" encoding="utf-8"?>
<p:tagLst xmlns:a="http://schemas.openxmlformats.org/drawingml/2006/main" xmlns:r="http://schemas.openxmlformats.org/officeDocument/2006/relationships" xmlns:p="http://schemas.openxmlformats.org/presentationml/2006/main">
  <p:tag name="NUM" val="3"/>
</p:tagLst>
</file>

<file path=ppt/tags/tag6.xml><?xml version="1.0" encoding="utf-8"?>
<p:tagLst xmlns:a="http://schemas.openxmlformats.org/drawingml/2006/main" xmlns:r="http://schemas.openxmlformats.org/officeDocument/2006/relationships" xmlns:p="http://schemas.openxmlformats.org/presentationml/2006/main">
  <p:tag name="NUM" val="1"/>
</p:tagLst>
</file>

<file path=ppt/tags/tag7.xml><?xml version="1.0" encoding="utf-8"?>
<p:tagLst xmlns:a="http://schemas.openxmlformats.org/drawingml/2006/main" xmlns:r="http://schemas.openxmlformats.org/officeDocument/2006/relationships" xmlns:p="http://schemas.openxmlformats.org/presentationml/2006/main">
  <p:tag name="NUM" val="2"/>
</p:tagLst>
</file>

<file path=ppt/tags/tag8.xml><?xml version="1.0" encoding="utf-8"?>
<p:tagLst xmlns:a="http://schemas.openxmlformats.org/drawingml/2006/main" xmlns:r="http://schemas.openxmlformats.org/officeDocument/2006/relationships" xmlns:p="http://schemas.openxmlformats.org/presentationml/2006/main">
  <p:tag name="NUM" val="3"/>
</p:tagLst>
</file>

<file path=ppt/tags/tag9.xml><?xml version="1.0" encoding="utf-8"?>
<p:tagLst xmlns:a="http://schemas.openxmlformats.org/drawingml/2006/main" xmlns:r="http://schemas.openxmlformats.org/officeDocument/2006/relationships" xmlns:p="http://schemas.openxmlformats.org/presentationml/2006/main">
  <p:tag name="NUM" val="1"/>
</p:tagLst>
</file>

<file path=ppt/theme/theme1.xml><?xml version="1.0" encoding="utf-8"?>
<a:theme xmlns:a="http://schemas.openxmlformats.org/drawingml/2006/main" name="Wisp">
  <a:themeElements>
    <a:clrScheme name="Vert">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Document de projet" ma:contentTypeID="0x010100F6681E3BDF397F418586AC591ADC81BB0051C31966A1ACA448986E1F3A80F8A8D7" ma:contentTypeVersion="0" ma:contentTypeDescription="" ma:contentTypeScope="" ma:versionID="e97c4299cc7291c03dfe8af5cf79449e">
  <xsd:schema xmlns:xsd="http://www.w3.org/2001/XMLSchema" xmlns:xs="http://www.w3.org/2001/XMLSchema" xmlns:p="http://schemas.microsoft.com/office/2006/metadata/properties" xmlns:ns2="a091097b-8ae3-4832-a2b2-51f9a78aeacd" xmlns:ns3="a84ed267-86d5-4fa1-a3cb-2fed497fe84f" targetNamespace="http://schemas.microsoft.com/office/2006/metadata/properties" ma:root="true" ma:fieldsID="b7e9dbe386427f7c04dd1b10a57eb55d" ns2:_="" ns3:_="">
    <xsd:import namespace="a091097b-8ae3-4832-a2b2-51f9a78aeacd"/>
    <xsd:import namespace="a84ed267-86d5-4fa1-a3cb-2fed497fe84f"/>
    <xsd:element name="properties">
      <xsd:complexType>
        <xsd:sequence>
          <xsd:element name="documentManagement">
            <xsd:complexType>
              <xsd:all>
                <xsd:element ref="ns2:Projet"/>
                <xsd:element ref="ns2:Provenance" minOccurs="0"/>
                <xsd:element ref="ns2:Déposant"/>
                <xsd:element ref="ns2:Catégorie_x0020_de_x0020_document" minOccurs="0"/>
                <xsd:element ref="ns2:Sous-catégorie" minOccurs="0"/>
                <xsd:element ref="ns2:Phase"/>
                <xsd:element ref="ns2:Précision_x0020_de_x0020_document" minOccurs="0"/>
                <xsd:element ref="ns2:Sujet" minOccurs="0"/>
                <xsd:element ref="ns2:Cote_x0020_de_x0020_déposant" minOccurs="0"/>
                <xsd:element ref="ns2:Accés_x0020_restreint" minOccurs="0"/>
                <xsd:element ref="ns2:Cote_x0020_de_x0020_piéce" minOccurs="0"/>
                <xsd:element ref="ns2:Inscrit_x0020_au_x0020_plumitif" minOccurs="0"/>
                <xsd:element ref="ns2:Numéro_x0020_plumitif" minOccurs="0"/>
                <xsd:element ref="ns2:Diffusable_x0020_sur_x0020_le_x0020_Web" minOccurs="0"/>
                <xsd:element ref="ns2:Ne_x0020_pas_x0020_envoyer_x0020_d_x0027_alerte" minOccurs="0"/>
                <xsd:element ref="ns2:Confidentiel"/>
                <xsd:element ref="ns2:Date_x0020_de_x0020_confidentialité_x0020_relevée" minOccurs="0"/>
                <xsd:element ref="ns2:Copie_x0020_papier_x0020_reçue" minOccurs="0"/>
                <xsd:element ref="ns2:Date_x0020_de_x0020_réception_x0020_copie_x0020_papier" minOccurs="0"/>
                <xsd:element ref="ns3:_dlc_DocId" minOccurs="0"/>
                <xsd:element ref="ns3:_dlc_DocIdUrl" minOccurs="0"/>
                <xsd:element ref="ns3:_dlc_DocIdPersistId" minOccurs="0"/>
                <xsd:element ref="ns2:Hidden_UploadedBy" minOccurs="0"/>
                <xsd:element ref="ns2:Hidden_UploadedAt" minOccurs="0"/>
                <xsd:element ref="ns2:Hidden_ApprovedBy" minOccurs="0"/>
                <xsd:element ref="ns2:Hidden_ApprovedAt" minOccurs="0"/>
                <xsd:element ref="ns2:Statu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091097b-8ae3-4832-a2b2-51f9a78aeacd" elementFormDefault="qualified">
    <xsd:import namespace="http://schemas.microsoft.com/office/2006/documentManagement/types"/>
    <xsd:import namespace="http://schemas.microsoft.com/office/infopath/2007/PartnerControls"/>
    <xsd:element name="Projet" ma:index="1" ma:displayName="Projet" ma:list="{CE87CB4F-F3B1-42AD-9CE0-0125D6B4080B}" ma:internalName="Projet" ma:readOnly="false" ma:showField="Num_x00e9_ro_x0020_du_x0020_proj" ma:web="{76ddd5ea-d475-414e-8091-4675c7a4bd1a}">
      <xsd:simpleType>
        <xsd:restriction base="dms:Lookup"/>
      </xsd:simpleType>
    </xsd:element>
    <xsd:element name="Provenance" ma:index="2" nillable="true" ma:displayName="Provenance" ma:list="{3A1A4597-1672-4F84-9DE7-FBA0AEBF9CE3}" ma:internalName="Provenance" ma:showField="Title" ma:web="{76ddd5ea-d475-414e-8091-4675c7a4bd1a}">
      <xsd:simpleType>
        <xsd:restriction base="dms:Lookup"/>
      </xsd:simpleType>
    </xsd:element>
    <xsd:element name="Déposant" ma:index="3" ma:displayName="Déposant" ma:list="{A2D4550E-DC70-4FE1-8010-4C446E5D8D2C}" ma:internalName="D_x00e9_posant" ma:showField="Title" ma:web="{76ddd5ea-d475-414e-8091-4675c7a4bd1a}">
      <xsd:simpleType>
        <xsd:restriction base="dms:Lookup"/>
      </xsd:simpleType>
    </xsd:element>
    <xsd:element name="Catégorie_x0020_de_x0020_document" ma:index="4" nillable="true" ma:displayName="Catégorie de document" ma:list="{F7545102-6201-4483-9929-E858F36BE31E}" ma:internalName="Cat_x00e9_gorie_x0020_de_x0020_document" ma:showField="Title" ma:web="{76ddd5ea-d475-414e-8091-4675c7a4bd1a}">
      <xsd:simpleType>
        <xsd:restriction base="dms:Lookup"/>
      </xsd:simpleType>
    </xsd:element>
    <xsd:element name="Sous-catégorie" ma:index="5" nillable="true" ma:displayName="Sous-catégorie" ma:list="{8F61632E-9A95-48F5-95F9-D05D88255F44}" ma:internalName="Sous_x002d_cat_x00e9_gorie" ma:showField="Title" ma:web="{76ddd5ea-d475-414e-8091-4675c7a4bd1a}">
      <xsd:simpleType>
        <xsd:restriction base="dms:Lookup"/>
      </xsd:simpleType>
    </xsd:element>
    <xsd:element name="Phase" ma:index="6" ma:displayName="Phase" ma:list="{1721197D-7382-4457-968B-EC653058772A}" ma:internalName="Phase" ma:showField="Title" ma:web="{76ddd5ea-d475-414e-8091-4675c7a4bd1a}">
      <xsd:simpleType>
        <xsd:restriction base="dms:Lookup"/>
      </xsd:simpleType>
    </xsd:element>
    <xsd:element name="Précision_x0020_de_x0020_document" ma:index="7" nillable="true" ma:displayName="Précisions de document" ma:hidden="true" ma:list="{CD8F73AF-CF7D-4F56-B7C5-E37D10A86459}" ma:internalName="Pr_x00e9_cision_x0020_de_x0020_document" ma:readOnly="false" ma:showField="Title" ma:web="{76ddd5ea-d475-414e-8091-4675c7a4bd1a}">
      <xsd:simpleType>
        <xsd:restriction base="dms:Lookup"/>
      </xsd:simpleType>
    </xsd:element>
    <xsd:element name="Sujet" ma:index="8" nillable="true" ma:displayName="Sujet" ma:internalName="Sujet">
      <xsd:simpleType>
        <xsd:restriction base="dms:Note">
          <xsd:maxLength value="255"/>
        </xsd:restriction>
      </xsd:simpleType>
    </xsd:element>
    <xsd:element name="Cote_x0020_de_x0020_déposant" ma:index="9" nillable="true" ma:displayName="Cote déposant" ma:internalName="Cote_x0020_de_x0020_d_x00e9_posant">
      <xsd:simpleType>
        <xsd:restriction base="dms:Text">
          <xsd:maxLength value="255"/>
        </xsd:restriction>
      </xsd:simpleType>
    </xsd:element>
    <xsd:element name="Accés_x0020_restreint" ma:index="10" nillable="true" ma:displayName="Accès restreint" ma:default="0" ma:internalName="Acc_x00e9_s_x0020_restreint">
      <xsd:simpleType>
        <xsd:restriction base="dms:Boolean"/>
      </xsd:simpleType>
    </xsd:element>
    <xsd:element name="Cote_x0020_de_x0020_piéce" ma:index="11" nillable="true" ma:displayName="Cote de pièce" ma:internalName="Cote_x0020_de_x0020_pi_x00e9_ce">
      <xsd:simpleType>
        <xsd:restriction base="dms:Text">
          <xsd:maxLength value="255"/>
        </xsd:restriction>
      </xsd:simpleType>
    </xsd:element>
    <xsd:element name="Inscrit_x0020_au_x0020_plumitif" ma:index="12" nillable="true" ma:displayName="Inscrit au plumitif" ma:default="1" ma:internalName="Inscrit_x0020_au_x0020_plumitif">
      <xsd:simpleType>
        <xsd:restriction base="dms:Boolean"/>
      </xsd:simpleType>
    </xsd:element>
    <xsd:element name="Numéro_x0020_plumitif" ma:index="13" nillable="true" ma:displayName="Numéro plumitif" ma:decimals="0" ma:internalName="Num_x00e9_ro_x0020_plumitif">
      <xsd:simpleType>
        <xsd:restriction base="dms:Number">
          <xsd:maxInclusive value="9999"/>
          <xsd:minInclusive value="1"/>
        </xsd:restriction>
      </xsd:simpleType>
    </xsd:element>
    <xsd:element name="Diffusable_x0020_sur_x0020_le_x0020_Web" ma:index="14" nillable="true" ma:displayName="Diffusable sur le Web" ma:default="1" ma:internalName="Diffusable_x0020_sur_x0020_le_x0020_Web">
      <xsd:simpleType>
        <xsd:restriction base="dms:Boolean"/>
      </xsd:simpleType>
    </xsd:element>
    <xsd:element name="Ne_x0020_pas_x0020_envoyer_x0020_d_x0027_alerte" ma:index="15" nillable="true" ma:displayName="Ne pas envoyer d'alerte" ma:default="1" ma:internalName="Ne_x0020_pas_x0020_envoyer_x0020_d_x0027_alerte">
      <xsd:simpleType>
        <xsd:restriction base="dms:Boolean"/>
      </xsd:simpleType>
    </xsd:element>
    <xsd:element name="Confidentiel" ma:index="16" ma:displayName="Confidentiel" ma:list="{79B26B89-E55A-4B03-BEFA-7EE3A90275CF}" ma:internalName="Confidentiel" ma:showField="Title" ma:web="{76ddd5ea-d475-414e-8091-4675c7a4bd1a}">
      <xsd:simpleType>
        <xsd:restriction base="dms:Lookup"/>
      </xsd:simpleType>
    </xsd:element>
    <xsd:element name="Date_x0020_de_x0020_confidentialité_x0020_relevée" ma:index="17" nillable="true" ma:displayName="Date de confidentialité relevée" ma:format="DateOnly" ma:internalName="Date_x0020_de_x0020_confidentialit_x00e9__x0020_relev_x00e9_e">
      <xsd:simpleType>
        <xsd:restriction base="dms:DateTime"/>
      </xsd:simpleType>
    </xsd:element>
    <xsd:element name="Copie_x0020_papier_x0020_reçue" ma:index="18" nillable="true" ma:displayName="Copie papier reçue" ma:default="0" ma:internalName="Copie_x0020_papier_x0020_re_x00e7_ue">
      <xsd:simpleType>
        <xsd:restriction base="dms:Boolean"/>
      </xsd:simpleType>
    </xsd:element>
    <xsd:element name="Date_x0020_de_x0020_réception_x0020_copie_x0020_papier" ma:index="19" nillable="true" ma:displayName="Date de réception copie papier" ma:format="DateOnly" ma:internalName="Date_x0020_de_x0020_r_x00e9_ception_x0020_copie_x0020_papier">
      <xsd:simpleType>
        <xsd:restriction base="dms:DateTime"/>
      </xsd:simpleType>
    </xsd:element>
    <xsd:element name="Hidden_UploadedBy" ma:index="33" nillable="true" ma:displayName="Hidden_UploadedBy" ma:hidden="true" ma:internalName="Hidden_UploadedBy" ma:readOnly="false">
      <xsd:simpleType>
        <xsd:restriction base="dms:Text">
          <xsd:maxLength value="100"/>
        </xsd:restriction>
      </xsd:simpleType>
    </xsd:element>
    <xsd:element name="Hidden_UploadedAt" ma:index="34" nillable="true" ma:displayName="Hidden_UploadedAt" ma:default="[today]" ma:format="DateTime" ma:hidden="true" ma:internalName="Hidden_UploadedAt" ma:readOnly="false">
      <xsd:simpleType>
        <xsd:restriction base="dms:DateTime"/>
      </xsd:simpleType>
    </xsd:element>
    <xsd:element name="Hidden_ApprovedBy" ma:index="35" nillable="true" ma:displayName="Hidden_ApprovedBy" ma:hidden="true" ma:internalName="Hidden_ApprovedBy" ma:readOnly="false">
      <xsd:simpleType>
        <xsd:restriction base="dms:Text">
          <xsd:maxLength value="100"/>
        </xsd:restriction>
      </xsd:simpleType>
    </xsd:element>
    <xsd:element name="Hidden_ApprovedAt" ma:index="36" nillable="true" ma:displayName="Hidden_ApprovedAt" ma:default="[today]" ma:format="DateTime" ma:hidden="true" ma:internalName="Hidden_ApprovedAt" ma:readOnly="false">
      <xsd:simpleType>
        <xsd:restriction base="dms:DateTime"/>
      </xsd:simpleType>
    </xsd:element>
    <xsd:element name="Statut" ma:index="37" nillable="true" ma:displayName="Statut" ma:hidden="true" ma:internalName="Statut" ma:readOnly="false">
      <xsd:simpleType>
        <xsd:restriction base="dms:Text">
          <xsd:maxLength value="10"/>
        </xsd:restriction>
      </xsd:simpleType>
    </xsd:element>
  </xsd:schema>
  <xsd:schema xmlns:xsd="http://www.w3.org/2001/XMLSchema" xmlns:xs="http://www.w3.org/2001/XMLSchema" xmlns:dms="http://schemas.microsoft.com/office/2006/documentManagement/types" xmlns:pc="http://schemas.microsoft.com/office/infopath/2007/PartnerControls" targetNamespace="a84ed267-86d5-4fa1-a3cb-2fed497fe84f" elementFormDefault="qualified">
    <xsd:import namespace="http://schemas.microsoft.com/office/2006/documentManagement/types"/>
    <xsd:import namespace="http://schemas.microsoft.com/office/infopath/2007/PartnerControls"/>
    <xsd:element name="_dlc_DocId" ma:index="22" nillable="true" ma:displayName="Valeur d’ID de document" ma:description="Valeur de l’ID de document affecté à cet élément." ma:internalName="_dlc_DocId" ma:readOnly="true">
      <xsd:simpleType>
        <xsd:restriction base="dms:Text"/>
      </xsd:simpleType>
    </xsd:element>
    <xsd:element name="_dlc_DocIdUrl" ma:index="23" nillable="true" ma:displayName="ID de document" ma:description="Lien permanent vers ce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4" nillable="true" ma:displayName="Conserver l’ID" ma:description="Conserver l’ID lors de l’ajout."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5" ma:displayName="Type de contenu"/>
        <xsd:element ref="dc:title" minOccurs="0" maxOccurs="1"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Hidden_UploadedAt xmlns="a091097b-8ae3-4832-a2b2-51f9a78aeacd">2024-03-19T15:16:50+00:00</Hidden_UploadedAt>
    <Provenance xmlns="a091097b-8ae3-4832-a2b2-51f9a78aeacd">2</Provenance>
    <Accés_x0020_restreint xmlns="a091097b-8ae3-4832-a2b2-51f9a78aeacd">false</Accés_x0020_restreint>
    <Précision_x0020_de_x0020_document xmlns="a091097b-8ae3-4832-a2b2-51f9a78aeacd" xsi:nil="true"/>
    <Déposant xmlns="a091097b-8ae3-4832-a2b2-51f9a78aeacd">124</Déposant>
    <Sous-catégorie xmlns="a091097b-8ae3-4832-a2b2-51f9a78aeacd">298</Sous-catégorie>
    <Copie_x0020_papier_x0020_reçue xmlns="a091097b-8ae3-4832-a2b2-51f9a78aeacd">false</Copie_x0020_papier_x0020_reçue>
    <Phase xmlns="a091097b-8ae3-4832-a2b2-51f9a78aeacd">2</Phase>
    <Sujet xmlns="a091097b-8ae3-4832-a2b2-51f9a78aeacd">Présentation du rapport d’analyse du ROEÉ</Sujet>
    <Cote_x0020_de_x0020_déposant xmlns="a091097b-8ae3-4832-a2b2-51f9a78aeacd" xsi:nil="true"/>
    <Inscrit_x0020_au_x0020_plumitif xmlns="a091097b-8ae3-4832-a2b2-51f9a78aeacd">false</Inscrit_x0020_au_x0020_plumitif>
    <Numéro_x0020_plumitif xmlns="a091097b-8ae3-4832-a2b2-51f9a78aeacd" xsi:nil="true"/>
    <Confidentiel xmlns="a091097b-8ae3-4832-a2b2-51f9a78aeacd">3</Confidentiel>
    <Hidden_UploadedBy xmlns="a091097b-8ae3-4832-a2b2-51f9a78aeacd">admin_gertlerlex.ca#EXT#@rdeqc.onmicrosoft.com</Hidden_UploadedBy>
    <Hidden_ApprovedBy xmlns="a091097b-8ae3-4832-a2b2-51f9a78aeacd">Slimani, Salima</Hidden_ApprovedBy>
    <Statut xmlns="a091097b-8ae3-4832-a2b2-51f9a78aeacd">Approuvé</Statut>
    <Catégorie_x0020_de_x0020_document xmlns="a091097b-8ae3-4832-a2b2-51f9a78aeacd">2</Catégorie_x0020_de_x0020_document>
    <Date_x0020_de_x0020_confidentialité_x0020_relevée xmlns="a091097b-8ae3-4832-a2b2-51f9a78aeacd" xsi:nil="true"/>
    <Hidden_ApprovedAt xmlns="a091097b-8ae3-4832-a2b2-51f9a78aeacd">2024-03-19T15:23:36+00:00</Hidden_ApprovedAt>
    <Cote_x0020_de_x0020_piéce xmlns="a091097b-8ae3-4832-a2b2-51f9a78aeacd">C-ROEÉ-0050</Cote_x0020_de_x0020_piéce>
    <Diffusable_x0020_sur_x0020_le_x0020_Web xmlns="a091097b-8ae3-4832-a2b2-51f9a78aeacd">true</Diffusable_x0020_sur_x0020_le_x0020_Web>
    <Projet xmlns="a091097b-8ae3-4832-a2b2-51f9a78aeacd">1002</Projet>
    <Date_x0020_de_x0020_réception_x0020_copie_x0020_papier xmlns="a091097b-8ae3-4832-a2b2-51f9a78aeacd" xsi:nil="true"/>
    <Ne_x0020_pas_x0020_envoyer_x0020_d_x0027_alerte xmlns="a091097b-8ae3-4832-a2b2-51f9a78aeacd">true</Ne_x0020_pas_x0020_envoyer_x0020_d_x0027_alerte>
    <_dlc_DocId xmlns="a84ed267-86d5-4fa1-a3cb-2fed497fe84f">W2HFWTQUJJY6-304364381-2342</_dlc_DocId>
    <_dlc_DocIdUrl xmlns="a84ed267-86d5-4fa1-a3cb-2fed497fe84f">
      <Url>https://sde.regie-energie.qc.ca/1002/_layouts/15/DocIdRedir.aspx?ID=W2HFWTQUJJY6-304364381-2342</Url>
      <Description>W2HFWTQUJJY6-304364381-2342</Description>
    </_dlc_DocIdUrl>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5.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C4D6D3FA-219A-463A-A5BB-4442CD78A12B}"/>
</file>

<file path=customXml/itemProps2.xml><?xml version="1.0" encoding="utf-8"?>
<ds:datastoreItem xmlns:ds="http://schemas.openxmlformats.org/officeDocument/2006/customXml" ds:itemID="{9FA8B1E6-B3FF-4F36-93D1-573505687D20}"/>
</file>

<file path=customXml/itemProps3.xml><?xml version="1.0" encoding="utf-8"?>
<ds:datastoreItem xmlns:ds="http://schemas.openxmlformats.org/officeDocument/2006/customXml" ds:itemID="{7964EC15-F203-45F4-BF9D-2672A3ED6FA1}"/>
</file>

<file path=customXml/itemProps4.xml><?xml version="1.0" encoding="utf-8"?>
<ds:datastoreItem xmlns:ds="http://schemas.openxmlformats.org/officeDocument/2006/customXml" ds:itemID="{5A076864-2DC2-4A45-9BE8-F18FBEEE1ACF}"/>
</file>

<file path=customXml/itemProps5.xml><?xml version="1.0" encoding="utf-8"?>
<ds:datastoreItem xmlns:ds="http://schemas.openxmlformats.org/officeDocument/2006/customXml" ds:itemID="{18B52EF5-D488-4A26-9F91-1C103B5B0B9B}"/>
</file>

<file path=docProps/app.xml><?xml version="1.0" encoding="utf-8"?>
<Properties xmlns="http://schemas.openxmlformats.org/officeDocument/2006/extended-properties" xmlns:vt="http://schemas.openxmlformats.org/officeDocument/2006/docPropsVTypes">
  <Template>Wisp</Template>
  <TotalTime>6267</TotalTime>
  <Words>906</Words>
  <Application>Microsoft Office PowerPoint</Application>
  <PresentationFormat>On-screen Show (4:3)</PresentationFormat>
  <Paragraphs>70</Paragraphs>
  <Slides>14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Century Gothic</vt:lpstr>
      <vt:lpstr>Wingdings 3</vt:lpstr>
      <vt:lpstr>Wisp</vt:lpstr>
      <vt:lpstr>Régie de l’énergie  R-4210-2022, Phase 2 Hydro-Québec – Demande d’approbation du plan d’approvisionnement 2023-2032</vt:lpstr>
      <vt:lpstr>PRÉVISION DE LA DEMANDE EN PUISSANCE – RECHARGE DES VÉHICULES ÉLECTRIQUES</vt:lpstr>
      <vt:lpstr>PRÉVISION DE LA DEMANDE EN PUISSANCE – RECHARGE DES VÉHICULES ÉLECTRIQUES</vt:lpstr>
      <vt:lpstr>PRÉVISION DE LA DEMANDE EN PUISSANCE – RECHARGE DES VÉHICULES ÉLECTRIQUES</vt:lpstr>
      <vt:lpstr>PRÉVISION DE LA DEMANDE EN PUISSANCE – RECHARGE DES VÉHICULES ÉLECTRIQUES</vt:lpstr>
      <vt:lpstr>PRÉVISION DE LA DEMANDE EN PUISSANCE – RECHARGE DES VÉHICULES ÉLECTRIQUES</vt:lpstr>
      <vt:lpstr>PRÉVISION DE LA DEMANDE EN PUISSANCE – RECHARGE DES VÉHICULES ÉLECTRIQUES (SUITE)</vt:lpstr>
      <vt:lpstr>PRÉVISION DE LA DEMANDE EN PUISSANCE – RECHARGE DES VÉHICULES ÉLECTRIQUES</vt:lpstr>
      <vt:lpstr>PRÉVISION DE LA DEMANDE EN PUISSANCE – RECHARGE DES VÉHICULES ÉLECTRIQUES</vt:lpstr>
      <vt:lpstr>PRÉVISION DE LA DEMANDE EN PUISSANCE – RECHARGE DES VÉHICULES ÉLECTRIQUES</vt:lpstr>
      <vt:lpstr>EFFICACITÉ ÉNERGÉTIQUE</vt:lpstr>
      <vt:lpstr>EFFICACITÉ ÉNERGÉTIQUE</vt:lpstr>
      <vt:lpstr>EFFICACITÉ ÉNERGÉTIQUE</vt:lpstr>
      <vt:lpstr>EFFICACITÉ ÉNERGÉTIQUE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subject>Présentation de la preuve du ROEÉ</dc:subject>
  <dc:creator>Solénove Admin</dc:creator>
  <cp:lastModifiedBy>Zaynab Ben el Madani</cp:lastModifiedBy>
  <cp:revision>59</cp:revision>
  <dcterms:created xsi:type="dcterms:W3CDTF">2018-09-25T17:49:54Z</dcterms:created>
  <dcterms:modified xsi:type="dcterms:W3CDTF">2024-03-19T15:15:12Z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0x010100F6681E3BDF397F418586AC591ADC81BB0051C31966A1ACA448986E1F3A80F8A8D7</vt:lpwstr>
  </property>
  <property fmtid="{D5CDD505-2E9C-101B-9397-08002B2CF9AE}" pid="3" name="Order">
    <vt:r8>5796000</vt:r8>
  </property>
  <property fmtid="{D5CDD505-2E9C-101B-9397-08002B2CF9AE}" pid="4" name="Phase">
    <vt:lpwstr>2</vt:lpwstr>
  </property>
  <property fmtid="{D5CDD505-2E9C-101B-9397-08002B2CF9AE}" pid="5" name="Provenance">
    <vt:lpwstr>2</vt:lpwstr>
  </property>
  <property fmtid="{D5CDD505-2E9C-101B-9397-08002B2CF9AE}" pid="6" name="Diffusable sur le Web">
    <vt:bool>false</vt:bool>
  </property>
  <property fmtid="{D5CDD505-2E9C-101B-9397-08002B2CF9AE}" pid="7" name="Projet">
    <vt:lpwstr>1002</vt:lpwstr>
  </property>
  <property fmtid="{D5CDD505-2E9C-101B-9397-08002B2CF9AE}" pid="8" name="Hidden_UploadedBy">
    <vt:lpwstr>admin_gertlerlex.ca#EXT#@rdeqc.onmicrosoft.com</vt:lpwstr>
  </property>
  <property fmtid="{D5CDD505-2E9C-101B-9397-08002B2CF9AE}" pid="9" name="Catégorie de document">
    <vt:lpwstr>2</vt:lpwstr>
  </property>
  <property fmtid="{D5CDD505-2E9C-101B-9397-08002B2CF9AE}" pid="10" name="Hidden_UploadedAt">
    <vt:filetime>2024-03-19T15:16:50Z</vt:filetime>
  </property>
  <property fmtid="{D5CDD505-2E9C-101B-9397-08002B2CF9AE}" pid="11" name="Accés restreint">
    <vt:bool>false</vt:bool>
  </property>
  <property fmtid="{D5CDD505-2E9C-101B-9397-08002B2CF9AE}" pid="12" name="Confidentiel">
    <vt:lpwstr>3</vt:lpwstr>
  </property>
  <property fmtid="{D5CDD505-2E9C-101B-9397-08002B2CF9AE}" pid="13" name="Inscrit au plumitif">
    <vt:bool>false</vt:bool>
  </property>
  <property fmtid="{D5CDD505-2E9C-101B-9397-08002B2CF9AE}" pid="14" name="Sous-catégorie">
    <vt:lpwstr>295</vt:lpwstr>
  </property>
  <property fmtid="{D5CDD505-2E9C-101B-9397-08002B2CF9AE}" pid="15" name="Cote de déposant">
    <vt:lpwstr/>
  </property>
  <property fmtid="{D5CDD505-2E9C-101B-9397-08002B2CF9AE}" pid="16" name="Déposant">
    <vt:lpwstr>124</vt:lpwstr>
  </property>
  <property fmtid="{D5CDD505-2E9C-101B-9397-08002B2CF9AE}" pid="17" name="Sujet">
    <vt:lpwstr>R-4210-2019 ph2 - Présentation preuve du ROEÉ</vt:lpwstr>
  </property>
  <property fmtid="{D5CDD505-2E9C-101B-9397-08002B2CF9AE}" pid="18" name="Statut">
    <vt:lpwstr>Déposé</vt:lpwstr>
  </property>
  <property fmtid="{D5CDD505-2E9C-101B-9397-08002B2CF9AE}" pid="19" name="_dlc_DocIdItemGuid">
    <vt:lpwstr>eed8baaa-dc57-47f8-ab3d-9d5c66363ee5</vt:lpwstr>
  </property>
  <property fmtid="{D5CDD505-2E9C-101B-9397-08002B2CF9AE}" pid="20" name="xd_ProgID">
    <vt:lpwstr/>
  </property>
  <property fmtid="{D5CDD505-2E9C-101B-9397-08002B2CF9AE}" pid="21" name="_SourceUrl">
    <vt:lpwstr/>
  </property>
  <property fmtid="{D5CDD505-2E9C-101B-9397-08002B2CF9AE}" pid="22" name="_SharedFileIndex">
    <vt:lpwstr/>
  </property>
  <property fmtid="{D5CDD505-2E9C-101B-9397-08002B2CF9AE}" pid="23" name="TemplateUrl">
    <vt:lpwstr/>
  </property>
</Properties>
</file>