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4.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9.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 id="271" r:id="rId17"/>
    <p:sldId id="272" r:id="rId18"/>
    <p:sldId id="273" r:id="rId19"/>
    <p:sldId id="274" r:id="rId2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4.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30" Type="http://schemas.openxmlformats.org/officeDocument/2006/relationships/customXml" Target="../customXml/item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6F67D5-1916-4ED0-AD7A-8D696D0CE6F8}" type="datetimeFigureOut">
              <a:rPr lang="fr-CA" smtClean="0"/>
              <a:t>2026-01-16</a:t>
            </a:fld>
            <a:endParaRPr lang="fr-CA"/>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A3C3AD-38C5-4139-B29E-30765510BE05}" type="slidenum">
              <a:rPr lang="fr-CA" smtClean="0"/>
              <a:t>‹N°›</a:t>
            </a:fld>
            <a:endParaRPr lang="fr-CA"/>
          </a:p>
        </p:txBody>
      </p:sp>
    </p:spTree>
    <p:extLst>
      <p:ext uri="{BB962C8B-B14F-4D97-AF65-F5344CB8AC3E}">
        <p14:creationId xmlns:p14="http://schemas.microsoft.com/office/powerpoint/2010/main" val="2869712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75F7D5-7215-46C6-9A14-7CBD3C5A689F}"/>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A"/>
          </a:p>
        </p:txBody>
      </p:sp>
      <p:sp>
        <p:nvSpPr>
          <p:cNvPr id="3" name="Sous-titre 2">
            <a:extLst>
              <a:ext uri="{FF2B5EF4-FFF2-40B4-BE49-F238E27FC236}">
                <a16:creationId xmlns:a16="http://schemas.microsoft.com/office/drawing/2014/main" id="{D40D369F-E493-4A3F-A888-CEEC4B450E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A"/>
          </a:p>
        </p:txBody>
      </p:sp>
      <p:sp>
        <p:nvSpPr>
          <p:cNvPr id="4" name="Espace réservé de la date 3">
            <a:extLst>
              <a:ext uri="{FF2B5EF4-FFF2-40B4-BE49-F238E27FC236}">
                <a16:creationId xmlns:a16="http://schemas.microsoft.com/office/drawing/2014/main" id="{3BB64ED8-570B-499A-A026-CD219A125C99}"/>
              </a:ext>
            </a:extLst>
          </p:cNvPr>
          <p:cNvSpPr>
            <a:spLocks noGrp="1"/>
          </p:cNvSpPr>
          <p:nvPr>
            <p:ph type="dt" sz="half" idx="10"/>
          </p:nvPr>
        </p:nvSpPr>
        <p:spPr/>
        <p:txBody>
          <a:bodyPr/>
          <a:lstStyle/>
          <a:p>
            <a:fld id="{C150380E-8C6C-4331-A4D3-D69B7F17FC01}" type="datetime1">
              <a:rPr lang="fr-CA" smtClean="0"/>
              <a:t>2026-01-16</a:t>
            </a:fld>
            <a:endParaRPr lang="fr-CA"/>
          </a:p>
        </p:txBody>
      </p:sp>
      <p:sp>
        <p:nvSpPr>
          <p:cNvPr id="5" name="Espace réservé du pied de page 4">
            <a:extLst>
              <a:ext uri="{FF2B5EF4-FFF2-40B4-BE49-F238E27FC236}">
                <a16:creationId xmlns:a16="http://schemas.microsoft.com/office/drawing/2014/main" id="{582DB463-4168-439D-9EF7-942D6C918A26}"/>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7544B5A8-09F3-4A15-A96D-7618A15E3488}"/>
              </a:ext>
            </a:extLst>
          </p:cNvPr>
          <p:cNvSpPr>
            <a:spLocks noGrp="1"/>
          </p:cNvSpPr>
          <p:nvPr>
            <p:ph type="sldNum" sz="quarter" idx="12"/>
          </p:nvPr>
        </p:nvSpPr>
        <p:spPr/>
        <p:txBody>
          <a:bodyPr/>
          <a:lstStyle/>
          <a:p>
            <a:fld id="{0ADCAC81-1C45-4B56-BFB3-38B4A89FEB23}" type="slidenum">
              <a:rPr lang="fr-CA" smtClean="0"/>
              <a:t>‹N°›</a:t>
            </a:fld>
            <a:endParaRPr lang="fr-CA"/>
          </a:p>
        </p:txBody>
      </p:sp>
    </p:spTree>
    <p:extLst>
      <p:ext uri="{BB962C8B-B14F-4D97-AF65-F5344CB8AC3E}">
        <p14:creationId xmlns:p14="http://schemas.microsoft.com/office/powerpoint/2010/main" val="560283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E722F9-CCC5-458F-ABD1-A29AF0A4FB63}"/>
              </a:ext>
            </a:extLst>
          </p:cNvPr>
          <p:cNvSpPr>
            <a:spLocks noGrp="1"/>
          </p:cNvSpPr>
          <p:nvPr>
            <p:ph type="title"/>
          </p:nvPr>
        </p:nvSpPr>
        <p:spPr/>
        <p:txBody>
          <a:bodyPr/>
          <a:lstStyle/>
          <a:p>
            <a:r>
              <a:rPr lang="fr-FR"/>
              <a:t>Modifiez le style du titre</a:t>
            </a:r>
            <a:endParaRPr lang="fr-CA"/>
          </a:p>
        </p:txBody>
      </p:sp>
      <p:sp>
        <p:nvSpPr>
          <p:cNvPr id="3" name="Espace réservé du texte vertical 2">
            <a:extLst>
              <a:ext uri="{FF2B5EF4-FFF2-40B4-BE49-F238E27FC236}">
                <a16:creationId xmlns:a16="http://schemas.microsoft.com/office/drawing/2014/main" id="{604537D5-F988-4502-A579-224DA150E952}"/>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E74E587D-AEF7-4F25-9299-905D4B3408C7}"/>
              </a:ext>
            </a:extLst>
          </p:cNvPr>
          <p:cNvSpPr>
            <a:spLocks noGrp="1"/>
          </p:cNvSpPr>
          <p:nvPr>
            <p:ph type="dt" sz="half" idx="10"/>
          </p:nvPr>
        </p:nvSpPr>
        <p:spPr/>
        <p:txBody>
          <a:bodyPr/>
          <a:lstStyle/>
          <a:p>
            <a:fld id="{C8E728BC-AC86-4AD9-BB0D-6E210A9FC7E3}" type="datetime1">
              <a:rPr lang="fr-CA" smtClean="0"/>
              <a:t>2026-01-16</a:t>
            </a:fld>
            <a:endParaRPr lang="fr-CA"/>
          </a:p>
        </p:txBody>
      </p:sp>
      <p:sp>
        <p:nvSpPr>
          <p:cNvPr id="5" name="Espace réservé du pied de page 4">
            <a:extLst>
              <a:ext uri="{FF2B5EF4-FFF2-40B4-BE49-F238E27FC236}">
                <a16:creationId xmlns:a16="http://schemas.microsoft.com/office/drawing/2014/main" id="{94B8E754-37F3-4CD2-BDAB-9FF4438D19EC}"/>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BF6BCAFC-CD3B-43EE-B2E4-443BDC207C6E}"/>
              </a:ext>
            </a:extLst>
          </p:cNvPr>
          <p:cNvSpPr>
            <a:spLocks noGrp="1"/>
          </p:cNvSpPr>
          <p:nvPr>
            <p:ph type="sldNum" sz="quarter" idx="12"/>
          </p:nvPr>
        </p:nvSpPr>
        <p:spPr/>
        <p:txBody>
          <a:bodyPr/>
          <a:lstStyle/>
          <a:p>
            <a:fld id="{0ADCAC81-1C45-4B56-BFB3-38B4A89FEB23}" type="slidenum">
              <a:rPr lang="fr-CA" smtClean="0"/>
              <a:t>‹N°›</a:t>
            </a:fld>
            <a:endParaRPr lang="fr-CA"/>
          </a:p>
        </p:txBody>
      </p:sp>
    </p:spTree>
    <p:extLst>
      <p:ext uri="{BB962C8B-B14F-4D97-AF65-F5344CB8AC3E}">
        <p14:creationId xmlns:p14="http://schemas.microsoft.com/office/powerpoint/2010/main" val="4230022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54685DBE-4AE5-4EA4-B1FC-AC9DBF1E3DAB}"/>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CA"/>
          </a:p>
        </p:txBody>
      </p:sp>
      <p:sp>
        <p:nvSpPr>
          <p:cNvPr id="3" name="Espace réservé du texte vertical 2">
            <a:extLst>
              <a:ext uri="{FF2B5EF4-FFF2-40B4-BE49-F238E27FC236}">
                <a16:creationId xmlns:a16="http://schemas.microsoft.com/office/drawing/2014/main" id="{99160A8F-D06F-4BE4-AB92-066C540D92F2}"/>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DCCD9963-1437-412A-B79A-3839A576268E}"/>
              </a:ext>
            </a:extLst>
          </p:cNvPr>
          <p:cNvSpPr>
            <a:spLocks noGrp="1"/>
          </p:cNvSpPr>
          <p:nvPr>
            <p:ph type="dt" sz="half" idx="10"/>
          </p:nvPr>
        </p:nvSpPr>
        <p:spPr/>
        <p:txBody>
          <a:bodyPr/>
          <a:lstStyle/>
          <a:p>
            <a:fld id="{4FBDCF79-E83A-4C77-BEA2-767A765268A9}" type="datetime1">
              <a:rPr lang="fr-CA" smtClean="0"/>
              <a:t>2026-01-16</a:t>
            </a:fld>
            <a:endParaRPr lang="fr-CA"/>
          </a:p>
        </p:txBody>
      </p:sp>
      <p:sp>
        <p:nvSpPr>
          <p:cNvPr id="5" name="Espace réservé du pied de page 4">
            <a:extLst>
              <a:ext uri="{FF2B5EF4-FFF2-40B4-BE49-F238E27FC236}">
                <a16:creationId xmlns:a16="http://schemas.microsoft.com/office/drawing/2014/main" id="{3FFFF265-803C-4699-9111-7343F739ED31}"/>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C6C41D12-545A-49E5-BF1F-D623CDAFBDB8}"/>
              </a:ext>
            </a:extLst>
          </p:cNvPr>
          <p:cNvSpPr>
            <a:spLocks noGrp="1"/>
          </p:cNvSpPr>
          <p:nvPr>
            <p:ph type="sldNum" sz="quarter" idx="12"/>
          </p:nvPr>
        </p:nvSpPr>
        <p:spPr/>
        <p:txBody>
          <a:bodyPr/>
          <a:lstStyle/>
          <a:p>
            <a:fld id="{0ADCAC81-1C45-4B56-BFB3-38B4A89FEB23}" type="slidenum">
              <a:rPr lang="fr-CA" smtClean="0"/>
              <a:t>‹N°›</a:t>
            </a:fld>
            <a:endParaRPr lang="fr-CA"/>
          </a:p>
        </p:txBody>
      </p:sp>
    </p:spTree>
    <p:extLst>
      <p:ext uri="{BB962C8B-B14F-4D97-AF65-F5344CB8AC3E}">
        <p14:creationId xmlns:p14="http://schemas.microsoft.com/office/powerpoint/2010/main" val="3416037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B11268-6FDD-454D-B0E7-3EE7BA5A3386}"/>
              </a:ext>
            </a:extLst>
          </p:cNvPr>
          <p:cNvSpPr>
            <a:spLocks noGrp="1"/>
          </p:cNvSpPr>
          <p:nvPr>
            <p:ph type="title"/>
          </p:nvPr>
        </p:nvSpPr>
        <p:spPr/>
        <p:txBody>
          <a:bodyPr/>
          <a:lstStyle/>
          <a:p>
            <a:r>
              <a:rPr lang="fr-FR"/>
              <a:t>Modifiez le style du titre</a:t>
            </a:r>
            <a:endParaRPr lang="fr-CA"/>
          </a:p>
        </p:txBody>
      </p:sp>
      <p:sp>
        <p:nvSpPr>
          <p:cNvPr id="3" name="Espace réservé du contenu 2">
            <a:extLst>
              <a:ext uri="{FF2B5EF4-FFF2-40B4-BE49-F238E27FC236}">
                <a16:creationId xmlns:a16="http://schemas.microsoft.com/office/drawing/2014/main" id="{03E210EA-C151-473E-9129-FEBBAD47873A}"/>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2A29088C-37BA-4103-BD1E-40511EF09FD2}"/>
              </a:ext>
            </a:extLst>
          </p:cNvPr>
          <p:cNvSpPr>
            <a:spLocks noGrp="1"/>
          </p:cNvSpPr>
          <p:nvPr>
            <p:ph type="dt" sz="half" idx="10"/>
          </p:nvPr>
        </p:nvSpPr>
        <p:spPr/>
        <p:txBody>
          <a:bodyPr/>
          <a:lstStyle/>
          <a:p>
            <a:fld id="{E9F3A3C5-21BD-4C71-93DB-1917EA7EC0EE}" type="datetime1">
              <a:rPr lang="fr-CA" smtClean="0"/>
              <a:t>2026-01-16</a:t>
            </a:fld>
            <a:endParaRPr lang="fr-CA"/>
          </a:p>
        </p:txBody>
      </p:sp>
      <p:sp>
        <p:nvSpPr>
          <p:cNvPr id="5" name="Espace réservé du pied de page 4">
            <a:extLst>
              <a:ext uri="{FF2B5EF4-FFF2-40B4-BE49-F238E27FC236}">
                <a16:creationId xmlns:a16="http://schemas.microsoft.com/office/drawing/2014/main" id="{57D844AE-B442-4CB4-91FB-7A48B8F3EFAE}"/>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60C1DF8C-17FB-4543-AC88-AF6470B95B80}"/>
              </a:ext>
            </a:extLst>
          </p:cNvPr>
          <p:cNvSpPr>
            <a:spLocks noGrp="1"/>
          </p:cNvSpPr>
          <p:nvPr>
            <p:ph type="sldNum" sz="quarter" idx="12"/>
          </p:nvPr>
        </p:nvSpPr>
        <p:spPr/>
        <p:txBody>
          <a:bodyPr/>
          <a:lstStyle/>
          <a:p>
            <a:fld id="{0ADCAC81-1C45-4B56-BFB3-38B4A89FEB23}" type="slidenum">
              <a:rPr lang="fr-CA" smtClean="0"/>
              <a:t>‹N°›</a:t>
            </a:fld>
            <a:endParaRPr lang="fr-CA"/>
          </a:p>
        </p:txBody>
      </p:sp>
    </p:spTree>
    <p:extLst>
      <p:ext uri="{BB962C8B-B14F-4D97-AF65-F5344CB8AC3E}">
        <p14:creationId xmlns:p14="http://schemas.microsoft.com/office/powerpoint/2010/main" val="3002992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578F8F-D04A-4C43-AE59-41A2B12A7B1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A"/>
          </a:p>
        </p:txBody>
      </p:sp>
      <p:sp>
        <p:nvSpPr>
          <p:cNvPr id="3" name="Espace réservé du texte 2">
            <a:extLst>
              <a:ext uri="{FF2B5EF4-FFF2-40B4-BE49-F238E27FC236}">
                <a16:creationId xmlns:a16="http://schemas.microsoft.com/office/drawing/2014/main" id="{9696BD46-3BBC-4841-81F7-684F658A707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7F987544-CDBC-4E52-9E52-97E3AAD36FE3}"/>
              </a:ext>
            </a:extLst>
          </p:cNvPr>
          <p:cNvSpPr>
            <a:spLocks noGrp="1"/>
          </p:cNvSpPr>
          <p:nvPr>
            <p:ph type="dt" sz="half" idx="10"/>
          </p:nvPr>
        </p:nvSpPr>
        <p:spPr/>
        <p:txBody>
          <a:bodyPr/>
          <a:lstStyle/>
          <a:p>
            <a:fld id="{0BC3DAB1-E83A-46F4-970D-A9B9FC0E5DA3}" type="datetime1">
              <a:rPr lang="fr-CA" smtClean="0"/>
              <a:t>2026-01-16</a:t>
            </a:fld>
            <a:endParaRPr lang="fr-CA"/>
          </a:p>
        </p:txBody>
      </p:sp>
      <p:sp>
        <p:nvSpPr>
          <p:cNvPr id="5" name="Espace réservé du pied de page 4">
            <a:extLst>
              <a:ext uri="{FF2B5EF4-FFF2-40B4-BE49-F238E27FC236}">
                <a16:creationId xmlns:a16="http://schemas.microsoft.com/office/drawing/2014/main" id="{14647376-E670-42BA-AC1A-B56E3C828B48}"/>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103DBE08-C7D9-452F-B55B-8C00C41B2B27}"/>
              </a:ext>
            </a:extLst>
          </p:cNvPr>
          <p:cNvSpPr>
            <a:spLocks noGrp="1"/>
          </p:cNvSpPr>
          <p:nvPr>
            <p:ph type="sldNum" sz="quarter" idx="12"/>
          </p:nvPr>
        </p:nvSpPr>
        <p:spPr/>
        <p:txBody>
          <a:bodyPr/>
          <a:lstStyle/>
          <a:p>
            <a:fld id="{0ADCAC81-1C45-4B56-BFB3-38B4A89FEB23}" type="slidenum">
              <a:rPr lang="fr-CA" smtClean="0"/>
              <a:t>‹N°›</a:t>
            </a:fld>
            <a:endParaRPr lang="fr-CA"/>
          </a:p>
        </p:txBody>
      </p:sp>
    </p:spTree>
    <p:extLst>
      <p:ext uri="{BB962C8B-B14F-4D97-AF65-F5344CB8AC3E}">
        <p14:creationId xmlns:p14="http://schemas.microsoft.com/office/powerpoint/2010/main" val="1254890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12EAB8-1CD4-45DA-84B8-D840175E763C}"/>
              </a:ext>
            </a:extLst>
          </p:cNvPr>
          <p:cNvSpPr>
            <a:spLocks noGrp="1"/>
          </p:cNvSpPr>
          <p:nvPr>
            <p:ph type="title"/>
          </p:nvPr>
        </p:nvSpPr>
        <p:spPr/>
        <p:txBody>
          <a:bodyPr/>
          <a:lstStyle/>
          <a:p>
            <a:r>
              <a:rPr lang="fr-FR"/>
              <a:t>Modifiez le style du titre</a:t>
            </a:r>
            <a:endParaRPr lang="fr-CA"/>
          </a:p>
        </p:txBody>
      </p:sp>
      <p:sp>
        <p:nvSpPr>
          <p:cNvPr id="3" name="Espace réservé du contenu 2">
            <a:extLst>
              <a:ext uri="{FF2B5EF4-FFF2-40B4-BE49-F238E27FC236}">
                <a16:creationId xmlns:a16="http://schemas.microsoft.com/office/drawing/2014/main" id="{BACBC5B0-4ACE-4741-9DC6-79C58484C746}"/>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contenu 3">
            <a:extLst>
              <a:ext uri="{FF2B5EF4-FFF2-40B4-BE49-F238E27FC236}">
                <a16:creationId xmlns:a16="http://schemas.microsoft.com/office/drawing/2014/main" id="{4D4A75D8-9BA3-4E7D-8D90-0E9150514943}"/>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e la date 4">
            <a:extLst>
              <a:ext uri="{FF2B5EF4-FFF2-40B4-BE49-F238E27FC236}">
                <a16:creationId xmlns:a16="http://schemas.microsoft.com/office/drawing/2014/main" id="{43D62DD1-6A4B-4C6C-8C02-2FCD0E8D32B8}"/>
              </a:ext>
            </a:extLst>
          </p:cNvPr>
          <p:cNvSpPr>
            <a:spLocks noGrp="1"/>
          </p:cNvSpPr>
          <p:nvPr>
            <p:ph type="dt" sz="half" idx="10"/>
          </p:nvPr>
        </p:nvSpPr>
        <p:spPr/>
        <p:txBody>
          <a:bodyPr/>
          <a:lstStyle/>
          <a:p>
            <a:fld id="{50AB6117-047E-47C2-9275-32BD5930BC10}" type="datetime1">
              <a:rPr lang="fr-CA" smtClean="0"/>
              <a:t>2026-01-16</a:t>
            </a:fld>
            <a:endParaRPr lang="fr-CA"/>
          </a:p>
        </p:txBody>
      </p:sp>
      <p:sp>
        <p:nvSpPr>
          <p:cNvPr id="6" name="Espace réservé du pied de page 5">
            <a:extLst>
              <a:ext uri="{FF2B5EF4-FFF2-40B4-BE49-F238E27FC236}">
                <a16:creationId xmlns:a16="http://schemas.microsoft.com/office/drawing/2014/main" id="{F734E032-3F3B-4518-96E7-7579CE1A313A}"/>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D84DA687-1195-45B4-89DF-9B832C9678AE}"/>
              </a:ext>
            </a:extLst>
          </p:cNvPr>
          <p:cNvSpPr>
            <a:spLocks noGrp="1"/>
          </p:cNvSpPr>
          <p:nvPr>
            <p:ph type="sldNum" sz="quarter" idx="12"/>
          </p:nvPr>
        </p:nvSpPr>
        <p:spPr/>
        <p:txBody>
          <a:bodyPr/>
          <a:lstStyle/>
          <a:p>
            <a:fld id="{0ADCAC81-1C45-4B56-BFB3-38B4A89FEB23}" type="slidenum">
              <a:rPr lang="fr-CA" smtClean="0"/>
              <a:t>‹N°›</a:t>
            </a:fld>
            <a:endParaRPr lang="fr-CA"/>
          </a:p>
        </p:txBody>
      </p:sp>
    </p:spTree>
    <p:extLst>
      <p:ext uri="{BB962C8B-B14F-4D97-AF65-F5344CB8AC3E}">
        <p14:creationId xmlns:p14="http://schemas.microsoft.com/office/powerpoint/2010/main" val="1624611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EBB70F-5673-4A5B-A2BC-609D4A890F68}"/>
              </a:ext>
            </a:extLst>
          </p:cNvPr>
          <p:cNvSpPr>
            <a:spLocks noGrp="1"/>
          </p:cNvSpPr>
          <p:nvPr>
            <p:ph type="title"/>
          </p:nvPr>
        </p:nvSpPr>
        <p:spPr>
          <a:xfrm>
            <a:off x="839788" y="365125"/>
            <a:ext cx="10515600" cy="1325563"/>
          </a:xfrm>
        </p:spPr>
        <p:txBody>
          <a:bodyPr/>
          <a:lstStyle/>
          <a:p>
            <a:r>
              <a:rPr lang="fr-FR"/>
              <a:t>Modifiez le style du titre</a:t>
            </a:r>
            <a:endParaRPr lang="fr-CA"/>
          </a:p>
        </p:txBody>
      </p:sp>
      <p:sp>
        <p:nvSpPr>
          <p:cNvPr id="3" name="Espace réservé du texte 2">
            <a:extLst>
              <a:ext uri="{FF2B5EF4-FFF2-40B4-BE49-F238E27FC236}">
                <a16:creationId xmlns:a16="http://schemas.microsoft.com/office/drawing/2014/main" id="{25F540D3-ABD3-4DDA-BC73-D4C2D128DDA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78B57E0C-5CBC-4E8B-8B6B-3D2A457BB7A9}"/>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u texte 4">
            <a:extLst>
              <a:ext uri="{FF2B5EF4-FFF2-40B4-BE49-F238E27FC236}">
                <a16:creationId xmlns:a16="http://schemas.microsoft.com/office/drawing/2014/main" id="{8B1BFAB0-AC04-4B35-9FBB-307B627643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67C17E13-4810-4997-B147-992EAAD7204D}"/>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7" name="Espace réservé de la date 6">
            <a:extLst>
              <a:ext uri="{FF2B5EF4-FFF2-40B4-BE49-F238E27FC236}">
                <a16:creationId xmlns:a16="http://schemas.microsoft.com/office/drawing/2014/main" id="{4D6C2F91-BE60-44A8-81D3-F5A14E241151}"/>
              </a:ext>
            </a:extLst>
          </p:cNvPr>
          <p:cNvSpPr>
            <a:spLocks noGrp="1"/>
          </p:cNvSpPr>
          <p:nvPr>
            <p:ph type="dt" sz="half" idx="10"/>
          </p:nvPr>
        </p:nvSpPr>
        <p:spPr/>
        <p:txBody>
          <a:bodyPr/>
          <a:lstStyle/>
          <a:p>
            <a:fld id="{28243A46-398F-47B5-B924-5982219EA56A}" type="datetime1">
              <a:rPr lang="fr-CA" smtClean="0"/>
              <a:t>2026-01-16</a:t>
            </a:fld>
            <a:endParaRPr lang="fr-CA"/>
          </a:p>
        </p:txBody>
      </p:sp>
      <p:sp>
        <p:nvSpPr>
          <p:cNvPr id="8" name="Espace réservé du pied de page 7">
            <a:extLst>
              <a:ext uri="{FF2B5EF4-FFF2-40B4-BE49-F238E27FC236}">
                <a16:creationId xmlns:a16="http://schemas.microsoft.com/office/drawing/2014/main" id="{9550A073-1797-4AAD-AB89-AFEA086E21B5}"/>
              </a:ext>
            </a:extLst>
          </p:cNvPr>
          <p:cNvSpPr>
            <a:spLocks noGrp="1"/>
          </p:cNvSpPr>
          <p:nvPr>
            <p:ph type="ftr" sz="quarter" idx="11"/>
          </p:nvPr>
        </p:nvSpPr>
        <p:spPr/>
        <p:txBody>
          <a:bodyPr/>
          <a:lstStyle/>
          <a:p>
            <a:endParaRPr lang="fr-CA"/>
          </a:p>
        </p:txBody>
      </p:sp>
      <p:sp>
        <p:nvSpPr>
          <p:cNvPr id="9" name="Espace réservé du numéro de diapositive 8">
            <a:extLst>
              <a:ext uri="{FF2B5EF4-FFF2-40B4-BE49-F238E27FC236}">
                <a16:creationId xmlns:a16="http://schemas.microsoft.com/office/drawing/2014/main" id="{6AC74227-07F8-4FF4-AAFD-8FB5C4F430BD}"/>
              </a:ext>
            </a:extLst>
          </p:cNvPr>
          <p:cNvSpPr>
            <a:spLocks noGrp="1"/>
          </p:cNvSpPr>
          <p:nvPr>
            <p:ph type="sldNum" sz="quarter" idx="12"/>
          </p:nvPr>
        </p:nvSpPr>
        <p:spPr/>
        <p:txBody>
          <a:bodyPr/>
          <a:lstStyle/>
          <a:p>
            <a:fld id="{0ADCAC81-1C45-4B56-BFB3-38B4A89FEB23}" type="slidenum">
              <a:rPr lang="fr-CA" smtClean="0"/>
              <a:t>‹N°›</a:t>
            </a:fld>
            <a:endParaRPr lang="fr-CA"/>
          </a:p>
        </p:txBody>
      </p:sp>
    </p:spTree>
    <p:extLst>
      <p:ext uri="{BB962C8B-B14F-4D97-AF65-F5344CB8AC3E}">
        <p14:creationId xmlns:p14="http://schemas.microsoft.com/office/powerpoint/2010/main" val="640939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BCA108-CCD1-4239-8CE6-CB9755B287E5}"/>
              </a:ext>
            </a:extLst>
          </p:cNvPr>
          <p:cNvSpPr>
            <a:spLocks noGrp="1"/>
          </p:cNvSpPr>
          <p:nvPr>
            <p:ph type="title"/>
          </p:nvPr>
        </p:nvSpPr>
        <p:spPr/>
        <p:txBody>
          <a:bodyPr/>
          <a:lstStyle/>
          <a:p>
            <a:r>
              <a:rPr lang="fr-FR"/>
              <a:t>Modifiez le style du titre</a:t>
            </a:r>
            <a:endParaRPr lang="fr-CA"/>
          </a:p>
        </p:txBody>
      </p:sp>
      <p:sp>
        <p:nvSpPr>
          <p:cNvPr id="3" name="Espace réservé de la date 2">
            <a:extLst>
              <a:ext uri="{FF2B5EF4-FFF2-40B4-BE49-F238E27FC236}">
                <a16:creationId xmlns:a16="http://schemas.microsoft.com/office/drawing/2014/main" id="{FD7FE267-6EF5-4587-8173-28287BF5BA39}"/>
              </a:ext>
            </a:extLst>
          </p:cNvPr>
          <p:cNvSpPr>
            <a:spLocks noGrp="1"/>
          </p:cNvSpPr>
          <p:nvPr>
            <p:ph type="dt" sz="half" idx="10"/>
          </p:nvPr>
        </p:nvSpPr>
        <p:spPr/>
        <p:txBody>
          <a:bodyPr/>
          <a:lstStyle/>
          <a:p>
            <a:fld id="{EC4B5088-7AD3-4A6B-99E1-D75E3259C201}" type="datetime1">
              <a:rPr lang="fr-CA" smtClean="0"/>
              <a:t>2026-01-16</a:t>
            </a:fld>
            <a:endParaRPr lang="fr-CA"/>
          </a:p>
        </p:txBody>
      </p:sp>
      <p:sp>
        <p:nvSpPr>
          <p:cNvPr id="4" name="Espace réservé du pied de page 3">
            <a:extLst>
              <a:ext uri="{FF2B5EF4-FFF2-40B4-BE49-F238E27FC236}">
                <a16:creationId xmlns:a16="http://schemas.microsoft.com/office/drawing/2014/main" id="{C38A35CC-8C7B-42BE-9E7C-BF3026BB83C3}"/>
              </a:ext>
            </a:extLst>
          </p:cNvPr>
          <p:cNvSpPr>
            <a:spLocks noGrp="1"/>
          </p:cNvSpPr>
          <p:nvPr>
            <p:ph type="ftr" sz="quarter" idx="11"/>
          </p:nvPr>
        </p:nvSpPr>
        <p:spPr/>
        <p:txBody>
          <a:bodyPr/>
          <a:lstStyle/>
          <a:p>
            <a:endParaRPr lang="fr-CA"/>
          </a:p>
        </p:txBody>
      </p:sp>
      <p:sp>
        <p:nvSpPr>
          <p:cNvPr id="5" name="Espace réservé du numéro de diapositive 4">
            <a:extLst>
              <a:ext uri="{FF2B5EF4-FFF2-40B4-BE49-F238E27FC236}">
                <a16:creationId xmlns:a16="http://schemas.microsoft.com/office/drawing/2014/main" id="{F01B9D0C-2FCB-4CB8-A7F0-CDC6D984637A}"/>
              </a:ext>
            </a:extLst>
          </p:cNvPr>
          <p:cNvSpPr>
            <a:spLocks noGrp="1"/>
          </p:cNvSpPr>
          <p:nvPr>
            <p:ph type="sldNum" sz="quarter" idx="12"/>
          </p:nvPr>
        </p:nvSpPr>
        <p:spPr/>
        <p:txBody>
          <a:bodyPr/>
          <a:lstStyle/>
          <a:p>
            <a:fld id="{0ADCAC81-1C45-4B56-BFB3-38B4A89FEB23}" type="slidenum">
              <a:rPr lang="fr-CA" smtClean="0"/>
              <a:t>‹N°›</a:t>
            </a:fld>
            <a:endParaRPr lang="fr-CA"/>
          </a:p>
        </p:txBody>
      </p:sp>
    </p:spTree>
    <p:extLst>
      <p:ext uri="{BB962C8B-B14F-4D97-AF65-F5344CB8AC3E}">
        <p14:creationId xmlns:p14="http://schemas.microsoft.com/office/powerpoint/2010/main" val="1931169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94E2A15-A000-433E-AECC-2C6DA87E0B50}"/>
              </a:ext>
            </a:extLst>
          </p:cNvPr>
          <p:cNvSpPr>
            <a:spLocks noGrp="1"/>
          </p:cNvSpPr>
          <p:nvPr>
            <p:ph type="dt" sz="half" idx="10"/>
          </p:nvPr>
        </p:nvSpPr>
        <p:spPr/>
        <p:txBody>
          <a:bodyPr/>
          <a:lstStyle/>
          <a:p>
            <a:fld id="{BB4C0B06-3768-4C46-AD79-16FAC203D4FF}" type="datetime1">
              <a:rPr lang="fr-CA" smtClean="0"/>
              <a:t>2026-01-16</a:t>
            </a:fld>
            <a:endParaRPr lang="fr-CA"/>
          </a:p>
        </p:txBody>
      </p:sp>
      <p:sp>
        <p:nvSpPr>
          <p:cNvPr id="3" name="Espace réservé du pied de page 2">
            <a:extLst>
              <a:ext uri="{FF2B5EF4-FFF2-40B4-BE49-F238E27FC236}">
                <a16:creationId xmlns:a16="http://schemas.microsoft.com/office/drawing/2014/main" id="{93EFD750-6169-417A-8CFC-4EF901036491}"/>
              </a:ext>
            </a:extLst>
          </p:cNvPr>
          <p:cNvSpPr>
            <a:spLocks noGrp="1"/>
          </p:cNvSpPr>
          <p:nvPr>
            <p:ph type="ftr" sz="quarter" idx="11"/>
          </p:nvPr>
        </p:nvSpPr>
        <p:spPr/>
        <p:txBody>
          <a:bodyPr/>
          <a:lstStyle/>
          <a:p>
            <a:endParaRPr lang="fr-CA"/>
          </a:p>
        </p:txBody>
      </p:sp>
      <p:sp>
        <p:nvSpPr>
          <p:cNvPr id="4" name="Espace réservé du numéro de diapositive 3">
            <a:extLst>
              <a:ext uri="{FF2B5EF4-FFF2-40B4-BE49-F238E27FC236}">
                <a16:creationId xmlns:a16="http://schemas.microsoft.com/office/drawing/2014/main" id="{70A89806-E4B0-4194-A247-8A251CFC75F0}"/>
              </a:ext>
            </a:extLst>
          </p:cNvPr>
          <p:cNvSpPr>
            <a:spLocks noGrp="1"/>
          </p:cNvSpPr>
          <p:nvPr>
            <p:ph type="sldNum" sz="quarter" idx="12"/>
          </p:nvPr>
        </p:nvSpPr>
        <p:spPr/>
        <p:txBody>
          <a:bodyPr/>
          <a:lstStyle/>
          <a:p>
            <a:fld id="{0ADCAC81-1C45-4B56-BFB3-38B4A89FEB23}" type="slidenum">
              <a:rPr lang="fr-CA" smtClean="0"/>
              <a:t>‹N°›</a:t>
            </a:fld>
            <a:endParaRPr lang="fr-CA"/>
          </a:p>
        </p:txBody>
      </p:sp>
    </p:spTree>
    <p:extLst>
      <p:ext uri="{BB962C8B-B14F-4D97-AF65-F5344CB8AC3E}">
        <p14:creationId xmlns:p14="http://schemas.microsoft.com/office/powerpoint/2010/main" val="574249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99CA0F-E1CC-422A-B355-0561B99B23C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A"/>
          </a:p>
        </p:txBody>
      </p:sp>
      <p:sp>
        <p:nvSpPr>
          <p:cNvPr id="3" name="Espace réservé du contenu 2">
            <a:extLst>
              <a:ext uri="{FF2B5EF4-FFF2-40B4-BE49-F238E27FC236}">
                <a16:creationId xmlns:a16="http://schemas.microsoft.com/office/drawing/2014/main" id="{EBEB285E-E08D-45D0-9218-39077EAEC5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texte 3">
            <a:extLst>
              <a:ext uri="{FF2B5EF4-FFF2-40B4-BE49-F238E27FC236}">
                <a16:creationId xmlns:a16="http://schemas.microsoft.com/office/drawing/2014/main" id="{CDEAA0FD-72D6-4B7D-944E-1A68AB0EBD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75A822F2-B330-4D7D-8890-66F7D2D66804}"/>
              </a:ext>
            </a:extLst>
          </p:cNvPr>
          <p:cNvSpPr>
            <a:spLocks noGrp="1"/>
          </p:cNvSpPr>
          <p:nvPr>
            <p:ph type="dt" sz="half" idx="10"/>
          </p:nvPr>
        </p:nvSpPr>
        <p:spPr/>
        <p:txBody>
          <a:bodyPr/>
          <a:lstStyle/>
          <a:p>
            <a:fld id="{D58C3527-AD2A-4837-92A4-95EB1E827EA2}" type="datetime1">
              <a:rPr lang="fr-CA" smtClean="0"/>
              <a:t>2026-01-16</a:t>
            </a:fld>
            <a:endParaRPr lang="fr-CA"/>
          </a:p>
        </p:txBody>
      </p:sp>
      <p:sp>
        <p:nvSpPr>
          <p:cNvPr id="6" name="Espace réservé du pied de page 5">
            <a:extLst>
              <a:ext uri="{FF2B5EF4-FFF2-40B4-BE49-F238E27FC236}">
                <a16:creationId xmlns:a16="http://schemas.microsoft.com/office/drawing/2014/main" id="{560A6C80-5355-4E65-83B0-B2639C8B085E}"/>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4CF46078-D943-4338-9C72-022CBF9119C0}"/>
              </a:ext>
            </a:extLst>
          </p:cNvPr>
          <p:cNvSpPr>
            <a:spLocks noGrp="1"/>
          </p:cNvSpPr>
          <p:nvPr>
            <p:ph type="sldNum" sz="quarter" idx="12"/>
          </p:nvPr>
        </p:nvSpPr>
        <p:spPr/>
        <p:txBody>
          <a:bodyPr/>
          <a:lstStyle/>
          <a:p>
            <a:fld id="{0ADCAC81-1C45-4B56-BFB3-38B4A89FEB23}" type="slidenum">
              <a:rPr lang="fr-CA" smtClean="0"/>
              <a:t>‹N°›</a:t>
            </a:fld>
            <a:endParaRPr lang="fr-CA"/>
          </a:p>
        </p:txBody>
      </p:sp>
    </p:spTree>
    <p:extLst>
      <p:ext uri="{BB962C8B-B14F-4D97-AF65-F5344CB8AC3E}">
        <p14:creationId xmlns:p14="http://schemas.microsoft.com/office/powerpoint/2010/main" val="4068898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857679-1AF8-42FC-B20F-3F986FDBE42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A"/>
          </a:p>
        </p:txBody>
      </p:sp>
      <p:sp>
        <p:nvSpPr>
          <p:cNvPr id="3" name="Espace réservé pour une image  2">
            <a:extLst>
              <a:ext uri="{FF2B5EF4-FFF2-40B4-BE49-F238E27FC236}">
                <a16:creationId xmlns:a16="http://schemas.microsoft.com/office/drawing/2014/main" id="{94DF3871-9E3B-47E5-A689-ABC2C0D1AE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a:extLst>
              <a:ext uri="{FF2B5EF4-FFF2-40B4-BE49-F238E27FC236}">
                <a16:creationId xmlns:a16="http://schemas.microsoft.com/office/drawing/2014/main" id="{5721812F-2339-4907-AFC7-C3ABBED19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45AF9162-857E-4E3A-B8FC-A25264AFF20A}"/>
              </a:ext>
            </a:extLst>
          </p:cNvPr>
          <p:cNvSpPr>
            <a:spLocks noGrp="1"/>
          </p:cNvSpPr>
          <p:nvPr>
            <p:ph type="dt" sz="half" idx="10"/>
          </p:nvPr>
        </p:nvSpPr>
        <p:spPr/>
        <p:txBody>
          <a:bodyPr/>
          <a:lstStyle/>
          <a:p>
            <a:fld id="{3B08A381-AFE9-4A27-A0B2-E22025BB4600}" type="datetime1">
              <a:rPr lang="fr-CA" smtClean="0"/>
              <a:t>2026-01-16</a:t>
            </a:fld>
            <a:endParaRPr lang="fr-CA"/>
          </a:p>
        </p:txBody>
      </p:sp>
      <p:sp>
        <p:nvSpPr>
          <p:cNvPr id="6" name="Espace réservé du pied de page 5">
            <a:extLst>
              <a:ext uri="{FF2B5EF4-FFF2-40B4-BE49-F238E27FC236}">
                <a16:creationId xmlns:a16="http://schemas.microsoft.com/office/drawing/2014/main" id="{DBC01708-0C04-431F-9A1A-9BED78B0210F}"/>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0C8792D5-DBE8-4872-B8D7-F61EAD712C49}"/>
              </a:ext>
            </a:extLst>
          </p:cNvPr>
          <p:cNvSpPr>
            <a:spLocks noGrp="1"/>
          </p:cNvSpPr>
          <p:nvPr>
            <p:ph type="sldNum" sz="quarter" idx="12"/>
          </p:nvPr>
        </p:nvSpPr>
        <p:spPr/>
        <p:txBody>
          <a:bodyPr/>
          <a:lstStyle/>
          <a:p>
            <a:fld id="{0ADCAC81-1C45-4B56-BFB3-38B4A89FEB23}" type="slidenum">
              <a:rPr lang="fr-CA" smtClean="0"/>
              <a:t>‹N°›</a:t>
            </a:fld>
            <a:endParaRPr lang="fr-CA"/>
          </a:p>
        </p:txBody>
      </p:sp>
    </p:spTree>
    <p:extLst>
      <p:ext uri="{BB962C8B-B14F-4D97-AF65-F5344CB8AC3E}">
        <p14:creationId xmlns:p14="http://schemas.microsoft.com/office/powerpoint/2010/main" val="3113391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94794D2-6267-4668-9523-D6BA62E372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CA"/>
          </a:p>
        </p:txBody>
      </p:sp>
      <p:sp>
        <p:nvSpPr>
          <p:cNvPr id="3" name="Espace réservé du texte 2">
            <a:extLst>
              <a:ext uri="{FF2B5EF4-FFF2-40B4-BE49-F238E27FC236}">
                <a16:creationId xmlns:a16="http://schemas.microsoft.com/office/drawing/2014/main" id="{DC2294EF-859C-45CB-96A6-780DF3A3A0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CAC6D8AA-ADA9-449C-83F3-0FFF87F113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A03023-B826-40A3-BF11-9FED1D2293E6}" type="datetime1">
              <a:rPr lang="fr-CA" smtClean="0"/>
              <a:t>2026-01-16</a:t>
            </a:fld>
            <a:endParaRPr lang="fr-CA"/>
          </a:p>
        </p:txBody>
      </p:sp>
      <p:sp>
        <p:nvSpPr>
          <p:cNvPr id="5" name="Espace réservé du pied de page 4">
            <a:extLst>
              <a:ext uri="{FF2B5EF4-FFF2-40B4-BE49-F238E27FC236}">
                <a16:creationId xmlns:a16="http://schemas.microsoft.com/office/drawing/2014/main" id="{4059815B-D7CE-41A7-927C-4ACD1D1BA3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A"/>
          </a:p>
        </p:txBody>
      </p:sp>
      <p:sp>
        <p:nvSpPr>
          <p:cNvPr id="6" name="Espace réservé du numéro de diapositive 5">
            <a:extLst>
              <a:ext uri="{FF2B5EF4-FFF2-40B4-BE49-F238E27FC236}">
                <a16:creationId xmlns:a16="http://schemas.microsoft.com/office/drawing/2014/main" id="{93B81F2F-D34D-47A8-B261-76CA08E51A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DCAC81-1C45-4B56-BFB3-38B4A89FEB23}" type="slidenum">
              <a:rPr lang="fr-CA" smtClean="0"/>
              <a:t>‹N°›</a:t>
            </a:fld>
            <a:endParaRPr lang="fr-CA"/>
          </a:p>
        </p:txBody>
      </p:sp>
    </p:spTree>
    <p:extLst>
      <p:ext uri="{BB962C8B-B14F-4D97-AF65-F5344CB8AC3E}">
        <p14:creationId xmlns:p14="http://schemas.microsoft.com/office/powerpoint/2010/main" val="33795228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CFE060-6AFC-4A81-ACE7-20A218A134B8}"/>
              </a:ext>
            </a:extLst>
          </p:cNvPr>
          <p:cNvSpPr>
            <a:spLocks noGrp="1"/>
          </p:cNvSpPr>
          <p:nvPr>
            <p:ph type="ctrTitle"/>
          </p:nvPr>
        </p:nvSpPr>
        <p:spPr/>
        <p:txBody>
          <a:bodyPr>
            <a:normAutofit fontScale="90000"/>
          </a:bodyPr>
          <a:lstStyle/>
          <a:p>
            <a:r>
              <a:rPr lang="fr-CA" sz="2400" dirty="0"/>
              <a:t>Régie de l’énergie</a:t>
            </a:r>
            <a:br>
              <a:rPr lang="fr-CA" sz="2400" dirty="0"/>
            </a:br>
            <a:r>
              <a:rPr lang="fr-CA" sz="2400" b="1" dirty="0"/>
              <a:t>R-4307-2025</a:t>
            </a:r>
            <a:br>
              <a:rPr lang="fr-CA" sz="2400" dirty="0"/>
            </a:br>
            <a:br>
              <a:rPr lang="fr-CA" sz="2400" dirty="0"/>
            </a:br>
            <a:br>
              <a:rPr lang="fr-CA" sz="3200" b="1" dirty="0"/>
            </a:br>
            <a:r>
              <a:rPr lang="fr-CA" sz="3200" b="1" dirty="0">
                <a:solidFill>
                  <a:schemeClr val="accent1">
                    <a:lumMod val="75000"/>
                  </a:schemeClr>
                </a:solidFill>
              </a:rPr>
              <a:t>Preuve orale de </a:t>
            </a:r>
            <a:br>
              <a:rPr lang="fr-CA" sz="3200" b="1" dirty="0">
                <a:solidFill>
                  <a:schemeClr val="accent1">
                    <a:lumMod val="75000"/>
                  </a:schemeClr>
                </a:solidFill>
              </a:rPr>
            </a:br>
            <a:r>
              <a:rPr lang="fr-CA" sz="3200" b="1" dirty="0">
                <a:solidFill>
                  <a:schemeClr val="accent1">
                    <a:lumMod val="75000"/>
                  </a:schemeClr>
                </a:solidFill>
              </a:rPr>
              <a:t>Union des consommateurs</a:t>
            </a:r>
          </a:p>
        </p:txBody>
      </p:sp>
      <p:sp>
        <p:nvSpPr>
          <p:cNvPr id="3" name="Sous-titre 2">
            <a:extLst>
              <a:ext uri="{FF2B5EF4-FFF2-40B4-BE49-F238E27FC236}">
                <a16:creationId xmlns:a16="http://schemas.microsoft.com/office/drawing/2014/main" id="{D679C6CD-AA69-4D02-A9B6-DB429A48F237}"/>
              </a:ext>
            </a:extLst>
          </p:cNvPr>
          <p:cNvSpPr>
            <a:spLocks noGrp="1"/>
          </p:cNvSpPr>
          <p:nvPr>
            <p:ph type="subTitle" idx="1"/>
          </p:nvPr>
        </p:nvSpPr>
        <p:spPr/>
        <p:txBody>
          <a:bodyPr>
            <a:normAutofit fontScale="92500" lnSpcReduction="20000"/>
          </a:bodyPr>
          <a:lstStyle/>
          <a:p>
            <a:endParaRPr lang="fr-CA" dirty="0"/>
          </a:p>
          <a:p>
            <a:r>
              <a:rPr lang="fr-CA" sz="1800" dirty="0"/>
              <a:t>Présentée par </a:t>
            </a:r>
          </a:p>
          <a:p>
            <a:r>
              <a:rPr lang="fr-CA" sz="2000" dirty="0"/>
              <a:t>M. Jean-François Blain, analyste</a:t>
            </a:r>
          </a:p>
          <a:p>
            <a:endParaRPr lang="fr-CA" sz="2000" dirty="0"/>
          </a:p>
          <a:p>
            <a:r>
              <a:rPr lang="fr-CA" sz="1700" dirty="0"/>
              <a:t>Le 16 janvier 2026</a:t>
            </a:r>
          </a:p>
        </p:txBody>
      </p:sp>
      <p:sp>
        <p:nvSpPr>
          <p:cNvPr id="4" name="Espace réservé du numéro de diapositive 3">
            <a:extLst>
              <a:ext uri="{FF2B5EF4-FFF2-40B4-BE49-F238E27FC236}">
                <a16:creationId xmlns:a16="http://schemas.microsoft.com/office/drawing/2014/main" id="{B1E4327A-B82A-4A70-B990-A8D87049688B}"/>
              </a:ext>
            </a:extLst>
          </p:cNvPr>
          <p:cNvSpPr>
            <a:spLocks noGrp="1"/>
          </p:cNvSpPr>
          <p:nvPr>
            <p:ph type="sldNum" sz="quarter" idx="12"/>
          </p:nvPr>
        </p:nvSpPr>
        <p:spPr/>
        <p:txBody>
          <a:bodyPr/>
          <a:lstStyle/>
          <a:p>
            <a:fld id="{0ADCAC81-1C45-4B56-BFB3-38B4A89FEB23}" type="slidenum">
              <a:rPr lang="fr-CA" smtClean="0"/>
              <a:t>1</a:t>
            </a:fld>
            <a:endParaRPr lang="fr-CA"/>
          </a:p>
        </p:txBody>
      </p:sp>
    </p:spTree>
    <p:extLst>
      <p:ext uri="{BB962C8B-B14F-4D97-AF65-F5344CB8AC3E}">
        <p14:creationId xmlns:p14="http://schemas.microsoft.com/office/powerpoint/2010/main" val="42279499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CE957A-0386-4B24-8B06-29AEE2BDF08E}"/>
              </a:ext>
            </a:extLst>
          </p:cNvPr>
          <p:cNvSpPr>
            <a:spLocks noGrp="1"/>
          </p:cNvSpPr>
          <p:nvPr>
            <p:ph type="title"/>
          </p:nvPr>
        </p:nvSpPr>
        <p:spPr>
          <a:xfrm>
            <a:off x="838200" y="365126"/>
            <a:ext cx="10515600" cy="508934"/>
          </a:xfrm>
        </p:spPr>
        <p:txBody>
          <a:bodyPr>
            <a:noAutofit/>
          </a:bodyPr>
          <a:lstStyle/>
          <a:p>
            <a:pPr algn="ctr"/>
            <a:r>
              <a:rPr lang="fr-CA" sz="3200" b="1" dirty="0">
                <a:solidFill>
                  <a:schemeClr val="accent1">
                    <a:lumMod val="75000"/>
                  </a:schemeClr>
                </a:solidFill>
              </a:rPr>
              <a:t>Revenus requis</a:t>
            </a:r>
          </a:p>
        </p:txBody>
      </p:sp>
      <p:sp>
        <p:nvSpPr>
          <p:cNvPr id="3" name="Espace réservé du contenu 2">
            <a:extLst>
              <a:ext uri="{FF2B5EF4-FFF2-40B4-BE49-F238E27FC236}">
                <a16:creationId xmlns:a16="http://schemas.microsoft.com/office/drawing/2014/main" id="{C5CA1362-7324-4B66-A6E8-DE29D6E70D34}"/>
              </a:ext>
            </a:extLst>
          </p:cNvPr>
          <p:cNvSpPr>
            <a:spLocks noGrp="1"/>
          </p:cNvSpPr>
          <p:nvPr>
            <p:ph idx="1"/>
          </p:nvPr>
        </p:nvSpPr>
        <p:spPr>
          <a:xfrm>
            <a:off x="838200" y="1035424"/>
            <a:ext cx="10515600" cy="5141539"/>
          </a:xfrm>
        </p:spPr>
        <p:txBody>
          <a:bodyPr>
            <a:normAutofit/>
          </a:bodyPr>
          <a:lstStyle/>
          <a:p>
            <a:pPr marL="0" indent="0" algn="just">
              <a:buNone/>
            </a:pPr>
            <a:endParaRPr lang="fr-CA" sz="2400" dirty="0"/>
          </a:p>
          <a:p>
            <a:pPr marL="0" indent="0" algn="just">
              <a:buNone/>
            </a:pPr>
            <a:r>
              <a:rPr lang="fr-CA" sz="2400" dirty="0"/>
              <a:t>La limitation des prévisions de vente proposée par UC (Tableau 7-B) aurait pour effet de réduire les approvisionnements autorisés (engagés) de 1,539 TWh en 2026, de 3,109 TWh en 2027 et de 5,757 TWh en 2028 par rapport aux ventes prévues par HQD. </a:t>
            </a:r>
          </a:p>
          <a:p>
            <a:pPr marL="0" indent="0" algn="just">
              <a:buNone/>
            </a:pPr>
            <a:r>
              <a:rPr lang="fr-CA" sz="2400" dirty="0"/>
              <a:t>Au seul titre de la réduction des coûts d’achat d’électricité, cette limitation se traduirait par une réduction du coût des approvisionnements de 52,5 M$ en 2026, 108,2 M$ en 2027 et 204,4 M$ en 2028, cela tenant compte d’un prix de l’électricité patrimoniale prévu à 3,41 ¢/KWh en 2026, 3,48 ¢/KWh en 2027 et de 3,55 ¢/KWh en 2028.</a:t>
            </a:r>
          </a:p>
          <a:p>
            <a:pPr marL="0" indent="0" algn="just">
              <a:buNone/>
            </a:pPr>
            <a:r>
              <a:rPr lang="fr-CA" sz="2400" dirty="0"/>
              <a:t>Ces réductions des coûts d’approvisionnement s’élèvent à 365 M$ sur la période 2026-2028. </a:t>
            </a:r>
          </a:p>
        </p:txBody>
      </p:sp>
      <p:sp>
        <p:nvSpPr>
          <p:cNvPr id="4" name="Espace réservé du numéro de diapositive 3">
            <a:extLst>
              <a:ext uri="{FF2B5EF4-FFF2-40B4-BE49-F238E27FC236}">
                <a16:creationId xmlns:a16="http://schemas.microsoft.com/office/drawing/2014/main" id="{4E53D7BC-7260-43EB-9FB6-6B515097BE07}"/>
              </a:ext>
            </a:extLst>
          </p:cNvPr>
          <p:cNvSpPr>
            <a:spLocks noGrp="1"/>
          </p:cNvSpPr>
          <p:nvPr>
            <p:ph type="sldNum" sz="quarter" idx="12"/>
          </p:nvPr>
        </p:nvSpPr>
        <p:spPr/>
        <p:txBody>
          <a:bodyPr/>
          <a:lstStyle/>
          <a:p>
            <a:fld id="{0ADCAC81-1C45-4B56-BFB3-38B4A89FEB23}" type="slidenum">
              <a:rPr lang="fr-CA" smtClean="0"/>
              <a:t>10</a:t>
            </a:fld>
            <a:endParaRPr lang="fr-CA"/>
          </a:p>
        </p:txBody>
      </p:sp>
    </p:spTree>
    <p:extLst>
      <p:ext uri="{BB962C8B-B14F-4D97-AF65-F5344CB8AC3E}">
        <p14:creationId xmlns:p14="http://schemas.microsoft.com/office/powerpoint/2010/main" val="741248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919A39-3589-4B70-B5F2-AB6A347E091C}"/>
              </a:ext>
            </a:extLst>
          </p:cNvPr>
          <p:cNvSpPr>
            <a:spLocks noGrp="1"/>
          </p:cNvSpPr>
          <p:nvPr>
            <p:ph type="title"/>
          </p:nvPr>
        </p:nvSpPr>
        <p:spPr>
          <a:xfrm>
            <a:off x="838200" y="365126"/>
            <a:ext cx="10515600" cy="562722"/>
          </a:xfrm>
        </p:spPr>
        <p:txBody>
          <a:bodyPr>
            <a:normAutofit/>
          </a:bodyPr>
          <a:lstStyle/>
          <a:p>
            <a:pPr algn="ctr"/>
            <a:r>
              <a:rPr lang="fr-CA" sz="3200" b="1" dirty="0">
                <a:solidFill>
                  <a:schemeClr val="accent1">
                    <a:lumMod val="75000"/>
                  </a:schemeClr>
                </a:solidFill>
              </a:rPr>
              <a:t>Revenus requis</a:t>
            </a:r>
          </a:p>
        </p:txBody>
      </p:sp>
      <p:sp>
        <p:nvSpPr>
          <p:cNvPr id="3" name="Espace réservé du contenu 2">
            <a:extLst>
              <a:ext uri="{FF2B5EF4-FFF2-40B4-BE49-F238E27FC236}">
                <a16:creationId xmlns:a16="http://schemas.microsoft.com/office/drawing/2014/main" id="{3BBC1D86-1917-4DBF-86CF-135944670D0C}"/>
              </a:ext>
            </a:extLst>
          </p:cNvPr>
          <p:cNvSpPr>
            <a:spLocks noGrp="1"/>
          </p:cNvSpPr>
          <p:nvPr>
            <p:ph idx="1"/>
          </p:nvPr>
        </p:nvSpPr>
        <p:spPr>
          <a:xfrm>
            <a:off x="838200" y="1129553"/>
            <a:ext cx="10515600" cy="5047410"/>
          </a:xfrm>
        </p:spPr>
        <p:txBody>
          <a:bodyPr>
            <a:normAutofit/>
          </a:bodyPr>
          <a:lstStyle/>
          <a:p>
            <a:pPr marL="0" indent="0">
              <a:buNone/>
            </a:pPr>
            <a:endParaRPr lang="fr-CA" dirty="0"/>
          </a:p>
          <a:p>
            <a:pPr marL="0" indent="0" algn="just">
              <a:buNone/>
            </a:pPr>
            <a:r>
              <a:rPr lang="fr-CA" dirty="0"/>
              <a:t>UC </a:t>
            </a:r>
            <a:r>
              <a:rPr lang="fr-CA" b="1" dirty="0"/>
              <a:t>recommande</a:t>
            </a:r>
            <a:r>
              <a:rPr lang="fr-CA" dirty="0"/>
              <a:t> à la Régie de réduire globalement les revenus additionnels requis de la moitié de leur portion associée à la croissance des besoins, soit 0,9 % / 1,9 %. </a:t>
            </a:r>
          </a:p>
          <a:p>
            <a:pPr marL="0" indent="0">
              <a:buNone/>
            </a:pPr>
            <a:r>
              <a:rPr lang="fr-CA" dirty="0"/>
              <a:t>Cela ramènerait les revenus additionnels requis aux montants suivants, correspondant à une hausse des revenus de 3,1 % plutôt que 4 %: </a:t>
            </a:r>
          </a:p>
          <a:p>
            <a:pPr marL="0" indent="0">
              <a:buNone/>
            </a:pPr>
            <a:r>
              <a:rPr lang="fr-CA" sz="2400" dirty="0"/>
              <a:t>	430 M$ en 2026, plutôt que 554,9 M$ </a:t>
            </a:r>
          </a:p>
          <a:p>
            <a:pPr marL="0" indent="0">
              <a:buNone/>
            </a:pPr>
            <a:r>
              <a:rPr lang="fr-CA" sz="2400" dirty="0"/>
              <a:t>	455 M$ en 2027, plutôt que 587,3 M$ </a:t>
            </a:r>
          </a:p>
          <a:p>
            <a:pPr marL="0" indent="0">
              <a:buNone/>
            </a:pPr>
            <a:r>
              <a:rPr lang="fr-CA" sz="2400" dirty="0"/>
              <a:t>	484 M$ en 2028, plutôt que 624,9 M$.</a:t>
            </a:r>
          </a:p>
          <a:p>
            <a:pPr marL="0" indent="0">
              <a:buNone/>
            </a:pPr>
            <a:r>
              <a:rPr lang="fr-CA" dirty="0"/>
              <a:t>Ces ajustements se traduiraient par une réduction des revenus requis de 398,1 M$ sur 3 ans.</a:t>
            </a:r>
          </a:p>
        </p:txBody>
      </p:sp>
      <p:sp>
        <p:nvSpPr>
          <p:cNvPr id="4" name="Espace réservé du numéro de diapositive 3">
            <a:extLst>
              <a:ext uri="{FF2B5EF4-FFF2-40B4-BE49-F238E27FC236}">
                <a16:creationId xmlns:a16="http://schemas.microsoft.com/office/drawing/2014/main" id="{63F89006-D7E4-45F4-A5CB-797BFB028EEC}"/>
              </a:ext>
            </a:extLst>
          </p:cNvPr>
          <p:cNvSpPr>
            <a:spLocks noGrp="1"/>
          </p:cNvSpPr>
          <p:nvPr>
            <p:ph type="sldNum" sz="quarter" idx="12"/>
          </p:nvPr>
        </p:nvSpPr>
        <p:spPr/>
        <p:txBody>
          <a:bodyPr/>
          <a:lstStyle/>
          <a:p>
            <a:fld id="{0ADCAC81-1C45-4B56-BFB3-38B4A89FEB23}" type="slidenum">
              <a:rPr lang="fr-CA" smtClean="0"/>
              <a:t>11</a:t>
            </a:fld>
            <a:endParaRPr lang="fr-CA"/>
          </a:p>
        </p:txBody>
      </p:sp>
    </p:spTree>
    <p:extLst>
      <p:ext uri="{BB962C8B-B14F-4D97-AF65-F5344CB8AC3E}">
        <p14:creationId xmlns:p14="http://schemas.microsoft.com/office/powerpoint/2010/main" val="33567427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C84470-E278-4CB3-BB50-9574E9E6DC7E}"/>
              </a:ext>
            </a:extLst>
          </p:cNvPr>
          <p:cNvSpPr>
            <a:spLocks noGrp="1"/>
          </p:cNvSpPr>
          <p:nvPr>
            <p:ph type="title"/>
          </p:nvPr>
        </p:nvSpPr>
        <p:spPr>
          <a:xfrm>
            <a:off x="838200" y="365125"/>
            <a:ext cx="10515600" cy="522381"/>
          </a:xfrm>
        </p:spPr>
        <p:txBody>
          <a:bodyPr>
            <a:normAutofit fontScale="90000"/>
          </a:bodyPr>
          <a:lstStyle/>
          <a:p>
            <a:pPr algn="ctr"/>
            <a:r>
              <a:rPr lang="fr-CA" sz="3200" b="1" dirty="0">
                <a:solidFill>
                  <a:schemeClr val="accent1">
                    <a:lumMod val="75000"/>
                  </a:schemeClr>
                </a:solidFill>
              </a:rPr>
              <a:t>Enjeux réglementaires</a:t>
            </a:r>
          </a:p>
        </p:txBody>
      </p:sp>
      <p:sp>
        <p:nvSpPr>
          <p:cNvPr id="3" name="Espace réservé du contenu 2">
            <a:extLst>
              <a:ext uri="{FF2B5EF4-FFF2-40B4-BE49-F238E27FC236}">
                <a16:creationId xmlns:a16="http://schemas.microsoft.com/office/drawing/2014/main" id="{D8CB7457-143C-4276-8408-5E897D8267F9}"/>
              </a:ext>
            </a:extLst>
          </p:cNvPr>
          <p:cNvSpPr>
            <a:spLocks noGrp="1"/>
          </p:cNvSpPr>
          <p:nvPr>
            <p:ph idx="1"/>
          </p:nvPr>
        </p:nvSpPr>
        <p:spPr>
          <a:xfrm>
            <a:off x="838200" y="1102659"/>
            <a:ext cx="10515600" cy="5074304"/>
          </a:xfrm>
        </p:spPr>
        <p:txBody>
          <a:bodyPr>
            <a:normAutofit/>
          </a:bodyPr>
          <a:lstStyle/>
          <a:p>
            <a:pPr marL="0" indent="0">
              <a:buNone/>
            </a:pPr>
            <a:endParaRPr lang="fr-CA" sz="2400" dirty="0"/>
          </a:p>
          <a:p>
            <a:pPr marL="0" indent="0">
              <a:buNone/>
            </a:pPr>
            <a:r>
              <a:rPr lang="fr-CA" sz="2400" dirty="0"/>
              <a:t>Union des consommateurs a relevé 5 enjeux réglementaires qui doivent faire l’objet de décisions à venir ou qui comportent des informations encore manquantes mais nécessaires pour rendre une décision éclairée:</a:t>
            </a:r>
          </a:p>
          <a:p>
            <a:pPr lvl="1">
              <a:buFont typeface="Wingdings" panose="05000000000000000000" pitchFamily="2" charset="2"/>
              <a:buChar char="Ø"/>
            </a:pPr>
            <a:r>
              <a:rPr lang="fr-CA" sz="2000" dirty="0"/>
              <a:t>L’approbation des investissements 2027 et 2028 (R-4306-2025)</a:t>
            </a:r>
          </a:p>
          <a:p>
            <a:pPr lvl="1">
              <a:buFont typeface="Wingdings" panose="05000000000000000000" pitchFamily="2" charset="2"/>
              <a:buChar char="Ø"/>
            </a:pPr>
            <a:r>
              <a:rPr lang="fr-CA" sz="2000" dirty="0"/>
              <a:t>Les corrections consécutives à la décision D-2025-114</a:t>
            </a:r>
          </a:p>
          <a:p>
            <a:pPr lvl="1">
              <a:buFont typeface="Wingdings" panose="05000000000000000000" pitchFamily="2" charset="2"/>
              <a:buChar char="Ø"/>
            </a:pPr>
            <a:r>
              <a:rPr lang="fr-CA" sz="2000" dirty="0"/>
              <a:t>L’examen d’une proposition à venir relative au MTSM et au traitement des CÉR</a:t>
            </a:r>
          </a:p>
          <a:p>
            <a:pPr lvl="1">
              <a:buFont typeface="Wingdings" panose="05000000000000000000" pitchFamily="2" charset="2"/>
              <a:buChar char="Ø"/>
            </a:pPr>
            <a:r>
              <a:rPr lang="fr-CA" sz="2000" dirty="0"/>
              <a:t>Le dépôt du PGIRE, prévu d’ici avril 2026</a:t>
            </a:r>
          </a:p>
          <a:p>
            <a:pPr lvl="1">
              <a:buFont typeface="Wingdings" panose="05000000000000000000" pitchFamily="2" charset="2"/>
              <a:buChar char="Ø"/>
            </a:pPr>
            <a:r>
              <a:rPr lang="fr-CA" sz="2000" dirty="0"/>
              <a:t>L’adoption de mesures visant la protection des volumes d’électricité patrimoniale</a:t>
            </a:r>
          </a:p>
          <a:p>
            <a:pPr marL="457200" lvl="1" indent="0">
              <a:buNone/>
            </a:pPr>
            <a:endParaRPr lang="fr-CA" sz="2000" dirty="0"/>
          </a:p>
          <a:p>
            <a:pPr marL="457200" lvl="1" indent="0" algn="just">
              <a:buNone/>
            </a:pPr>
            <a:r>
              <a:rPr lang="fr-CA" dirty="0"/>
              <a:t>Au terme de l’audience, UC soumet qu’il faut ajouter à ces enjeux déjà identifiés l’absence d’une prévision de la demande valide pour les années 2027 et 2028.</a:t>
            </a:r>
          </a:p>
          <a:p>
            <a:pPr marL="457200" lvl="1" indent="0">
              <a:buNone/>
            </a:pPr>
            <a:endParaRPr lang="fr-CA" sz="2000" dirty="0"/>
          </a:p>
          <a:p>
            <a:pPr lvl="1">
              <a:buFont typeface="Wingdings" panose="05000000000000000000" pitchFamily="2" charset="2"/>
              <a:buChar char="Ø"/>
            </a:pPr>
            <a:endParaRPr lang="fr-CA" sz="2000" dirty="0"/>
          </a:p>
        </p:txBody>
      </p:sp>
      <p:sp>
        <p:nvSpPr>
          <p:cNvPr id="4" name="Espace réservé du numéro de diapositive 3">
            <a:extLst>
              <a:ext uri="{FF2B5EF4-FFF2-40B4-BE49-F238E27FC236}">
                <a16:creationId xmlns:a16="http://schemas.microsoft.com/office/drawing/2014/main" id="{751A4712-2564-4E29-BA09-860AD79A1658}"/>
              </a:ext>
            </a:extLst>
          </p:cNvPr>
          <p:cNvSpPr>
            <a:spLocks noGrp="1"/>
          </p:cNvSpPr>
          <p:nvPr>
            <p:ph type="sldNum" sz="quarter" idx="12"/>
          </p:nvPr>
        </p:nvSpPr>
        <p:spPr/>
        <p:txBody>
          <a:bodyPr/>
          <a:lstStyle/>
          <a:p>
            <a:fld id="{0ADCAC81-1C45-4B56-BFB3-38B4A89FEB23}" type="slidenum">
              <a:rPr lang="fr-CA" smtClean="0"/>
              <a:t>12</a:t>
            </a:fld>
            <a:endParaRPr lang="fr-CA"/>
          </a:p>
        </p:txBody>
      </p:sp>
    </p:spTree>
    <p:extLst>
      <p:ext uri="{BB962C8B-B14F-4D97-AF65-F5344CB8AC3E}">
        <p14:creationId xmlns:p14="http://schemas.microsoft.com/office/powerpoint/2010/main" val="5902007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55C605-482F-42BB-8A21-6C5719ADF80A}"/>
              </a:ext>
            </a:extLst>
          </p:cNvPr>
          <p:cNvSpPr>
            <a:spLocks noGrp="1"/>
          </p:cNvSpPr>
          <p:nvPr>
            <p:ph type="title"/>
          </p:nvPr>
        </p:nvSpPr>
        <p:spPr>
          <a:xfrm>
            <a:off x="838200" y="365126"/>
            <a:ext cx="10515600" cy="589616"/>
          </a:xfrm>
        </p:spPr>
        <p:txBody>
          <a:bodyPr>
            <a:normAutofit/>
          </a:bodyPr>
          <a:lstStyle/>
          <a:p>
            <a:pPr algn="ctr"/>
            <a:r>
              <a:rPr lang="fr-CA" sz="3200" b="1" dirty="0">
                <a:solidFill>
                  <a:schemeClr val="accent1">
                    <a:lumMod val="75000"/>
                  </a:schemeClr>
                </a:solidFill>
              </a:rPr>
              <a:t>Enjeux réglementaires</a:t>
            </a:r>
          </a:p>
        </p:txBody>
      </p:sp>
      <p:sp>
        <p:nvSpPr>
          <p:cNvPr id="3" name="Espace réservé du contenu 2">
            <a:extLst>
              <a:ext uri="{FF2B5EF4-FFF2-40B4-BE49-F238E27FC236}">
                <a16:creationId xmlns:a16="http://schemas.microsoft.com/office/drawing/2014/main" id="{E2162870-6FF9-435C-A347-0546E94FE2E3}"/>
              </a:ext>
            </a:extLst>
          </p:cNvPr>
          <p:cNvSpPr>
            <a:spLocks noGrp="1"/>
          </p:cNvSpPr>
          <p:nvPr>
            <p:ph idx="1"/>
          </p:nvPr>
        </p:nvSpPr>
        <p:spPr>
          <a:xfrm>
            <a:off x="838200" y="1143000"/>
            <a:ext cx="10515600" cy="5033963"/>
          </a:xfrm>
        </p:spPr>
        <p:txBody>
          <a:bodyPr/>
          <a:lstStyle/>
          <a:p>
            <a:pPr marL="0" indent="0">
              <a:buNone/>
            </a:pPr>
            <a:endParaRPr lang="fr-CA" dirty="0"/>
          </a:p>
          <a:p>
            <a:pPr marL="0" indent="0">
              <a:buNone/>
            </a:pPr>
            <a:r>
              <a:rPr lang="fr-CA" dirty="0"/>
              <a:t>UC recommande à la Régie : </a:t>
            </a:r>
          </a:p>
          <a:p>
            <a:pPr marL="0" indent="0" algn="just">
              <a:buNone/>
            </a:pPr>
            <a:r>
              <a:rPr lang="fr-CA" sz="2400" dirty="0"/>
              <a:t>➢ de limiter dans l’immédiat la décision qu’elle doit rendre à l’approbation des revenus requis de l’année 2026 et à la fixation de tarifs provisoires pour 2026 dans l’attente des conclusions finales qu’elle rendra ultérieurement; </a:t>
            </a:r>
          </a:p>
          <a:p>
            <a:pPr marL="0" indent="0" algn="just">
              <a:buNone/>
            </a:pPr>
            <a:r>
              <a:rPr lang="fr-CA" sz="2400" dirty="0"/>
              <a:t>➢ de procéder au cours de l’année 2026, dans une phase subséquente du présent dossier, à l’examen des différents enjeux mentionnés précédemment afin d’en disposer en toute connaissance de cause ; </a:t>
            </a:r>
          </a:p>
          <a:p>
            <a:pPr marL="0" indent="0" algn="just">
              <a:buNone/>
            </a:pPr>
            <a:r>
              <a:rPr lang="fr-CA" sz="2400" dirty="0"/>
              <a:t>➢ de sursoir dans l’immédiat à sa décision portant sur les revenus requis et les tarifs des années 2027 et 2028 et de la rendre aussitôt que l’ensemble des conditions nécessaires à cette fin auront été réunies.</a:t>
            </a:r>
          </a:p>
        </p:txBody>
      </p:sp>
      <p:sp>
        <p:nvSpPr>
          <p:cNvPr id="4" name="Espace réservé du numéro de diapositive 3">
            <a:extLst>
              <a:ext uri="{FF2B5EF4-FFF2-40B4-BE49-F238E27FC236}">
                <a16:creationId xmlns:a16="http://schemas.microsoft.com/office/drawing/2014/main" id="{28C1FAC8-CCBE-4E55-9BBA-F29BE9FAECEF}"/>
              </a:ext>
            </a:extLst>
          </p:cNvPr>
          <p:cNvSpPr>
            <a:spLocks noGrp="1"/>
          </p:cNvSpPr>
          <p:nvPr>
            <p:ph type="sldNum" sz="quarter" idx="12"/>
          </p:nvPr>
        </p:nvSpPr>
        <p:spPr/>
        <p:txBody>
          <a:bodyPr/>
          <a:lstStyle/>
          <a:p>
            <a:fld id="{0ADCAC81-1C45-4B56-BFB3-38B4A89FEB23}" type="slidenum">
              <a:rPr lang="fr-CA" smtClean="0"/>
              <a:t>13</a:t>
            </a:fld>
            <a:endParaRPr lang="fr-CA"/>
          </a:p>
        </p:txBody>
      </p:sp>
    </p:spTree>
    <p:extLst>
      <p:ext uri="{BB962C8B-B14F-4D97-AF65-F5344CB8AC3E}">
        <p14:creationId xmlns:p14="http://schemas.microsoft.com/office/powerpoint/2010/main" val="2398956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8A9C04-C069-4CD7-859E-C43CD503F51B}"/>
              </a:ext>
            </a:extLst>
          </p:cNvPr>
          <p:cNvSpPr>
            <a:spLocks noGrp="1"/>
          </p:cNvSpPr>
          <p:nvPr>
            <p:ph type="title"/>
          </p:nvPr>
        </p:nvSpPr>
        <p:spPr>
          <a:xfrm>
            <a:off x="838200" y="365126"/>
            <a:ext cx="10515600" cy="455146"/>
          </a:xfrm>
        </p:spPr>
        <p:txBody>
          <a:bodyPr>
            <a:normAutofit fontScale="90000"/>
          </a:bodyPr>
          <a:lstStyle/>
          <a:p>
            <a:pPr algn="ctr"/>
            <a:r>
              <a:rPr lang="fr-CA" sz="3200" b="1" dirty="0">
                <a:solidFill>
                  <a:schemeClr val="accent1">
                    <a:lumMod val="75000"/>
                  </a:schemeClr>
                </a:solidFill>
              </a:rPr>
              <a:t>L’enjeu du nombre de clients</a:t>
            </a:r>
          </a:p>
        </p:txBody>
      </p:sp>
      <p:sp>
        <p:nvSpPr>
          <p:cNvPr id="3" name="Espace réservé du contenu 2">
            <a:extLst>
              <a:ext uri="{FF2B5EF4-FFF2-40B4-BE49-F238E27FC236}">
                <a16:creationId xmlns:a16="http://schemas.microsoft.com/office/drawing/2014/main" id="{4AFAAD54-A210-4745-9AA2-5D7EC3DD0C00}"/>
              </a:ext>
            </a:extLst>
          </p:cNvPr>
          <p:cNvSpPr>
            <a:spLocks noGrp="1"/>
          </p:cNvSpPr>
          <p:nvPr>
            <p:ph idx="1"/>
          </p:nvPr>
        </p:nvSpPr>
        <p:spPr>
          <a:xfrm>
            <a:off x="838200" y="954741"/>
            <a:ext cx="10515600" cy="5222222"/>
          </a:xfrm>
        </p:spPr>
        <p:txBody>
          <a:bodyPr>
            <a:normAutofit lnSpcReduction="10000"/>
          </a:bodyPr>
          <a:lstStyle/>
          <a:p>
            <a:pPr marL="0" indent="0">
              <a:buNone/>
            </a:pPr>
            <a:r>
              <a:rPr lang="fr-CA" sz="2400" dirty="0"/>
              <a:t>Il n’y a pas de prévision du nombre de clients au dossier qui permette d’établir la cohérence des données et la validité des prévisions de vente.</a:t>
            </a:r>
          </a:p>
          <a:p>
            <a:pPr marL="0" indent="0">
              <a:buNone/>
            </a:pPr>
            <a:r>
              <a:rPr lang="fr-CA" sz="2400" dirty="0"/>
              <a:t>La seule pièce au dossier qui présente un nombre de clients est la pièce B-0060 HQD-1 doc 1.</a:t>
            </a:r>
          </a:p>
          <a:p>
            <a:pPr marL="0" indent="0">
              <a:buNone/>
            </a:pPr>
            <a:r>
              <a:rPr lang="fr-CA" sz="2400" dirty="0"/>
              <a:t>Lors du contre interrogatoire du panel 1 de HQD par UC, les témoins ont été incapables d’établir quelle est la prévision devant prévaloir:</a:t>
            </a:r>
          </a:p>
          <a:p>
            <a:pPr marL="0" indent="0">
              <a:spcBef>
                <a:spcPts val="600"/>
              </a:spcBef>
              <a:buNone/>
            </a:pPr>
            <a:r>
              <a:rPr lang="fr-CA" sz="2400" dirty="0"/>
              <a:t>	</a:t>
            </a:r>
            <a:r>
              <a:rPr lang="fr-CA" sz="2000" dirty="0"/>
              <a:t>celle du Tableau 7.3 de l’ÉA 2025 du Plan d’approvisionnement 2023-2032</a:t>
            </a:r>
          </a:p>
          <a:p>
            <a:pPr marL="0" indent="0">
              <a:spcBef>
                <a:spcPts val="600"/>
              </a:spcBef>
              <a:buNone/>
            </a:pPr>
            <a:r>
              <a:rPr lang="fr-CA" sz="2000" dirty="0"/>
              <a:t>	celle indiquée aux Tableaux A-3, A-4 et A-5 de la pièce B-0060 (HQD-1 doc 1)</a:t>
            </a:r>
          </a:p>
          <a:p>
            <a:pPr marL="0" indent="0">
              <a:spcBef>
                <a:spcPts val="600"/>
              </a:spcBef>
              <a:buNone/>
            </a:pPr>
            <a:r>
              <a:rPr lang="fr-CA" sz="2000" dirty="0"/>
              <a:t>	voir aussi la prévision du nombre de mises en chantier B-0011, p. 6 lignes 10 à 12</a:t>
            </a:r>
          </a:p>
          <a:p>
            <a:pPr marL="0" indent="0">
              <a:spcBef>
                <a:spcPts val="600"/>
              </a:spcBef>
              <a:buNone/>
            </a:pPr>
            <a:r>
              <a:rPr lang="fr-CA" sz="2400" dirty="0"/>
              <a:t>Les témoins de HQD qui devaient répondre de la pièce HQD-1 doc 1 sont restés silencieux (M. Verret, M. Dubé, Mme Anctil).</a:t>
            </a:r>
          </a:p>
          <a:p>
            <a:pPr marL="0" indent="0">
              <a:spcBef>
                <a:spcPts val="600"/>
              </a:spcBef>
              <a:buNone/>
            </a:pPr>
            <a:r>
              <a:rPr lang="fr-CA" sz="2400" dirty="0"/>
              <a:t>Le témoin de HQD responsable de la prévision de la demande (Mme Hudon):</a:t>
            </a:r>
          </a:p>
          <a:p>
            <a:pPr marL="0" indent="0">
              <a:spcBef>
                <a:spcPts val="600"/>
              </a:spcBef>
              <a:buNone/>
            </a:pPr>
            <a:r>
              <a:rPr lang="fr-CA" sz="2400" dirty="0"/>
              <a:t>	« </a:t>
            </a:r>
            <a:r>
              <a:rPr lang="fr-CA" sz="2000" dirty="0"/>
              <a:t>je n’ai pas préparé ces tableaux »</a:t>
            </a:r>
          </a:p>
          <a:p>
            <a:pPr marL="0" indent="0">
              <a:spcBef>
                <a:spcPts val="600"/>
              </a:spcBef>
              <a:buNone/>
            </a:pPr>
            <a:r>
              <a:rPr lang="fr-CA" sz="2000" dirty="0"/>
              <a:t>	n’a pas de prévision du nombre de clients à soumettre</a:t>
            </a:r>
          </a:p>
        </p:txBody>
      </p:sp>
      <p:sp>
        <p:nvSpPr>
          <p:cNvPr id="4" name="Espace réservé du numéro de diapositive 3">
            <a:extLst>
              <a:ext uri="{FF2B5EF4-FFF2-40B4-BE49-F238E27FC236}">
                <a16:creationId xmlns:a16="http://schemas.microsoft.com/office/drawing/2014/main" id="{3CD3C10F-05B9-4603-8C96-2A570F307E9C}"/>
              </a:ext>
            </a:extLst>
          </p:cNvPr>
          <p:cNvSpPr>
            <a:spLocks noGrp="1"/>
          </p:cNvSpPr>
          <p:nvPr>
            <p:ph type="sldNum" sz="quarter" idx="12"/>
          </p:nvPr>
        </p:nvSpPr>
        <p:spPr/>
        <p:txBody>
          <a:bodyPr/>
          <a:lstStyle/>
          <a:p>
            <a:fld id="{0ADCAC81-1C45-4B56-BFB3-38B4A89FEB23}" type="slidenum">
              <a:rPr lang="fr-CA" smtClean="0"/>
              <a:t>14</a:t>
            </a:fld>
            <a:endParaRPr lang="fr-CA"/>
          </a:p>
        </p:txBody>
      </p:sp>
    </p:spTree>
    <p:extLst>
      <p:ext uri="{BB962C8B-B14F-4D97-AF65-F5344CB8AC3E}">
        <p14:creationId xmlns:p14="http://schemas.microsoft.com/office/powerpoint/2010/main" val="21122010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4207AF-22F3-43EE-B679-E5C0667A39A2}"/>
              </a:ext>
            </a:extLst>
          </p:cNvPr>
          <p:cNvSpPr>
            <a:spLocks noGrp="1"/>
          </p:cNvSpPr>
          <p:nvPr>
            <p:ph type="title"/>
          </p:nvPr>
        </p:nvSpPr>
        <p:spPr>
          <a:xfrm>
            <a:off x="838200" y="365126"/>
            <a:ext cx="10515600" cy="562722"/>
          </a:xfrm>
        </p:spPr>
        <p:txBody>
          <a:bodyPr>
            <a:normAutofit/>
          </a:bodyPr>
          <a:lstStyle/>
          <a:p>
            <a:pPr algn="ctr"/>
            <a:r>
              <a:rPr lang="fr-CA" sz="3200" dirty="0">
                <a:solidFill>
                  <a:schemeClr val="accent1">
                    <a:lumMod val="75000"/>
                  </a:schemeClr>
                </a:solidFill>
              </a:rPr>
              <a:t>L’enjeu du nombre de clients</a:t>
            </a:r>
          </a:p>
        </p:txBody>
      </p:sp>
      <p:sp>
        <p:nvSpPr>
          <p:cNvPr id="3" name="Espace réservé du contenu 2">
            <a:extLst>
              <a:ext uri="{FF2B5EF4-FFF2-40B4-BE49-F238E27FC236}">
                <a16:creationId xmlns:a16="http://schemas.microsoft.com/office/drawing/2014/main" id="{1C2B9C7F-C8E8-40CA-8036-5BA47C403279}"/>
              </a:ext>
            </a:extLst>
          </p:cNvPr>
          <p:cNvSpPr>
            <a:spLocks noGrp="1"/>
          </p:cNvSpPr>
          <p:nvPr>
            <p:ph idx="1"/>
          </p:nvPr>
        </p:nvSpPr>
        <p:spPr>
          <a:xfrm>
            <a:off x="838200" y="1089212"/>
            <a:ext cx="10515600" cy="5087751"/>
          </a:xfrm>
        </p:spPr>
        <p:txBody>
          <a:bodyPr/>
          <a:lstStyle/>
          <a:p>
            <a:pPr marL="0" indent="0">
              <a:buNone/>
            </a:pPr>
            <a:r>
              <a:rPr lang="fr-CA" dirty="0"/>
              <a:t>Les réponses aux engagements 6 et 7 ne corrigent aucunement le problème:</a:t>
            </a:r>
          </a:p>
          <a:p>
            <a:pPr marL="0" indent="0">
              <a:spcBef>
                <a:spcPts val="600"/>
              </a:spcBef>
              <a:buNone/>
            </a:pPr>
            <a:r>
              <a:rPr lang="fr-CA" dirty="0"/>
              <a:t>	</a:t>
            </a:r>
            <a:r>
              <a:rPr lang="fr-CA" sz="2000" dirty="0"/>
              <a:t>le nombre d’abonnements est une donnée essentielle pour valider la prévision des ventes 	au dossier;</a:t>
            </a:r>
          </a:p>
          <a:p>
            <a:pPr marL="0" indent="0">
              <a:spcBef>
                <a:spcPts val="600"/>
              </a:spcBef>
              <a:buNone/>
            </a:pPr>
            <a:r>
              <a:rPr lang="fr-CA" sz="2000" dirty="0"/>
              <a:t>	les Distributeurs gaziers (</a:t>
            </a:r>
            <a:r>
              <a:rPr lang="fr-CA" sz="2000" dirty="0" err="1"/>
              <a:t>Énergir</a:t>
            </a:r>
            <a:r>
              <a:rPr lang="fr-CA" sz="2000" dirty="0"/>
              <a:t> </a:t>
            </a:r>
            <a:r>
              <a:rPr lang="fr-CA" sz="1600" dirty="0"/>
              <a:t>R-4287, B-0125 </a:t>
            </a:r>
            <a:r>
              <a:rPr lang="fr-CA" sz="2000" dirty="0"/>
              <a:t>et </a:t>
            </a:r>
            <a:r>
              <a:rPr lang="fr-CA" sz="2000" dirty="0" err="1"/>
              <a:t>Enbridge</a:t>
            </a:r>
            <a:r>
              <a:rPr lang="fr-CA" sz="2000" dirty="0"/>
              <a:t> Gaz </a:t>
            </a:r>
            <a:r>
              <a:rPr lang="fr-CA" sz="2000" dirty="0" err="1"/>
              <a:t>Qc</a:t>
            </a:r>
            <a:r>
              <a:rPr lang="fr-CA" sz="2000" dirty="0"/>
              <a:t>  </a:t>
            </a:r>
            <a:r>
              <a:rPr lang="fr-CA" sz="1600" dirty="0"/>
              <a:t>R-4303, B-0029</a:t>
            </a:r>
            <a:r>
              <a:rPr lang="fr-CA" sz="2000" dirty="0"/>
              <a:t>) produisent 	des pièces détaillées « Évolution du nombre de clients, des volumes et des revenus » qui 	permettent de vérifier la cohérence des prévisions tant en mode prévisionnel que réel et 	de les comparer;</a:t>
            </a:r>
          </a:p>
          <a:p>
            <a:pPr marL="0" indent="0">
              <a:spcBef>
                <a:spcPts val="600"/>
              </a:spcBef>
              <a:buNone/>
            </a:pPr>
            <a:r>
              <a:rPr lang="fr-CA" sz="2000" dirty="0"/>
              <a:t>	la Régie a déjà ordonné à Gazifère de corriger et de redéposer les pièces d’une demande 	tarifaire affectée par des prévisions volumes / nombre de clients incohérentes;</a:t>
            </a:r>
          </a:p>
          <a:p>
            <a:pPr marL="0" indent="0">
              <a:spcBef>
                <a:spcPts val="600"/>
              </a:spcBef>
              <a:buNone/>
            </a:pPr>
            <a:r>
              <a:rPr lang="fr-CA" sz="2000" dirty="0"/>
              <a:t>	l’absence de prévision de nombre de clients ne peut pas être justifiée pour au motif de leur 	incidence sur la répartition tarifaire;</a:t>
            </a:r>
          </a:p>
          <a:p>
            <a:pPr marL="0" indent="0">
              <a:spcBef>
                <a:spcPts val="600"/>
              </a:spcBef>
              <a:buNone/>
            </a:pPr>
            <a:r>
              <a:rPr lang="fr-CA" sz="2000" dirty="0"/>
              <a:t>	les corrections apportées aux tableaux de la pièce B-0011 (HQD-3 doc 2) redéposée (B-	0159) ne rétablissent pas la cohérence des prévisions. </a:t>
            </a:r>
          </a:p>
        </p:txBody>
      </p:sp>
      <p:sp>
        <p:nvSpPr>
          <p:cNvPr id="4" name="Espace réservé du numéro de diapositive 3">
            <a:extLst>
              <a:ext uri="{FF2B5EF4-FFF2-40B4-BE49-F238E27FC236}">
                <a16:creationId xmlns:a16="http://schemas.microsoft.com/office/drawing/2014/main" id="{76125C12-BB92-4B70-8912-3AB22875E42C}"/>
              </a:ext>
            </a:extLst>
          </p:cNvPr>
          <p:cNvSpPr>
            <a:spLocks noGrp="1"/>
          </p:cNvSpPr>
          <p:nvPr>
            <p:ph type="sldNum" sz="quarter" idx="12"/>
          </p:nvPr>
        </p:nvSpPr>
        <p:spPr/>
        <p:txBody>
          <a:bodyPr/>
          <a:lstStyle/>
          <a:p>
            <a:fld id="{0ADCAC81-1C45-4B56-BFB3-38B4A89FEB23}" type="slidenum">
              <a:rPr lang="fr-CA" smtClean="0"/>
              <a:t>15</a:t>
            </a:fld>
            <a:endParaRPr lang="fr-CA"/>
          </a:p>
        </p:txBody>
      </p:sp>
    </p:spTree>
    <p:extLst>
      <p:ext uri="{BB962C8B-B14F-4D97-AF65-F5344CB8AC3E}">
        <p14:creationId xmlns:p14="http://schemas.microsoft.com/office/powerpoint/2010/main" val="37010731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A9E287-B889-4E47-BB04-E7501913061F}"/>
              </a:ext>
            </a:extLst>
          </p:cNvPr>
          <p:cNvSpPr>
            <a:spLocks noGrp="1"/>
          </p:cNvSpPr>
          <p:nvPr>
            <p:ph type="title"/>
          </p:nvPr>
        </p:nvSpPr>
        <p:spPr>
          <a:xfrm>
            <a:off x="838200" y="365126"/>
            <a:ext cx="10515600" cy="616510"/>
          </a:xfrm>
        </p:spPr>
        <p:txBody>
          <a:bodyPr>
            <a:normAutofit/>
          </a:bodyPr>
          <a:lstStyle/>
          <a:p>
            <a:pPr algn="ctr"/>
            <a:r>
              <a:rPr lang="fr-CA" sz="3200" b="1" dirty="0">
                <a:solidFill>
                  <a:schemeClr val="accent1">
                    <a:lumMod val="75000"/>
                  </a:schemeClr>
                </a:solidFill>
              </a:rPr>
              <a:t>L’enjeu du nombre de clients</a:t>
            </a:r>
          </a:p>
        </p:txBody>
      </p:sp>
      <p:sp>
        <p:nvSpPr>
          <p:cNvPr id="3" name="Espace réservé du contenu 2">
            <a:extLst>
              <a:ext uri="{FF2B5EF4-FFF2-40B4-BE49-F238E27FC236}">
                <a16:creationId xmlns:a16="http://schemas.microsoft.com/office/drawing/2014/main" id="{2602BB44-0EE9-42D8-AB7E-6973007B77A9}"/>
              </a:ext>
            </a:extLst>
          </p:cNvPr>
          <p:cNvSpPr>
            <a:spLocks noGrp="1"/>
          </p:cNvSpPr>
          <p:nvPr>
            <p:ph idx="1"/>
          </p:nvPr>
        </p:nvSpPr>
        <p:spPr>
          <a:xfrm>
            <a:off x="838200" y="1169894"/>
            <a:ext cx="10515600" cy="5007069"/>
          </a:xfrm>
        </p:spPr>
        <p:txBody>
          <a:bodyPr>
            <a:normAutofit/>
          </a:bodyPr>
          <a:lstStyle/>
          <a:p>
            <a:pPr marL="0" indent="0">
              <a:buNone/>
            </a:pPr>
            <a:r>
              <a:rPr lang="fr-CA" sz="2400" dirty="0"/>
              <a:t>Mme Myriam Hudon:</a:t>
            </a:r>
          </a:p>
          <a:p>
            <a:pPr marL="0" indent="0" algn="just">
              <a:buNone/>
            </a:pPr>
            <a:r>
              <a:rPr lang="fr-CA" sz="2400" dirty="0"/>
              <a:t>« </a:t>
            </a:r>
            <a:r>
              <a:rPr lang="fr-CA" sz="2000" b="1" i="1" dirty="0"/>
              <a:t>En fait, quand on fait la prévision, on calibre la consommation unitaire vue d'aujourd'hui, qui comprend la consommation unitaire à la baisse. Et puis, après ça, on vient le multiplier par le nombre d'abonnements qu'on prévoit</a:t>
            </a:r>
            <a:r>
              <a:rPr lang="fr-CA" sz="2400" b="1" dirty="0"/>
              <a:t>.</a:t>
            </a:r>
            <a:r>
              <a:rPr lang="fr-CA" sz="2400" dirty="0"/>
              <a:t> »</a:t>
            </a:r>
          </a:p>
          <a:p>
            <a:pPr marL="0" indent="0" algn="just">
              <a:spcBef>
                <a:spcPts val="0"/>
              </a:spcBef>
              <a:buNone/>
            </a:pPr>
            <a:r>
              <a:rPr lang="fr-CA" sz="1600" dirty="0" err="1"/>
              <a:t>n.s</a:t>
            </a:r>
            <a:r>
              <a:rPr lang="fr-CA" sz="1600" dirty="0"/>
              <a:t>. du 9 janvier 2026, vol.2, p. 173</a:t>
            </a:r>
          </a:p>
          <a:p>
            <a:pPr marL="0" indent="0" algn="just">
              <a:buNone/>
            </a:pPr>
            <a:r>
              <a:rPr lang="fr-CA" sz="2400" dirty="0"/>
              <a:t>Également, lors du contre interrogatoire de Me </a:t>
            </a:r>
            <a:r>
              <a:rPr lang="fr-CA" sz="2400" dirty="0" err="1"/>
              <a:t>Trifiro</a:t>
            </a:r>
            <a:r>
              <a:rPr lang="fr-CA" sz="2400" dirty="0"/>
              <a:t> du 9 janvier, Mme Hudon confirme la tendance à la baisse de la consommation annuelle moyenne par abonnement constatée au secteur résidentiel, ainsi que prévue pour les prochaines années.</a:t>
            </a:r>
          </a:p>
          <a:p>
            <a:pPr marL="0" indent="0" algn="just">
              <a:buNone/>
            </a:pPr>
            <a:r>
              <a:rPr lang="fr-CA" sz="2400" dirty="0"/>
              <a:t>Or, les volumes de vente et le nombre d’abonnements prévus au dossier impliquent que la consommation annuelle moyenne par client augmenterait, au contraire, significativement tant au secteur résidentiel qu’aux tarifs commerciaux.</a:t>
            </a:r>
          </a:p>
          <a:p>
            <a:pPr marL="0" indent="0" algn="just">
              <a:spcBef>
                <a:spcPts val="0"/>
              </a:spcBef>
              <a:buNone/>
            </a:pPr>
            <a:r>
              <a:rPr lang="fr-CA" sz="1600" dirty="0"/>
              <a:t>Voir le Tableau 4 de la preuve de UC, p.11</a:t>
            </a:r>
          </a:p>
        </p:txBody>
      </p:sp>
      <p:sp>
        <p:nvSpPr>
          <p:cNvPr id="4" name="Espace réservé du numéro de diapositive 3">
            <a:extLst>
              <a:ext uri="{FF2B5EF4-FFF2-40B4-BE49-F238E27FC236}">
                <a16:creationId xmlns:a16="http://schemas.microsoft.com/office/drawing/2014/main" id="{7A4282FD-8BD5-4C3C-8804-069F541D723B}"/>
              </a:ext>
            </a:extLst>
          </p:cNvPr>
          <p:cNvSpPr>
            <a:spLocks noGrp="1"/>
          </p:cNvSpPr>
          <p:nvPr>
            <p:ph type="sldNum" sz="quarter" idx="12"/>
          </p:nvPr>
        </p:nvSpPr>
        <p:spPr/>
        <p:txBody>
          <a:bodyPr/>
          <a:lstStyle/>
          <a:p>
            <a:fld id="{0ADCAC81-1C45-4B56-BFB3-38B4A89FEB23}" type="slidenum">
              <a:rPr lang="fr-CA" smtClean="0"/>
              <a:t>16</a:t>
            </a:fld>
            <a:endParaRPr lang="fr-CA"/>
          </a:p>
        </p:txBody>
      </p:sp>
    </p:spTree>
    <p:extLst>
      <p:ext uri="{BB962C8B-B14F-4D97-AF65-F5344CB8AC3E}">
        <p14:creationId xmlns:p14="http://schemas.microsoft.com/office/powerpoint/2010/main" val="27258036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1FE7BB-0737-4385-97F7-A3A5A7B47D3D}"/>
              </a:ext>
            </a:extLst>
          </p:cNvPr>
          <p:cNvSpPr>
            <a:spLocks noGrp="1"/>
          </p:cNvSpPr>
          <p:nvPr>
            <p:ph type="title"/>
          </p:nvPr>
        </p:nvSpPr>
        <p:spPr>
          <a:xfrm>
            <a:off x="838200" y="365125"/>
            <a:ext cx="10515600" cy="670299"/>
          </a:xfrm>
        </p:spPr>
        <p:txBody>
          <a:bodyPr>
            <a:normAutofit/>
          </a:bodyPr>
          <a:lstStyle/>
          <a:p>
            <a:pPr algn="ctr"/>
            <a:r>
              <a:rPr lang="fr-CA" sz="3200" b="1" dirty="0">
                <a:solidFill>
                  <a:schemeClr val="accent1">
                    <a:lumMod val="75000"/>
                  </a:schemeClr>
                </a:solidFill>
              </a:rPr>
              <a:t>Intégration des effets de D-2025-114</a:t>
            </a:r>
          </a:p>
        </p:txBody>
      </p:sp>
      <p:sp>
        <p:nvSpPr>
          <p:cNvPr id="3" name="Espace réservé du contenu 2">
            <a:extLst>
              <a:ext uri="{FF2B5EF4-FFF2-40B4-BE49-F238E27FC236}">
                <a16:creationId xmlns:a16="http://schemas.microsoft.com/office/drawing/2014/main" id="{FFF04008-8F65-49B7-AD3E-CDDEEC7F8D60}"/>
              </a:ext>
            </a:extLst>
          </p:cNvPr>
          <p:cNvSpPr>
            <a:spLocks noGrp="1"/>
          </p:cNvSpPr>
          <p:nvPr>
            <p:ph idx="1"/>
          </p:nvPr>
        </p:nvSpPr>
        <p:spPr>
          <a:xfrm>
            <a:off x="838200" y="1156447"/>
            <a:ext cx="10515600" cy="5020516"/>
          </a:xfrm>
        </p:spPr>
        <p:txBody>
          <a:bodyPr/>
          <a:lstStyle/>
          <a:p>
            <a:pPr marL="0" indent="0">
              <a:buNone/>
            </a:pPr>
            <a:endParaRPr lang="fr-CA" dirty="0"/>
          </a:p>
          <a:p>
            <a:pPr marL="0" indent="0">
              <a:buNone/>
            </a:pPr>
            <a:r>
              <a:rPr lang="fr-CA" dirty="0"/>
              <a:t>UC a pris connaissance de la réponse à l’engagement no 10 déposé par HQ en réponse à une demande de la Régie.</a:t>
            </a:r>
          </a:p>
          <a:p>
            <a:pPr marL="0" indent="0">
              <a:buNone/>
            </a:pPr>
            <a:r>
              <a:rPr lang="fr-CA" dirty="0"/>
              <a:t>Le scénario dont la simulation a été demandé par la Régie est basé sur le maintien, pour l’année 2025, du niveau de tarifs issus de la décision D-2025-022 (revenus avant hausses).</a:t>
            </a:r>
          </a:p>
          <a:p>
            <a:pPr marL="0" indent="0" algn="just">
              <a:buNone/>
            </a:pPr>
            <a:r>
              <a:rPr lang="fr-CA" dirty="0"/>
              <a:t>UC n’est pas convaincue que le scénario dont la simulation a été demandée par la Régie représente la meilleure approche pour récupérer l’écart occasionné par le retour au traitement des dépenses en maitrise de la végétation à titre de dépenses d’exploitation.</a:t>
            </a:r>
          </a:p>
        </p:txBody>
      </p:sp>
      <p:sp>
        <p:nvSpPr>
          <p:cNvPr id="4" name="Espace réservé du numéro de diapositive 3">
            <a:extLst>
              <a:ext uri="{FF2B5EF4-FFF2-40B4-BE49-F238E27FC236}">
                <a16:creationId xmlns:a16="http://schemas.microsoft.com/office/drawing/2014/main" id="{6C69B605-3544-470B-95A3-70FC89B719D3}"/>
              </a:ext>
            </a:extLst>
          </p:cNvPr>
          <p:cNvSpPr>
            <a:spLocks noGrp="1"/>
          </p:cNvSpPr>
          <p:nvPr>
            <p:ph type="sldNum" sz="quarter" idx="12"/>
          </p:nvPr>
        </p:nvSpPr>
        <p:spPr/>
        <p:txBody>
          <a:bodyPr/>
          <a:lstStyle/>
          <a:p>
            <a:fld id="{0ADCAC81-1C45-4B56-BFB3-38B4A89FEB23}" type="slidenum">
              <a:rPr lang="fr-CA" smtClean="0"/>
              <a:t>17</a:t>
            </a:fld>
            <a:endParaRPr lang="fr-CA"/>
          </a:p>
        </p:txBody>
      </p:sp>
    </p:spTree>
    <p:extLst>
      <p:ext uri="{BB962C8B-B14F-4D97-AF65-F5344CB8AC3E}">
        <p14:creationId xmlns:p14="http://schemas.microsoft.com/office/powerpoint/2010/main" val="35087705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CAC3CC-B65F-4FC1-95A9-0E6EF5CABB28}"/>
              </a:ext>
            </a:extLst>
          </p:cNvPr>
          <p:cNvSpPr>
            <a:spLocks noGrp="1"/>
          </p:cNvSpPr>
          <p:nvPr>
            <p:ph type="title"/>
          </p:nvPr>
        </p:nvSpPr>
        <p:spPr>
          <a:xfrm>
            <a:off x="838200" y="365125"/>
            <a:ext cx="10515600" cy="603063"/>
          </a:xfrm>
        </p:spPr>
        <p:txBody>
          <a:bodyPr>
            <a:normAutofit/>
          </a:bodyPr>
          <a:lstStyle/>
          <a:p>
            <a:pPr algn="ctr"/>
            <a:r>
              <a:rPr lang="fr-CA" sz="3200" dirty="0">
                <a:solidFill>
                  <a:schemeClr val="accent1">
                    <a:lumMod val="75000"/>
                  </a:schemeClr>
                </a:solidFill>
              </a:rPr>
              <a:t>Révision des structures tarifaires</a:t>
            </a:r>
          </a:p>
        </p:txBody>
      </p:sp>
      <p:sp>
        <p:nvSpPr>
          <p:cNvPr id="3" name="Espace réservé du contenu 2">
            <a:extLst>
              <a:ext uri="{FF2B5EF4-FFF2-40B4-BE49-F238E27FC236}">
                <a16:creationId xmlns:a16="http://schemas.microsoft.com/office/drawing/2014/main" id="{CEA57615-19FC-431C-B7EC-39050A1CB273}"/>
              </a:ext>
            </a:extLst>
          </p:cNvPr>
          <p:cNvSpPr>
            <a:spLocks noGrp="1"/>
          </p:cNvSpPr>
          <p:nvPr>
            <p:ph idx="1"/>
          </p:nvPr>
        </p:nvSpPr>
        <p:spPr>
          <a:xfrm>
            <a:off x="838200" y="968188"/>
            <a:ext cx="10515600" cy="5208775"/>
          </a:xfrm>
        </p:spPr>
        <p:txBody>
          <a:bodyPr>
            <a:normAutofit/>
          </a:bodyPr>
          <a:lstStyle/>
          <a:p>
            <a:pPr marL="0" indent="0" algn="just">
              <a:buNone/>
            </a:pPr>
            <a:endParaRPr lang="fr-CA" sz="2400" dirty="0"/>
          </a:p>
          <a:p>
            <a:pPr marL="0" indent="0" algn="just">
              <a:buNone/>
            </a:pPr>
            <a:r>
              <a:rPr lang="fr-CA" sz="2400" dirty="0"/>
              <a:t>Lors de l’interrogatoire des témoins de l’AQCIE-CIFQ par les membres de la formation le 15 janvier, en réponse à une question de la Régisseur Durand, M. J.B. Allard a fait référence, notamment, à l’éventualité d’une révision des facteurs d’allocation des coûts.</a:t>
            </a:r>
          </a:p>
          <a:p>
            <a:pPr marL="0" indent="0" algn="just">
              <a:buNone/>
            </a:pPr>
            <a:r>
              <a:rPr lang="fr-CA" sz="2400" dirty="0"/>
              <a:t>Ce même enjeu, et </a:t>
            </a:r>
            <a:r>
              <a:rPr lang="fr-CA" sz="2400" u="sng" dirty="0"/>
              <a:t>son traitement </a:t>
            </a:r>
            <a:r>
              <a:rPr lang="fr-CA" sz="2400" dirty="0"/>
              <a:t>à venir, a été soulevé par le Régisseur </a:t>
            </a:r>
            <a:r>
              <a:rPr lang="fr-CA" sz="2400" dirty="0" err="1"/>
              <a:t>Émond</a:t>
            </a:r>
            <a:r>
              <a:rPr lang="fr-CA" sz="2400" dirty="0"/>
              <a:t> en question adressée au panel 2 de HQ. M. </a:t>
            </a:r>
            <a:r>
              <a:rPr lang="fr-CA" sz="2400" dirty="0" err="1"/>
              <a:t>Émond</a:t>
            </a:r>
            <a:r>
              <a:rPr lang="fr-CA" sz="2400" dirty="0"/>
              <a:t> faisait part de sa préoccupation à l’effet qu’une telle révision soit planifiée et effectuée, le cas échéant, AVANT le dépôt du prochain dossier tarifaire triennal.</a:t>
            </a:r>
          </a:p>
          <a:p>
            <a:pPr marL="0" indent="0" algn="just">
              <a:buNone/>
            </a:pPr>
            <a:r>
              <a:rPr lang="fr-CA" sz="2400" dirty="0"/>
              <a:t>Advenant qu’un examen des structures tarifaires et/ou des facteurs d’allocation des coûts soit souhaité par la Régie, UC partage la préoccupation exprimée par le régisseur </a:t>
            </a:r>
            <a:r>
              <a:rPr lang="fr-CA" sz="2400" dirty="0" err="1"/>
              <a:t>Émond</a:t>
            </a:r>
            <a:r>
              <a:rPr lang="fr-CA" sz="2400" dirty="0"/>
              <a:t> et recommande à la Régie d’établir un échéancier à cet effet de sa propre initiative.</a:t>
            </a:r>
          </a:p>
        </p:txBody>
      </p:sp>
      <p:sp>
        <p:nvSpPr>
          <p:cNvPr id="4" name="Espace réservé du numéro de diapositive 3">
            <a:extLst>
              <a:ext uri="{FF2B5EF4-FFF2-40B4-BE49-F238E27FC236}">
                <a16:creationId xmlns:a16="http://schemas.microsoft.com/office/drawing/2014/main" id="{67EC8AD8-9B02-4A6D-B1F8-1AFB79C53D5F}"/>
              </a:ext>
            </a:extLst>
          </p:cNvPr>
          <p:cNvSpPr>
            <a:spLocks noGrp="1"/>
          </p:cNvSpPr>
          <p:nvPr>
            <p:ph type="sldNum" sz="quarter" idx="12"/>
          </p:nvPr>
        </p:nvSpPr>
        <p:spPr/>
        <p:txBody>
          <a:bodyPr/>
          <a:lstStyle/>
          <a:p>
            <a:fld id="{0ADCAC81-1C45-4B56-BFB3-38B4A89FEB23}" type="slidenum">
              <a:rPr lang="fr-CA" smtClean="0"/>
              <a:t>18</a:t>
            </a:fld>
            <a:endParaRPr lang="fr-CA"/>
          </a:p>
        </p:txBody>
      </p:sp>
    </p:spTree>
    <p:extLst>
      <p:ext uri="{BB962C8B-B14F-4D97-AF65-F5344CB8AC3E}">
        <p14:creationId xmlns:p14="http://schemas.microsoft.com/office/powerpoint/2010/main" val="23089189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8EC97D-E5E0-4CCC-9CBE-EC3E85282DFF}"/>
              </a:ext>
            </a:extLst>
          </p:cNvPr>
          <p:cNvSpPr>
            <a:spLocks noGrp="1"/>
          </p:cNvSpPr>
          <p:nvPr>
            <p:ph type="title"/>
          </p:nvPr>
        </p:nvSpPr>
        <p:spPr>
          <a:xfrm>
            <a:off x="838200" y="365125"/>
            <a:ext cx="10515600" cy="576169"/>
          </a:xfrm>
        </p:spPr>
        <p:txBody>
          <a:bodyPr>
            <a:normAutofit/>
          </a:bodyPr>
          <a:lstStyle/>
          <a:p>
            <a:pPr algn="ctr"/>
            <a:r>
              <a:rPr lang="fr-CA" sz="3200" b="1" dirty="0">
                <a:solidFill>
                  <a:schemeClr val="accent1">
                    <a:lumMod val="75000"/>
                  </a:schemeClr>
                </a:solidFill>
              </a:rPr>
              <a:t>	Prévisibilité et stabilité des tarifs</a:t>
            </a:r>
          </a:p>
        </p:txBody>
      </p:sp>
      <p:sp>
        <p:nvSpPr>
          <p:cNvPr id="3" name="Espace réservé du contenu 2">
            <a:extLst>
              <a:ext uri="{FF2B5EF4-FFF2-40B4-BE49-F238E27FC236}">
                <a16:creationId xmlns:a16="http://schemas.microsoft.com/office/drawing/2014/main" id="{F9BC1AC9-8850-4724-9E06-5FA025603939}"/>
              </a:ext>
            </a:extLst>
          </p:cNvPr>
          <p:cNvSpPr>
            <a:spLocks noGrp="1"/>
          </p:cNvSpPr>
          <p:nvPr>
            <p:ph idx="1"/>
          </p:nvPr>
        </p:nvSpPr>
        <p:spPr>
          <a:xfrm>
            <a:off x="838200" y="1089212"/>
            <a:ext cx="10515600" cy="5087751"/>
          </a:xfrm>
        </p:spPr>
        <p:txBody>
          <a:bodyPr>
            <a:normAutofit/>
          </a:bodyPr>
          <a:lstStyle/>
          <a:p>
            <a:pPr marL="0" indent="0">
              <a:buNone/>
            </a:pPr>
            <a:endParaRPr lang="fr-CA" sz="2400" dirty="0"/>
          </a:p>
          <a:p>
            <a:pPr marL="0" indent="0" algn="just">
              <a:buNone/>
            </a:pPr>
            <a:r>
              <a:rPr lang="fr-CA" sz="2400" dirty="0"/>
              <a:t>Également en réponse à une question de la formation, concernant la prévisibilité des tarifs, le témoin Paul Paquin de l’AQCIE-CIFQ a indiqué qu’il n’y aurait plus d’imprévisibilité à partir du moment où la Régie aura rendu sa décision dans le présent dossier.</a:t>
            </a:r>
          </a:p>
          <a:p>
            <a:pPr marL="0" indent="0" algn="just">
              <a:buNone/>
            </a:pPr>
            <a:r>
              <a:rPr lang="fr-CA" sz="2400" dirty="0"/>
              <a:t>UC est plutôt d’avis que la stabilité et la prévisibilité des tarifs dépend d’une décision appuyée sur des prévisions de vente susceptibles de réalisation.</a:t>
            </a:r>
          </a:p>
          <a:p>
            <a:pPr marL="0" indent="0" algn="just">
              <a:buNone/>
            </a:pPr>
            <a:r>
              <a:rPr lang="fr-CA" sz="2400" dirty="0"/>
              <a:t>La demande soumise par HQ dans le présent dossier repose sur des prévisions de vente dont ni la cohérence ni la validité ne peuvent être établies </a:t>
            </a:r>
            <a:r>
              <a:rPr lang="fr-CA" sz="2400" i="1" dirty="0" err="1"/>
              <a:t>bottom</a:t>
            </a:r>
            <a:r>
              <a:rPr lang="fr-CA" sz="2400" i="1" dirty="0"/>
              <a:t> up</a:t>
            </a:r>
            <a:r>
              <a:rPr lang="fr-CA" sz="2400" dirty="0"/>
              <a:t>.</a:t>
            </a:r>
          </a:p>
          <a:p>
            <a:pPr marL="0" indent="0" algn="just">
              <a:buNone/>
            </a:pPr>
            <a:r>
              <a:rPr lang="fr-CA" sz="2400" dirty="0"/>
              <a:t>UC soumet que l’approbation des prévisions de ventes de HQD, et des revenus requis qui s’y rattachent, paverait la voie à une impasse tarifaire ou à l’accumulation d’un manque à gagner substantiel au cours du cycle triennal 2026-2028.</a:t>
            </a:r>
          </a:p>
        </p:txBody>
      </p:sp>
      <p:sp>
        <p:nvSpPr>
          <p:cNvPr id="4" name="Espace réservé du numéro de diapositive 3">
            <a:extLst>
              <a:ext uri="{FF2B5EF4-FFF2-40B4-BE49-F238E27FC236}">
                <a16:creationId xmlns:a16="http://schemas.microsoft.com/office/drawing/2014/main" id="{9F37A86F-F39F-4C00-86A3-86825534244D}"/>
              </a:ext>
            </a:extLst>
          </p:cNvPr>
          <p:cNvSpPr>
            <a:spLocks noGrp="1"/>
          </p:cNvSpPr>
          <p:nvPr>
            <p:ph type="sldNum" sz="quarter" idx="12"/>
          </p:nvPr>
        </p:nvSpPr>
        <p:spPr/>
        <p:txBody>
          <a:bodyPr/>
          <a:lstStyle/>
          <a:p>
            <a:fld id="{0ADCAC81-1C45-4B56-BFB3-38B4A89FEB23}" type="slidenum">
              <a:rPr lang="fr-CA" smtClean="0"/>
              <a:t>19</a:t>
            </a:fld>
            <a:endParaRPr lang="fr-CA"/>
          </a:p>
        </p:txBody>
      </p:sp>
    </p:spTree>
    <p:extLst>
      <p:ext uri="{BB962C8B-B14F-4D97-AF65-F5344CB8AC3E}">
        <p14:creationId xmlns:p14="http://schemas.microsoft.com/office/powerpoint/2010/main" val="4259229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3F5C31-8378-4373-A781-C4729657BDF5}"/>
              </a:ext>
            </a:extLst>
          </p:cNvPr>
          <p:cNvSpPr>
            <a:spLocks noGrp="1"/>
          </p:cNvSpPr>
          <p:nvPr>
            <p:ph type="title"/>
          </p:nvPr>
        </p:nvSpPr>
        <p:spPr>
          <a:xfrm>
            <a:off x="838200" y="365125"/>
            <a:ext cx="10515600" cy="549275"/>
          </a:xfrm>
        </p:spPr>
        <p:txBody>
          <a:bodyPr>
            <a:normAutofit/>
          </a:bodyPr>
          <a:lstStyle/>
          <a:p>
            <a:pPr algn="ctr"/>
            <a:r>
              <a:rPr lang="fr-CA" sz="3200" b="1" dirty="0">
                <a:solidFill>
                  <a:schemeClr val="accent1">
                    <a:lumMod val="75000"/>
                  </a:schemeClr>
                </a:solidFill>
              </a:rPr>
              <a:t>Table des matières</a:t>
            </a:r>
          </a:p>
        </p:txBody>
      </p:sp>
      <p:sp>
        <p:nvSpPr>
          <p:cNvPr id="3" name="Espace réservé du contenu 2">
            <a:extLst>
              <a:ext uri="{FF2B5EF4-FFF2-40B4-BE49-F238E27FC236}">
                <a16:creationId xmlns:a16="http://schemas.microsoft.com/office/drawing/2014/main" id="{5B7069A0-1020-407E-8B88-8401FA6E8543}"/>
              </a:ext>
            </a:extLst>
          </p:cNvPr>
          <p:cNvSpPr>
            <a:spLocks noGrp="1"/>
          </p:cNvSpPr>
          <p:nvPr>
            <p:ph idx="1"/>
          </p:nvPr>
        </p:nvSpPr>
        <p:spPr>
          <a:xfrm>
            <a:off x="838200" y="1048871"/>
            <a:ext cx="10515600" cy="5128092"/>
          </a:xfrm>
        </p:spPr>
        <p:txBody>
          <a:bodyPr/>
          <a:lstStyle/>
          <a:p>
            <a:endParaRPr lang="fr-CA" sz="3200" dirty="0"/>
          </a:p>
          <a:p>
            <a:r>
              <a:rPr lang="fr-CA" sz="3200" dirty="0"/>
              <a:t>Faits saillants de la preuve écrite</a:t>
            </a:r>
          </a:p>
          <a:p>
            <a:pPr lvl="1">
              <a:buFont typeface="Wingdings" panose="05000000000000000000" pitchFamily="2" charset="2"/>
              <a:buChar char="Ø"/>
            </a:pPr>
            <a:r>
              <a:rPr lang="fr-CA" dirty="0"/>
              <a:t>Prévision de la demande</a:t>
            </a:r>
          </a:p>
          <a:p>
            <a:pPr lvl="1">
              <a:buFont typeface="Wingdings" panose="05000000000000000000" pitchFamily="2" charset="2"/>
              <a:buChar char="Ø"/>
            </a:pPr>
            <a:r>
              <a:rPr lang="fr-CA" dirty="0"/>
              <a:t>Revenus requis</a:t>
            </a:r>
          </a:p>
          <a:p>
            <a:pPr lvl="1">
              <a:buFont typeface="Wingdings" panose="05000000000000000000" pitchFamily="2" charset="2"/>
              <a:buChar char="Ø"/>
            </a:pPr>
            <a:r>
              <a:rPr lang="fr-CA" dirty="0"/>
              <a:t>Enjeux réglementaires</a:t>
            </a:r>
          </a:p>
          <a:p>
            <a:endParaRPr lang="fr-CA" dirty="0"/>
          </a:p>
          <a:p>
            <a:r>
              <a:rPr lang="fr-CA" sz="3200" dirty="0"/>
              <a:t>Nouveaux éléments abordés en audience</a:t>
            </a:r>
          </a:p>
          <a:p>
            <a:pPr lvl="1">
              <a:buFont typeface="Wingdings" panose="05000000000000000000" pitchFamily="2" charset="2"/>
              <a:buChar char="Ø"/>
            </a:pPr>
            <a:r>
              <a:rPr lang="fr-CA" dirty="0"/>
              <a:t>L’enjeu du nombre de clients</a:t>
            </a:r>
          </a:p>
          <a:p>
            <a:pPr lvl="1">
              <a:buFont typeface="Wingdings" panose="05000000000000000000" pitchFamily="2" charset="2"/>
              <a:buChar char="Ø"/>
            </a:pPr>
            <a:r>
              <a:rPr lang="fr-CA" dirty="0"/>
              <a:t>L’intégration des effets de la D-2025-114</a:t>
            </a:r>
          </a:p>
          <a:p>
            <a:pPr lvl="1">
              <a:buFont typeface="Wingdings" panose="05000000000000000000" pitchFamily="2" charset="2"/>
              <a:buChar char="Ø"/>
            </a:pPr>
            <a:r>
              <a:rPr lang="fr-CA" dirty="0"/>
              <a:t>Révision des structures tarifaires</a:t>
            </a:r>
          </a:p>
          <a:p>
            <a:pPr lvl="1">
              <a:buFont typeface="Wingdings" panose="05000000000000000000" pitchFamily="2" charset="2"/>
              <a:buChar char="Ø"/>
            </a:pPr>
            <a:r>
              <a:rPr lang="fr-CA" dirty="0"/>
              <a:t>Prévisibilité des tarifs</a:t>
            </a:r>
          </a:p>
        </p:txBody>
      </p:sp>
      <p:sp>
        <p:nvSpPr>
          <p:cNvPr id="4" name="Espace réservé du numéro de diapositive 3">
            <a:extLst>
              <a:ext uri="{FF2B5EF4-FFF2-40B4-BE49-F238E27FC236}">
                <a16:creationId xmlns:a16="http://schemas.microsoft.com/office/drawing/2014/main" id="{C7EFA97C-8A49-4418-9152-630802561780}"/>
              </a:ext>
            </a:extLst>
          </p:cNvPr>
          <p:cNvSpPr>
            <a:spLocks noGrp="1"/>
          </p:cNvSpPr>
          <p:nvPr>
            <p:ph type="sldNum" sz="quarter" idx="12"/>
          </p:nvPr>
        </p:nvSpPr>
        <p:spPr/>
        <p:txBody>
          <a:bodyPr/>
          <a:lstStyle/>
          <a:p>
            <a:fld id="{0ADCAC81-1C45-4B56-BFB3-38B4A89FEB23}" type="slidenum">
              <a:rPr lang="fr-CA" smtClean="0"/>
              <a:t>2</a:t>
            </a:fld>
            <a:endParaRPr lang="fr-CA"/>
          </a:p>
        </p:txBody>
      </p:sp>
    </p:spTree>
    <p:extLst>
      <p:ext uri="{BB962C8B-B14F-4D97-AF65-F5344CB8AC3E}">
        <p14:creationId xmlns:p14="http://schemas.microsoft.com/office/powerpoint/2010/main" val="1982146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721130-3FFF-4560-A210-39E52DD3BD74}"/>
              </a:ext>
            </a:extLst>
          </p:cNvPr>
          <p:cNvSpPr>
            <a:spLocks noGrp="1"/>
          </p:cNvSpPr>
          <p:nvPr>
            <p:ph type="title"/>
          </p:nvPr>
        </p:nvSpPr>
        <p:spPr>
          <a:xfrm>
            <a:off x="838200" y="365125"/>
            <a:ext cx="10515600" cy="549275"/>
          </a:xfrm>
        </p:spPr>
        <p:txBody>
          <a:bodyPr>
            <a:normAutofit/>
          </a:bodyPr>
          <a:lstStyle/>
          <a:p>
            <a:pPr algn="ctr"/>
            <a:r>
              <a:rPr lang="fr-CA" sz="3200" b="1" dirty="0">
                <a:solidFill>
                  <a:schemeClr val="accent1">
                    <a:lumMod val="75000"/>
                  </a:schemeClr>
                </a:solidFill>
              </a:rPr>
              <a:t>Prévision de la demande</a:t>
            </a:r>
          </a:p>
        </p:txBody>
      </p:sp>
      <p:sp>
        <p:nvSpPr>
          <p:cNvPr id="3" name="Espace réservé du contenu 2">
            <a:extLst>
              <a:ext uri="{FF2B5EF4-FFF2-40B4-BE49-F238E27FC236}">
                <a16:creationId xmlns:a16="http://schemas.microsoft.com/office/drawing/2014/main" id="{A5957501-8F45-4FC0-9024-6E957BD56F0C}"/>
              </a:ext>
            </a:extLst>
          </p:cNvPr>
          <p:cNvSpPr>
            <a:spLocks noGrp="1"/>
          </p:cNvSpPr>
          <p:nvPr>
            <p:ph idx="1"/>
          </p:nvPr>
        </p:nvSpPr>
        <p:spPr>
          <a:xfrm>
            <a:off x="838200" y="914400"/>
            <a:ext cx="10515600" cy="5262563"/>
          </a:xfrm>
        </p:spPr>
        <p:txBody>
          <a:bodyPr>
            <a:normAutofit/>
          </a:bodyPr>
          <a:lstStyle/>
          <a:p>
            <a:endParaRPr lang="fr-CA" sz="2400" dirty="0"/>
          </a:p>
          <a:p>
            <a:r>
              <a:rPr lang="fr-CA" sz="2400" dirty="0"/>
              <a:t>La prévision de la demande de État d’avancement 2024 est calquée sur la cible d’approvisionnement de 255 TWh à l’horizon 2035 – la cible du Plan d’action 2025 - qui implique l’ajout de 60 TWh et 9 000 à 10 000 MW de puissance aux ressources actuellement disponibles. Compte tenu de la progression récente de la demande (2023-2024), beaucoup plus lente que prévue, ce scénario prévisionnel a dû être révisé deux fois à la baisse les 1ers novembre 2024 et 2025. </a:t>
            </a:r>
          </a:p>
          <a:p>
            <a:endParaRPr lang="fr-CA" sz="2400" dirty="0"/>
          </a:p>
          <a:p>
            <a:r>
              <a:rPr lang="fr-CA" sz="2400" dirty="0"/>
              <a:t>Tel qu’illustré dans le graphique ci-dessous, le maintien d’une telle prévision de croissance implique maintenant un rattrapage qui nécessiterait, notamment, une croissance des ventes de 7 TWh pour l’année 2028-2029 à elle seule, du jamais vu.</a:t>
            </a:r>
          </a:p>
        </p:txBody>
      </p:sp>
      <p:sp>
        <p:nvSpPr>
          <p:cNvPr id="4" name="Espace réservé du numéro de diapositive 3">
            <a:extLst>
              <a:ext uri="{FF2B5EF4-FFF2-40B4-BE49-F238E27FC236}">
                <a16:creationId xmlns:a16="http://schemas.microsoft.com/office/drawing/2014/main" id="{0FD77B6F-FEAA-493B-9FF4-0311E8D6DCA3}"/>
              </a:ext>
            </a:extLst>
          </p:cNvPr>
          <p:cNvSpPr>
            <a:spLocks noGrp="1"/>
          </p:cNvSpPr>
          <p:nvPr>
            <p:ph type="sldNum" sz="quarter" idx="12"/>
          </p:nvPr>
        </p:nvSpPr>
        <p:spPr/>
        <p:txBody>
          <a:bodyPr/>
          <a:lstStyle/>
          <a:p>
            <a:fld id="{0ADCAC81-1C45-4B56-BFB3-38B4A89FEB23}" type="slidenum">
              <a:rPr lang="fr-CA" smtClean="0"/>
              <a:t>3</a:t>
            </a:fld>
            <a:endParaRPr lang="fr-CA"/>
          </a:p>
        </p:txBody>
      </p:sp>
    </p:spTree>
    <p:extLst>
      <p:ext uri="{BB962C8B-B14F-4D97-AF65-F5344CB8AC3E}">
        <p14:creationId xmlns:p14="http://schemas.microsoft.com/office/powerpoint/2010/main" val="3059057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C98D06-D07A-40EE-8B74-DD8712B82AD8}"/>
              </a:ext>
            </a:extLst>
          </p:cNvPr>
          <p:cNvSpPr>
            <a:spLocks noGrp="1"/>
          </p:cNvSpPr>
          <p:nvPr>
            <p:ph type="title"/>
          </p:nvPr>
        </p:nvSpPr>
        <p:spPr>
          <a:xfrm>
            <a:off x="838200" y="365125"/>
            <a:ext cx="10515600" cy="428251"/>
          </a:xfrm>
        </p:spPr>
        <p:txBody>
          <a:bodyPr>
            <a:normAutofit fontScale="90000"/>
          </a:bodyPr>
          <a:lstStyle/>
          <a:p>
            <a:pPr algn="ctr"/>
            <a:r>
              <a:rPr lang="fr-CA" sz="3200" b="1" dirty="0">
                <a:solidFill>
                  <a:schemeClr val="accent1">
                    <a:lumMod val="75000"/>
                  </a:schemeClr>
                </a:solidFill>
              </a:rPr>
              <a:t>Prévision de la demande</a:t>
            </a:r>
            <a:endParaRPr lang="fr-CA" sz="3200" dirty="0"/>
          </a:p>
        </p:txBody>
      </p:sp>
      <p:sp>
        <p:nvSpPr>
          <p:cNvPr id="3" name="Espace réservé du contenu 2">
            <a:extLst>
              <a:ext uri="{FF2B5EF4-FFF2-40B4-BE49-F238E27FC236}">
                <a16:creationId xmlns:a16="http://schemas.microsoft.com/office/drawing/2014/main" id="{E00728C0-D9B6-4C6A-827B-0E8B2A77AF61}"/>
              </a:ext>
            </a:extLst>
          </p:cNvPr>
          <p:cNvSpPr>
            <a:spLocks noGrp="1"/>
          </p:cNvSpPr>
          <p:nvPr>
            <p:ph idx="1"/>
          </p:nvPr>
        </p:nvSpPr>
        <p:spPr>
          <a:xfrm>
            <a:off x="3442854" y="1440465"/>
            <a:ext cx="14265744" cy="7341467"/>
          </a:xfrm>
        </p:spPr>
        <p:txBody>
          <a:bodyPr/>
          <a:lstStyle/>
          <a:p>
            <a:pPr marL="0" indent="0">
              <a:buNone/>
            </a:pPr>
            <a:endParaRPr lang="fr-CA" sz="1600" dirty="0"/>
          </a:p>
          <a:p>
            <a:pPr marL="0" indent="0">
              <a:buNone/>
            </a:pPr>
            <a:endParaRPr lang="fr-CA" sz="1600" dirty="0"/>
          </a:p>
        </p:txBody>
      </p:sp>
      <p:sp>
        <p:nvSpPr>
          <p:cNvPr id="4" name="Espace réservé du numéro de diapositive 3">
            <a:extLst>
              <a:ext uri="{FF2B5EF4-FFF2-40B4-BE49-F238E27FC236}">
                <a16:creationId xmlns:a16="http://schemas.microsoft.com/office/drawing/2014/main" id="{10A4A1CE-4F2C-478B-83B4-C2823DB02F0C}"/>
              </a:ext>
            </a:extLst>
          </p:cNvPr>
          <p:cNvSpPr>
            <a:spLocks noGrp="1"/>
          </p:cNvSpPr>
          <p:nvPr>
            <p:ph type="sldNum" sz="quarter" idx="12"/>
          </p:nvPr>
        </p:nvSpPr>
        <p:spPr/>
        <p:txBody>
          <a:bodyPr/>
          <a:lstStyle/>
          <a:p>
            <a:fld id="{0ADCAC81-1C45-4B56-BFB3-38B4A89FEB23}" type="slidenum">
              <a:rPr lang="fr-CA" smtClean="0"/>
              <a:t>4</a:t>
            </a:fld>
            <a:endParaRPr lang="fr-CA"/>
          </a:p>
        </p:txBody>
      </p:sp>
      <p:pic>
        <p:nvPicPr>
          <p:cNvPr id="1027" name="Graphique 1">
            <a:extLst>
              <a:ext uri="{FF2B5EF4-FFF2-40B4-BE49-F238E27FC236}">
                <a16:creationId xmlns:a16="http://schemas.microsoft.com/office/drawing/2014/main" id="{A331133B-41BC-46BF-B82B-0B8C196E3C43}"/>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3164" y="983673"/>
            <a:ext cx="9324109" cy="4849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62496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528FE2-82A3-4BAC-8687-9799D7A9EBEB}"/>
              </a:ext>
            </a:extLst>
          </p:cNvPr>
          <p:cNvSpPr>
            <a:spLocks noGrp="1"/>
          </p:cNvSpPr>
          <p:nvPr>
            <p:ph type="title"/>
          </p:nvPr>
        </p:nvSpPr>
        <p:spPr>
          <a:xfrm>
            <a:off x="838200" y="365125"/>
            <a:ext cx="10515600" cy="629957"/>
          </a:xfrm>
        </p:spPr>
        <p:txBody>
          <a:bodyPr>
            <a:normAutofit/>
          </a:bodyPr>
          <a:lstStyle/>
          <a:p>
            <a:pPr algn="ctr"/>
            <a:r>
              <a:rPr lang="fr-CA" sz="3200" b="1" dirty="0">
                <a:solidFill>
                  <a:schemeClr val="accent1">
                    <a:lumMod val="75000"/>
                  </a:schemeClr>
                </a:solidFill>
              </a:rPr>
              <a:t>Prévision de la demande</a:t>
            </a:r>
            <a:endParaRPr lang="fr-CA" sz="3200" dirty="0"/>
          </a:p>
        </p:txBody>
      </p:sp>
      <p:sp>
        <p:nvSpPr>
          <p:cNvPr id="3" name="Espace réservé du contenu 2">
            <a:extLst>
              <a:ext uri="{FF2B5EF4-FFF2-40B4-BE49-F238E27FC236}">
                <a16:creationId xmlns:a16="http://schemas.microsoft.com/office/drawing/2014/main" id="{9EE8E34A-4C75-4D1C-810D-AFE4E6226E11}"/>
              </a:ext>
            </a:extLst>
          </p:cNvPr>
          <p:cNvSpPr>
            <a:spLocks noGrp="1"/>
          </p:cNvSpPr>
          <p:nvPr>
            <p:ph idx="1"/>
          </p:nvPr>
        </p:nvSpPr>
        <p:spPr>
          <a:xfrm>
            <a:off x="838200" y="995082"/>
            <a:ext cx="10515600" cy="5181881"/>
          </a:xfrm>
        </p:spPr>
        <p:txBody>
          <a:bodyPr/>
          <a:lstStyle/>
          <a:p>
            <a:pPr marL="0" indent="0">
              <a:buNone/>
            </a:pPr>
            <a:r>
              <a:rPr lang="fr-CA" dirty="0"/>
              <a:t>« il est du rôle de la Régie de fixer les tarifs en s’assurant du caractère prudent des coûts et de la </a:t>
            </a:r>
            <a:r>
              <a:rPr lang="fr-CA" dirty="0" err="1"/>
              <a:t>raisonnabilité</a:t>
            </a:r>
            <a:r>
              <a:rPr lang="fr-CA" dirty="0"/>
              <a:t> des prévisions de ventes. »</a:t>
            </a:r>
          </a:p>
          <a:p>
            <a:pPr marL="0" indent="0">
              <a:buNone/>
            </a:pPr>
            <a:r>
              <a:rPr lang="fr-CA" sz="1800" dirty="0"/>
              <a:t> B-0091, HQD-8 doc 10.1, extrait de la réponse de HQD à la question 9.11 de UC.</a:t>
            </a:r>
          </a:p>
          <a:p>
            <a:pPr marL="0" indent="0">
              <a:buNone/>
            </a:pPr>
            <a:endParaRPr lang="fr-FR" sz="1400" b="1" dirty="0"/>
          </a:p>
          <a:p>
            <a:pPr marL="0" indent="0">
              <a:buNone/>
            </a:pPr>
            <a:r>
              <a:rPr lang="fr-FR" sz="1600" b="1" dirty="0"/>
              <a:t>Ventes régulières au Québec</a:t>
            </a:r>
            <a:endParaRPr lang="fr-CA" sz="1600" dirty="0"/>
          </a:p>
          <a:p>
            <a:pPr marL="0" indent="0">
              <a:spcBef>
                <a:spcPts val="0"/>
              </a:spcBef>
              <a:buNone/>
            </a:pPr>
            <a:r>
              <a:rPr lang="fr-FR" sz="1400" dirty="0"/>
              <a:t>en TWh</a:t>
            </a:r>
          </a:p>
          <a:p>
            <a:pPr marL="0" indent="0">
              <a:spcBef>
                <a:spcPts val="0"/>
              </a:spcBef>
              <a:buNone/>
            </a:pPr>
            <a:endParaRPr lang="fr-FR" sz="1400" dirty="0"/>
          </a:p>
          <a:p>
            <a:pPr marL="0" indent="0">
              <a:spcBef>
                <a:spcPts val="0"/>
              </a:spcBef>
              <a:buNone/>
            </a:pPr>
            <a:endParaRPr lang="fr-CA" sz="1400" dirty="0"/>
          </a:p>
          <a:p>
            <a:pPr marL="0" indent="0">
              <a:spcBef>
                <a:spcPts val="0"/>
              </a:spcBef>
              <a:buNone/>
            </a:pPr>
            <a:endParaRPr lang="fr-CA" sz="1400" dirty="0"/>
          </a:p>
          <a:p>
            <a:pPr marL="0" indent="0">
              <a:buNone/>
            </a:pPr>
            <a:endParaRPr lang="fr-CA" dirty="0"/>
          </a:p>
        </p:txBody>
      </p:sp>
      <p:sp>
        <p:nvSpPr>
          <p:cNvPr id="4" name="Espace réservé du numéro de diapositive 3">
            <a:extLst>
              <a:ext uri="{FF2B5EF4-FFF2-40B4-BE49-F238E27FC236}">
                <a16:creationId xmlns:a16="http://schemas.microsoft.com/office/drawing/2014/main" id="{6A94B59B-0D4D-4A15-994D-BABB5A1DA7C1}"/>
              </a:ext>
            </a:extLst>
          </p:cNvPr>
          <p:cNvSpPr>
            <a:spLocks noGrp="1"/>
          </p:cNvSpPr>
          <p:nvPr>
            <p:ph type="sldNum" sz="quarter" idx="12"/>
          </p:nvPr>
        </p:nvSpPr>
        <p:spPr/>
        <p:txBody>
          <a:bodyPr/>
          <a:lstStyle/>
          <a:p>
            <a:fld id="{0ADCAC81-1C45-4B56-BFB3-38B4A89FEB23}" type="slidenum">
              <a:rPr lang="fr-CA" smtClean="0"/>
              <a:t>5</a:t>
            </a:fld>
            <a:endParaRPr lang="fr-CA"/>
          </a:p>
        </p:txBody>
      </p:sp>
      <p:graphicFrame>
        <p:nvGraphicFramePr>
          <p:cNvPr id="13" name="Tableau 12">
            <a:extLst>
              <a:ext uri="{FF2B5EF4-FFF2-40B4-BE49-F238E27FC236}">
                <a16:creationId xmlns:a16="http://schemas.microsoft.com/office/drawing/2014/main" id="{AFA66F70-556F-4948-9D7E-2C8ACCF665A2}"/>
              </a:ext>
            </a:extLst>
          </p:cNvPr>
          <p:cNvGraphicFramePr>
            <a:graphicFrameLocks noGrp="1"/>
          </p:cNvGraphicFramePr>
          <p:nvPr>
            <p:extLst>
              <p:ext uri="{D42A27DB-BD31-4B8C-83A1-F6EECF244321}">
                <p14:modId xmlns:p14="http://schemas.microsoft.com/office/powerpoint/2010/main" val="1189915334"/>
              </p:ext>
            </p:extLst>
          </p:nvPr>
        </p:nvGraphicFramePr>
        <p:xfrm>
          <a:off x="983672" y="3117273"/>
          <a:ext cx="9795165" cy="990701"/>
        </p:xfrm>
        <a:graphic>
          <a:graphicData uri="http://schemas.openxmlformats.org/drawingml/2006/table">
            <a:tbl>
              <a:tblPr firstRow="1" firstCol="1" bandRow="1">
                <a:tableStyleId>{5C22544A-7EE6-4342-B048-85BDC9FD1C3A}</a:tableStyleId>
              </a:tblPr>
              <a:tblGrid>
                <a:gridCol w="1603774">
                  <a:extLst>
                    <a:ext uri="{9D8B030D-6E8A-4147-A177-3AD203B41FA5}">
                      <a16:colId xmlns:a16="http://schemas.microsoft.com/office/drawing/2014/main" val="3908182574"/>
                    </a:ext>
                  </a:extLst>
                </a:gridCol>
                <a:gridCol w="564101">
                  <a:extLst>
                    <a:ext uri="{9D8B030D-6E8A-4147-A177-3AD203B41FA5}">
                      <a16:colId xmlns:a16="http://schemas.microsoft.com/office/drawing/2014/main" val="1340061413"/>
                    </a:ext>
                  </a:extLst>
                </a:gridCol>
                <a:gridCol w="762729">
                  <a:extLst>
                    <a:ext uri="{9D8B030D-6E8A-4147-A177-3AD203B41FA5}">
                      <a16:colId xmlns:a16="http://schemas.microsoft.com/office/drawing/2014/main" val="2032292460"/>
                    </a:ext>
                  </a:extLst>
                </a:gridCol>
                <a:gridCol w="762729">
                  <a:extLst>
                    <a:ext uri="{9D8B030D-6E8A-4147-A177-3AD203B41FA5}">
                      <a16:colId xmlns:a16="http://schemas.microsoft.com/office/drawing/2014/main" val="1670925167"/>
                    </a:ext>
                  </a:extLst>
                </a:gridCol>
                <a:gridCol w="762729">
                  <a:extLst>
                    <a:ext uri="{9D8B030D-6E8A-4147-A177-3AD203B41FA5}">
                      <a16:colId xmlns:a16="http://schemas.microsoft.com/office/drawing/2014/main" val="3678313902"/>
                    </a:ext>
                  </a:extLst>
                </a:gridCol>
                <a:gridCol w="762729">
                  <a:extLst>
                    <a:ext uri="{9D8B030D-6E8A-4147-A177-3AD203B41FA5}">
                      <a16:colId xmlns:a16="http://schemas.microsoft.com/office/drawing/2014/main" val="2279742716"/>
                    </a:ext>
                  </a:extLst>
                </a:gridCol>
                <a:gridCol w="762729">
                  <a:extLst>
                    <a:ext uri="{9D8B030D-6E8A-4147-A177-3AD203B41FA5}">
                      <a16:colId xmlns:a16="http://schemas.microsoft.com/office/drawing/2014/main" val="1739113482"/>
                    </a:ext>
                  </a:extLst>
                </a:gridCol>
                <a:gridCol w="762729">
                  <a:extLst>
                    <a:ext uri="{9D8B030D-6E8A-4147-A177-3AD203B41FA5}">
                      <a16:colId xmlns:a16="http://schemas.microsoft.com/office/drawing/2014/main" val="2587475639"/>
                    </a:ext>
                  </a:extLst>
                </a:gridCol>
                <a:gridCol w="762729">
                  <a:extLst>
                    <a:ext uri="{9D8B030D-6E8A-4147-A177-3AD203B41FA5}">
                      <a16:colId xmlns:a16="http://schemas.microsoft.com/office/drawing/2014/main" val="1374679671"/>
                    </a:ext>
                  </a:extLst>
                </a:gridCol>
                <a:gridCol w="762729">
                  <a:extLst>
                    <a:ext uri="{9D8B030D-6E8A-4147-A177-3AD203B41FA5}">
                      <a16:colId xmlns:a16="http://schemas.microsoft.com/office/drawing/2014/main" val="3806220850"/>
                    </a:ext>
                  </a:extLst>
                </a:gridCol>
                <a:gridCol w="762729">
                  <a:extLst>
                    <a:ext uri="{9D8B030D-6E8A-4147-A177-3AD203B41FA5}">
                      <a16:colId xmlns:a16="http://schemas.microsoft.com/office/drawing/2014/main" val="2209382824"/>
                    </a:ext>
                  </a:extLst>
                </a:gridCol>
                <a:gridCol w="762729">
                  <a:extLst>
                    <a:ext uri="{9D8B030D-6E8A-4147-A177-3AD203B41FA5}">
                      <a16:colId xmlns:a16="http://schemas.microsoft.com/office/drawing/2014/main" val="1155354221"/>
                    </a:ext>
                  </a:extLst>
                </a:gridCol>
              </a:tblGrid>
              <a:tr h="297210">
                <a:tc>
                  <a:txBody>
                    <a:bodyPr/>
                    <a:lstStyle/>
                    <a:p>
                      <a:pP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2012</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2013</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2014</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2015</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2016</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2017</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2018</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2019</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2020</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2021</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2022</a:t>
                      </a:r>
                      <a:endParaRPr lang="fr-C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151009145"/>
                  </a:ext>
                </a:extLst>
              </a:tr>
              <a:tr h="222908">
                <a:tc>
                  <a:txBody>
                    <a:bodyPr/>
                    <a:lstStyle/>
                    <a:p>
                      <a:pPr>
                        <a:spcAft>
                          <a:spcPts val="0"/>
                        </a:spcAft>
                      </a:pPr>
                      <a:r>
                        <a:rPr lang="fr-FR" sz="1400">
                          <a:effectLst/>
                        </a:rPr>
                        <a:t>Ventes réelles</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167,5</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172,5</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174,2</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171,3</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169,2</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170,7</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172,8</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174,6</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171,4</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175,2</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180,6</a:t>
                      </a:r>
                      <a:endParaRPr lang="fr-C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532039479"/>
                  </a:ext>
                </a:extLst>
              </a:tr>
              <a:tr h="222908">
                <a:tc>
                  <a:txBody>
                    <a:bodyPr/>
                    <a:lstStyle/>
                    <a:p>
                      <a:pPr>
                        <a:spcAft>
                          <a:spcPts val="0"/>
                        </a:spcAft>
                      </a:pPr>
                      <a:r>
                        <a:rPr lang="fr-FR" sz="1400">
                          <a:effectLst/>
                        </a:rPr>
                        <a:t>Normalisées</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170,9</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171,3</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170,8</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168,4</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169,4</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170,2</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169,1</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170,4</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172,0</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177,0</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179,3</a:t>
                      </a:r>
                      <a:endParaRPr lang="fr-C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324055334"/>
                  </a:ext>
                </a:extLst>
              </a:tr>
              <a:tr h="247675">
                <a:tc>
                  <a:txBody>
                    <a:bodyPr/>
                    <a:lstStyle/>
                    <a:p>
                      <a:pPr>
                        <a:spcAft>
                          <a:spcPts val="0"/>
                        </a:spcAft>
                      </a:pPr>
                      <a:r>
                        <a:rPr lang="fr-FR" sz="1400">
                          <a:effectLst/>
                        </a:rPr>
                        <a:t>Ventes prévues</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dirty="0">
                          <a:effectLst/>
                        </a:rPr>
                        <a:t> </a:t>
                      </a:r>
                      <a:endParaRPr lang="fr-CA" sz="1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337508091"/>
                  </a:ext>
                </a:extLst>
              </a:tr>
            </a:tbl>
          </a:graphicData>
        </a:graphic>
      </p:graphicFrame>
      <p:graphicFrame>
        <p:nvGraphicFramePr>
          <p:cNvPr id="14" name="Tableau 13">
            <a:extLst>
              <a:ext uri="{FF2B5EF4-FFF2-40B4-BE49-F238E27FC236}">
                <a16:creationId xmlns:a16="http://schemas.microsoft.com/office/drawing/2014/main" id="{77402A88-9232-4D72-82B8-275C5C9B6FFB}"/>
              </a:ext>
            </a:extLst>
          </p:cNvPr>
          <p:cNvGraphicFramePr>
            <a:graphicFrameLocks noGrp="1"/>
          </p:cNvGraphicFramePr>
          <p:nvPr>
            <p:extLst>
              <p:ext uri="{D42A27DB-BD31-4B8C-83A1-F6EECF244321}">
                <p14:modId xmlns:p14="http://schemas.microsoft.com/office/powerpoint/2010/main" val="3496525568"/>
              </p:ext>
            </p:extLst>
          </p:nvPr>
        </p:nvGraphicFramePr>
        <p:xfrm>
          <a:off x="983672" y="4391891"/>
          <a:ext cx="9795167" cy="1122216"/>
        </p:xfrm>
        <a:graphic>
          <a:graphicData uri="http://schemas.openxmlformats.org/drawingml/2006/table">
            <a:tbl>
              <a:tblPr firstRow="1" firstCol="1" bandRow="1">
                <a:tableStyleId>{5C22544A-7EE6-4342-B048-85BDC9FD1C3A}</a:tableStyleId>
              </a:tblPr>
              <a:tblGrid>
                <a:gridCol w="1549293">
                  <a:extLst>
                    <a:ext uri="{9D8B030D-6E8A-4147-A177-3AD203B41FA5}">
                      <a16:colId xmlns:a16="http://schemas.microsoft.com/office/drawing/2014/main" val="828949128"/>
                    </a:ext>
                  </a:extLst>
                </a:gridCol>
                <a:gridCol w="763864">
                  <a:extLst>
                    <a:ext uri="{9D8B030D-6E8A-4147-A177-3AD203B41FA5}">
                      <a16:colId xmlns:a16="http://schemas.microsoft.com/office/drawing/2014/main" val="3319087659"/>
                    </a:ext>
                  </a:extLst>
                </a:gridCol>
                <a:gridCol w="763864">
                  <a:extLst>
                    <a:ext uri="{9D8B030D-6E8A-4147-A177-3AD203B41FA5}">
                      <a16:colId xmlns:a16="http://schemas.microsoft.com/office/drawing/2014/main" val="575325195"/>
                    </a:ext>
                  </a:extLst>
                </a:gridCol>
                <a:gridCol w="745704">
                  <a:extLst>
                    <a:ext uri="{9D8B030D-6E8A-4147-A177-3AD203B41FA5}">
                      <a16:colId xmlns:a16="http://schemas.microsoft.com/office/drawing/2014/main" val="3943200502"/>
                    </a:ext>
                  </a:extLst>
                </a:gridCol>
                <a:gridCol w="745704">
                  <a:extLst>
                    <a:ext uri="{9D8B030D-6E8A-4147-A177-3AD203B41FA5}">
                      <a16:colId xmlns:a16="http://schemas.microsoft.com/office/drawing/2014/main" val="827939842"/>
                    </a:ext>
                  </a:extLst>
                </a:gridCol>
                <a:gridCol w="746839">
                  <a:extLst>
                    <a:ext uri="{9D8B030D-6E8A-4147-A177-3AD203B41FA5}">
                      <a16:colId xmlns:a16="http://schemas.microsoft.com/office/drawing/2014/main" val="1648660489"/>
                    </a:ext>
                  </a:extLst>
                </a:gridCol>
                <a:gridCol w="746839">
                  <a:extLst>
                    <a:ext uri="{9D8B030D-6E8A-4147-A177-3AD203B41FA5}">
                      <a16:colId xmlns:a16="http://schemas.microsoft.com/office/drawing/2014/main" val="497291884"/>
                    </a:ext>
                  </a:extLst>
                </a:gridCol>
                <a:gridCol w="745704">
                  <a:extLst>
                    <a:ext uri="{9D8B030D-6E8A-4147-A177-3AD203B41FA5}">
                      <a16:colId xmlns:a16="http://schemas.microsoft.com/office/drawing/2014/main" val="3355490994"/>
                    </a:ext>
                  </a:extLst>
                </a:gridCol>
                <a:gridCol w="746839">
                  <a:extLst>
                    <a:ext uri="{9D8B030D-6E8A-4147-A177-3AD203B41FA5}">
                      <a16:colId xmlns:a16="http://schemas.microsoft.com/office/drawing/2014/main" val="516246806"/>
                    </a:ext>
                  </a:extLst>
                </a:gridCol>
                <a:gridCol w="746839">
                  <a:extLst>
                    <a:ext uri="{9D8B030D-6E8A-4147-A177-3AD203B41FA5}">
                      <a16:colId xmlns:a16="http://schemas.microsoft.com/office/drawing/2014/main" val="770059033"/>
                    </a:ext>
                  </a:extLst>
                </a:gridCol>
                <a:gridCol w="746839">
                  <a:extLst>
                    <a:ext uri="{9D8B030D-6E8A-4147-A177-3AD203B41FA5}">
                      <a16:colId xmlns:a16="http://schemas.microsoft.com/office/drawing/2014/main" val="1924314607"/>
                    </a:ext>
                  </a:extLst>
                </a:gridCol>
                <a:gridCol w="746839">
                  <a:extLst>
                    <a:ext uri="{9D8B030D-6E8A-4147-A177-3AD203B41FA5}">
                      <a16:colId xmlns:a16="http://schemas.microsoft.com/office/drawing/2014/main" val="3446570985"/>
                    </a:ext>
                  </a:extLst>
                </a:gridCol>
              </a:tblGrid>
              <a:tr h="259769">
                <a:tc>
                  <a:txBody>
                    <a:bodyPr/>
                    <a:lstStyle/>
                    <a:p>
                      <a:pP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2023</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2024</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2025</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2026</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2027</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2028</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2029</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2030</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2031</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2032</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2033</a:t>
                      </a:r>
                      <a:endParaRPr lang="fr-C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109227833"/>
                  </a:ext>
                </a:extLst>
              </a:tr>
              <a:tr h="324045">
                <a:tc>
                  <a:txBody>
                    <a:bodyPr/>
                    <a:lstStyle/>
                    <a:p>
                      <a:pPr>
                        <a:spcAft>
                          <a:spcPts val="0"/>
                        </a:spcAft>
                      </a:pPr>
                      <a:r>
                        <a:rPr lang="fr-FR" sz="1400">
                          <a:effectLst/>
                        </a:rPr>
                        <a:t>Ventes réelles</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177,3</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177,2</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256910525"/>
                  </a:ext>
                </a:extLst>
              </a:tr>
              <a:tr h="259769">
                <a:tc>
                  <a:txBody>
                    <a:bodyPr/>
                    <a:lstStyle/>
                    <a:p>
                      <a:pPr>
                        <a:spcAft>
                          <a:spcPts val="0"/>
                        </a:spcAft>
                      </a:pPr>
                      <a:r>
                        <a:rPr lang="fr-FR" sz="1400">
                          <a:effectLst/>
                        </a:rPr>
                        <a:t>Normalisées</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180,1</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181,1</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182,0</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183,0</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183,9</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184,8</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185,8</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186,7</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187,7</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188,6</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189,6</a:t>
                      </a:r>
                      <a:endParaRPr lang="fr-C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667040930"/>
                  </a:ext>
                </a:extLst>
              </a:tr>
              <a:tr h="278633">
                <a:tc>
                  <a:txBody>
                    <a:bodyPr/>
                    <a:lstStyle/>
                    <a:p>
                      <a:pPr>
                        <a:spcAft>
                          <a:spcPts val="0"/>
                        </a:spcAft>
                      </a:pPr>
                      <a:r>
                        <a:rPr lang="fr-FR" sz="1400">
                          <a:effectLst/>
                        </a:rPr>
                        <a:t>Ventes prévues</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183,1</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185,7</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188,8</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193,1</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200,1</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204,7</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209,9</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215,0</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dirty="0">
                          <a:effectLst/>
                        </a:rPr>
                        <a:t>218,4</a:t>
                      </a:r>
                      <a:endParaRPr lang="fr-CA" sz="1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896878140"/>
                  </a:ext>
                </a:extLst>
              </a:tr>
            </a:tbl>
          </a:graphicData>
        </a:graphic>
      </p:graphicFrame>
    </p:spTree>
    <p:extLst>
      <p:ext uri="{BB962C8B-B14F-4D97-AF65-F5344CB8AC3E}">
        <p14:creationId xmlns:p14="http://schemas.microsoft.com/office/powerpoint/2010/main" val="3238086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F1CCE-1811-4B89-8933-7AD94042CB95}"/>
              </a:ext>
            </a:extLst>
          </p:cNvPr>
          <p:cNvSpPr>
            <a:spLocks noGrp="1"/>
          </p:cNvSpPr>
          <p:nvPr>
            <p:ph type="title"/>
          </p:nvPr>
        </p:nvSpPr>
        <p:spPr>
          <a:xfrm>
            <a:off x="838200" y="365126"/>
            <a:ext cx="10515600" cy="535828"/>
          </a:xfrm>
        </p:spPr>
        <p:txBody>
          <a:bodyPr>
            <a:normAutofit/>
          </a:bodyPr>
          <a:lstStyle/>
          <a:p>
            <a:pPr algn="ctr"/>
            <a:r>
              <a:rPr lang="fr-CA" sz="3200" b="1" dirty="0">
                <a:solidFill>
                  <a:schemeClr val="accent1">
                    <a:lumMod val="75000"/>
                  </a:schemeClr>
                </a:solidFill>
              </a:rPr>
              <a:t>Prévision de la demande</a:t>
            </a:r>
          </a:p>
        </p:txBody>
      </p:sp>
      <p:sp>
        <p:nvSpPr>
          <p:cNvPr id="3" name="Espace réservé du contenu 2">
            <a:extLst>
              <a:ext uri="{FF2B5EF4-FFF2-40B4-BE49-F238E27FC236}">
                <a16:creationId xmlns:a16="http://schemas.microsoft.com/office/drawing/2014/main" id="{82C2CC0A-B24F-448C-AD44-B3AE95CEC8DE}"/>
              </a:ext>
            </a:extLst>
          </p:cNvPr>
          <p:cNvSpPr>
            <a:spLocks noGrp="1"/>
          </p:cNvSpPr>
          <p:nvPr>
            <p:ph idx="1"/>
          </p:nvPr>
        </p:nvSpPr>
        <p:spPr>
          <a:xfrm>
            <a:off x="3294378" y="900954"/>
            <a:ext cx="18317392" cy="9733071"/>
          </a:xfrm>
        </p:spPr>
        <p:txBody>
          <a:bodyPr/>
          <a:lstStyle/>
          <a:p>
            <a:endParaRPr lang="fr-CA" dirty="0"/>
          </a:p>
        </p:txBody>
      </p:sp>
      <p:sp>
        <p:nvSpPr>
          <p:cNvPr id="4" name="Espace réservé du numéro de diapositive 3">
            <a:extLst>
              <a:ext uri="{FF2B5EF4-FFF2-40B4-BE49-F238E27FC236}">
                <a16:creationId xmlns:a16="http://schemas.microsoft.com/office/drawing/2014/main" id="{366B9931-496C-4AA1-A9B4-7E0F2E8CE5CF}"/>
              </a:ext>
            </a:extLst>
          </p:cNvPr>
          <p:cNvSpPr>
            <a:spLocks noGrp="1"/>
          </p:cNvSpPr>
          <p:nvPr>
            <p:ph type="sldNum" sz="quarter" idx="12"/>
          </p:nvPr>
        </p:nvSpPr>
        <p:spPr/>
        <p:txBody>
          <a:bodyPr/>
          <a:lstStyle/>
          <a:p>
            <a:fld id="{0ADCAC81-1C45-4B56-BFB3-38B4A89FEB23}" type="slidenum">
              <a:rPr lang="fr-CA" smtClean="0"/>
              <a:t>6</a:t>
            </a:fld>
            <a:endParaRPr lang="fr-CA"/>
          </a:p>
        </p:txBody>
      </p:sp>
      <p:pic>
        <p:nvPicPr>
          <p:cNvPr id="3074" name="Graphique 1">
            <a:extLst>
              <a:ext uri="{FF2B5EF4-FFF2-40B4-BE49-F238E27FC236}">
                <a16:creationId xmlns:a16="http://schemas.microsoft.com/office/drawing/2014/main" id="{A59AAE9F-4310-43FE-8320-E912351F2B92}"/>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3891" y="900954"/>
            <a:ext cx="9421091" cy="4779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54205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98BE29-17AE-4CDC-AD44-48D2B1EE0EAC}"/>
              </a:ext>
            </a:extLst>
          </p:cNvPr>
          <p:cNvSpPr>
            <a:spLocks noGrp="1"/>
          </p:cNvSpPr>
          <p:nvPr>
            <p:ph type="title"/>
          </p:nvPr>
        </p:nvSpPr>
        <p:spPr>
          <a:xfrm>
            <a:off x="838200" y="365126"/>
            <a:ext cx="10515600" cy="482040"/>
          </a:xfrm>
        </p:spPr>
        <p:txBody>
          <a:bodyPr>
            <a:normAutofit fontScale="90000"/>
          </a:bodyPr>
          <a:lstStyle/>
          <a:p>
            <a:pPr algn="ctr"/>
            <a:r>
              <a:rPr lang="fr-CA" sz="3200" b="1" dirty="0">
                <a:solidFill>
                  <a:schemeClr val="accent1">
                    <a:lumMod val="75000"/>
                  </a:schemeClr>
                </a:solidFill>
              </a:rPr>
              <a:t>Prévision de la demande</a:t>
            </a:r>
          </a:p>
        </p:txBody>
      </p:sp>
      <p:sp>
        <p:nvSpPr>
          <p:cNvPr id="3" name="Espace réservé du contenu 2">
            <a:extLst>
              <a:ext uri="{FF2B5EF4-FFF2-40B4-BE49-F238E27FC236}">
                <a16:creationId xmlns:a16="http://schemas.microsoft.com/office/drawing/2014/main" id="{692FF747-B828-44E4-868F-B3EB72CFB5CD}"/>
              </a:ext>
            </a:extLst>
          </p:cNvPr>
          <p:cNvSpPr>
            <a:spLocks noGrp="1"/>
          </p:cNvSpPr>
          <p:nvPr>
            <p:ph idx="1"/>
          </p:nvPr>
        </p:nvSpPr>
        <p:spPr>
          <a:xfrm>
            <a:off x="838200" y="954741"/>
            <a:ext cx="10515600" cy="5222222"/>
          </a:xfrm>
        </p:spPr>
        <p:txBody>
          <a:bodyPr>
            <a:normAutofit fontScale="92500" lnSpcReduction="10000"/>
          </a:bodyPr>
          <a:lstStyle/>
          <a:p>
            <a:pPr marL="0" indent="0">
              <a:buNone/>
            </a:pPr>
            <a:endParaRPr lang="fr-CA" sz="2400" dirty="0"/>
          </a:p>
          <a:p>
            <a:pPr marL="0" indent="0" algn="just">
              <a:buNone/>
            </a:pPr>
            <a:r>
              <a:rPr lang="fr-CA" sz="2600" dirty="0"/>
              <a:t>UC soumet que la prévision des ventes qui sera retenue par la Régie au terme du présent dossier comportera des conséquences importantes. Si la Régie devait approuver les revenus requis demandés - corrélés à la croissance des besoins pour la moitié des revenus additionnels demandés- HQD aurait toute latitude pour engager des investissements, des dépenses et des achats dont l’utilité n’est pas démontrée, notamment parce qu’elle est largement tributaire d’un plan de réduction des énergies fossiles encore inexistant.</a:t>
            </a:r>
          </a:p>
          <a:p>
            <a:pPr marL="0" indent="0">
              <a:buNone/>
            </a:pPr>
            <a:endParaRPr lang="fr-CA" sz="2400" dirty="0"/>
          </a:p>
          <a:p>
            <a:pPr marL="0" indent="0" algn="just">
              <a:buNone/>
            </a:pPr>
            <a:r>
              <a:rPr lang="fr-CA" sz="2600" dirty="0"/>
              <a:t>Au terme de son évaluation, </a:t>
            </a:r>
            <a:r>
              <a:rPr lang="fr-CA" sz="2600" b="1" dirty="0"/>
              <a:t>UC recommande</a:t>
            </a:r>
            <a:r>
              <a:rPr lang="fr-CA" sz="2600" dirty="0"/>
              <a:t> à la Régie de reconnaître une prévision de la demande limitée aux taux de croissance annuelle suivants, calculés à partir des ventes 2024 normalisées :</a:t>
            </a:r>
          </a:p>
          <a:p>
            <a:pPr lvl="1">
              <a:buFont typeface="Wingdings" panose="05000000000000000000" pitchFamily="2" charset="2"/>
              <a:buChar char="Ø"/>
            </a:pPr>
            <a:r>
              <a:rPr lang="fr-CA" sz="2200" dirty="0"/>
              <a:t>0,83 % par an pour le secteur résidentiel;</a:t>
            </a:r>
          </a:p>
          <a:p>
            <a:pPr lvl="1">
              <a:buFont typeface="Wingdings" panose="05000000000000000000" pitchFamily="2" charset="2"/>
              <a:buChar char="Ø"/>
            </a:pPr>
            <a:r>
              <a:rPr lang="fr-CA" sz="2200" dirty="0"/>
              <a:t>0,93 % par an pour le secteur commercial, institutionnel et industriel PME;</a:t>
            </a:r>
          </a:p>
          <a:p>
            <a:pPr lvl="1">
              <a:buFont typeface="Wingdings" panose="05000000000000000000" pitchFamily="2" charset="2"/>
              <a:buChar char="Ø"/>
            </a:pPr>
            <a:r>
              <a:rPr lang="fr-CA" sz="2200" dirty="0"/>
              <a:t>0,90 % par an pour le secteur industriel VGE.</a:t>
            </a:r>
          </a:p>
        </p:txBody>
      </p:sp>
      <p:sp>
        <p:nvSpPr>
          <p:cNvPr id="4" name="Espace réservé du numéro de diapositive 3">
            <a:extLst>
              <a:ext uri="{FF2B5EF4-FFF2-40B4-BE49-F238E27FC236}">
                <a16:creationId xmlns:a16="http://schemas.microsoft.com/office/drawing/2014/main" id="{C55DE7A1-944D-486F-B4B9-A915246B278C}"/>
              </a:ext>
            </a:extLst>
          </p:cNvPr>
          <p:cNvSpPr>
            <a:spLocks noGrp="1"/>
          </p:cNvSpPr>
          <p:nvPr>
            <p:ph type="sldNum" sz="quarter" idx="12"/>
          </p:nvPr>
        </p:nvSpPr>
        <p:spPr/>
        <p:txBody>
          <a:bodyPr/>
          <a:lstStyle/>
          <a:p>
            <a:fld id="{0ADCAC81-1C45-4B56-BFB3-38B4A89FEB23}" type="slidenum">
              <a:rPr lang="fr-CA" smtClean="0"/>
              <a:t>7</a:t>
            </a:fld>
            <a:endParaRPr lang="fr-CA"/>
          </a:p>
        </p:txBody>
      </p:sp>
    </p:spTree>
    <p:extLst>
      <p:ext uri="{BB962C8B-B14F-4D97-AF65-F5344CB8AC3E}">
        <p14:creationId xmlns:p14="http://schemas.microsoft.com/office/powerpoint/2010/main" val="2999792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2E71D8-18F0-4100-842F-48430D463BE1}"/>
              </a:ext>
            </a:extLst>
          </p:cNvPr>
          <p:cNvSpPr>
            <a:spLocks noGrp="1"/>
          </p:cNvSpPr>
          <p:nvPr>
            <p:ph type="title"/>
          </p:nvPr>
        </p:nvSpPr>
        <p:spPr>
          <a:xfrm>
            <a:off x="838200" y="365125"/>
            <a:ext cx="10515600" cy="603063"/>
          </a:xfrm>
        </p:spPr>
        <p:txBody>
          <a:bodyPr>
            <a:normAutofit/>
          </a:bodyPr>
          <a:lstStyle/>
          <a:p>
            <a:pPr algn="ctr"/>
            <a:r>
              <a:rPr lang="fr-CA" sz="3200" b="1" dirty="0">
                <a:solidFill>
                  <a:schemeClr val="accent1">
                    <a:lumMod val="75000"/>
                  </a:schemeClr>
                </a:solidFill>
              </a:rPr>
              <a:t>Prévision de la demande</a:t>
            </a:r>
          </a:p>
        </p:txBody>
      </p:sp>
      <p:sp>
        <p:nvSpPr>
          <p:cNvPr id="3" name="Espace réservé du contenu 2">
            <a:extLst>
              <a:ext uri="{FF2B5EF4-FFF2-40B4-BE49-F238E27FC236}">
                <a16:creationId xmlns:a16="http://schemas.microsoft.com/office/drawing/2014/main" id="{FB19F51E-3477-4D9C-B3D0-10F358F518D7}"/>
              </a:ext>
            </a:extLst>
          </p:cNvPr>
          <p:cNvSpPr>
            <a:spLocks noGrp="1"/>
          </p:cNvSpPr>
          <p:nvPr>
            <p:ph idx="1"/>
          </p:nvPr>
        </p:nvSpPr>
        <p:spPr>
          <a:xfrm>
            <a:off x="838200" y="968188"/>
            <a:ext cx="10515600" cy="5208775"/>
          </a:xfrm>
        </p:spPr>
        <p:txBody>
          <a:bodyPr/>
          <a:lstStyle/>
          <a:p>
            <a:pPr marL="0" indent="0">
              <a:buNone/>
            </a:pPr>
            <a:r>
              <a:rPr lang="fr-CA" sz="1800" b="1" dirty="0"/>
              <a:t>Demande d’Hydro-Québec </a:t>
            </a:r>
            <a:r>
              <a:rPr lang="fr-CA" sz="1400" b="1" dirty="0"/>
              <a:t>en GWh</a:t>
            </a:r>
          </a:p>
          <a:p>
            <a:pPr marL="0" indent="0">
              <a:buNone/>
            </a:pPr>
            <a:endParaRPr lang="fr-CA" sz="1400" b="1" dirty="0"/>
          </a:p>
          <a:p>
            <a:pPr marL="0" indent="0">
              <a:buNone/>
            </a:pPr>
            <a:endParaRPr lang="fr-CA" sz="1400" b="1" dirty="0"/>
          </a:p>
          <a:p>
            <a:pPr marL="0" indent="0">
              <a:buNone/>
            </a:pPr>
            <a:endParaRPr lang="fr-CA" sz="1400" b="1" dirty="0"/>
          </a:p>
          <a:p>
            <a:pPr marL="0" indent="0">
              <a:buNone/>
            </a:pPr>
            <a:endParaRPr lang="fr-CA" sz="1400" b="1" dirty="0"/>
          </a:p>
          <a:p>
            <a:pPr marL="0" indent="0">
              <a:buNone/>
            </a:pPr>
            <a:endParaRPr lang="fr-CA" sz="1400" b="1" dirty="0"/>
          </a:p>
          <a:p>
            <a:pPr marL="0" indent="0">
              <a:buNone/>
            </a:pPr>
            <a:endParaRPr lang="fr-CA" sz="1400" b="1" dirty="0"/>
          </a:p>
          <a:p>
            <a:pPr marL="0" indent="0">
              <a:buNone/>
            </a:pPr>
            <a:r>
              <a:rPr lang="fr-CA" sz="1800" b="1" dirty="0"/>
              <a:t>Recommandation de UC </a:t>
            </a:r>
            <a:r>
              <a:rPr lang="fr-CA" sz="1400" b="1" dirty="0"/>
              <a:t>en GWh</a:t>
            </a:r>
          </a:p>
          <a:p>
            <a:pPr marL="0" indent="0">
              <a:buNone/>
            </a:pPr>
            <a:endParaRPr lang="fr-CA" sz="1400" b="1" dirty="0"/>
          </a:p>
        </p:txBody>
      </p:sp>
      <p:sp>
        <p:nvSpPr>
          <p:cNvPr id="4" name="Espace réservé du numéro de diapositive 3">
            <a:extLst>
              <a:ext uri="{FF2B5EF4-FFF2-40B4-BE49-F238E27FC236}">
                <a16:creationId xmlns:a16="http://schemas.microsoft.com/office/drawing/2014/main" id="{7721BDE4-6B34-456D-861A-20AAF076B4FD}"/>
              </a:ext>
            </a:extLst>
          </p:cNvPr>
          <p:cNvSpPr>
            <a:spLocks noGrp="1"/>
          </p:cNvSpPr>
          <p:nvPr>
            <p:ph type="sldNum" sz="quarter" idx="12"/>
          </p:nvPr>
        </p:nvSpPr>
        <p:spPr/>
        <p:txBody>
          <a:bodyPr/>
          <a:lstStyle/>
          <a:p>
            <a:fld id="{0ADCAC81-1C45-4B56-BFB3-38B4A89FEB23}" type="slidenum">
              <a:rPr lang="fr-CA" smtClean="0"/>
              <a:t>8</a:t>
            </a:fld>
            <a:endParaRPr lang="fr-CA"/>
          </a:p>
        </p:txBody>
      </p:sp>
      <p:graphicFrame>
        <p:nvGraphicFramePr>
          <p:cNvPr id="11" name="Tableau 10">
            <a:extLst>
              <a:ext uri="{FF2B5EF4-FFF2-40B4-BE49-F238E27FC236}">
                <a16:creationId xmlns:a16="http://schemas.microsoft.com/office/drawing/2014/main" id="{F8E32BA9-ADA1-4FC4-9DD3-1B3B2AC39EB0}"/>
              </a:ext>
            </a:extLst>
          </p:cNvPr>
          <p:cNvGraphicFramePr>
            <a:graphicFrameLocks noGrp="1"/>
          </p:cNvGraphicFramePr>
          <p:nvPr>
            <p:extLst>
              <p:ext uri="{D42A27DB-BD31-4B8C-83A1-F6EECF244321}">
                <p14:modId xmlns:p14="http://schemas.microsoft.com/office/powerpoint/2010/main" val="78878169"/>
              </p:ext>
            </p:extLst>
          </p:nvPr>
        </p:nvGraphicFramePr>
        <p:xfrm>
          <a:off x="954741" y="1317812"/>
          <a:ext cx="9977719" cy="1707776"/>
        </p:xfrm>
        <a:graphic>
          <a:graphicData uri="http://schemas.openxmlformats.org/drawingml/2006/table">
            <a:tbl>
              <a:tblPr firstRow="1" firstCol="1" bandRow="1">
                <a:tableStyleId>{5C22544A-7EE6-4342-B048-85BDC9FD1C3A}</a:tableStyleId>
              </a:tblPr>
              <a:tblGrid>
                <a:gridCol w="2616405">
                  <a:extLst>
                    <a:ext uri="{9D8B030D-6E8A-4147-A177-3AD203B41FA5}">
                      <a16:colId xmlns:a16="http://schemas.microsoft.com/office/drawing/2014/main" val="1057075619"/>
                    </a:ext>
                  </a:extLst>
                </a:gridCol>
                <a:gridCol w="1081016">
                  <a:extLst>
                    <a:ext uri="{9D8B030D-6E8A-4147-A177-3AD203B41FA5}">
                      <a16:colId xmlns:a16="http://schemas.microsoft.com/office/drawing/2014/main" val="2417899495"/>
                    </a:ext>
                  </a:extLst>
                </a:gridCol>
                <a:gridCol w="1082172">
                  <a:extLst>
                    <a:ext uri="{9D8B030D-6E8A-4147-A177-3AD203B41FA5}">
                      <a16:colId xmlns:a16="http://schemas.microsoft.com/office/drawing/2014/main" val="382665351"/>
                    </a:ext>
                  </a:extLst>
                </a:gridCol>
                <a:gridCol w="1081016">
                  <a:extLst>
                    <a:ext uri="{9D8B030D-6E8A-4147-A177-3AD203B41FA5}">
                      <a16:colId xmlns:a16="http://schemas.microsoft.com/office/drawing/2014/main" val="1385323380"/>
                    </a:ext>
                  </a:extLst>
                </a:gridCol>
                <a:gridCol w="1082172">
                  <a:extLst>
                    <a:ext uri="{9D8B030D-6E8A-4147-A177-3AD203B41FA5}">
                      <a16:colId xmlns:a16="http://schemas.microsoft.com/office/drawing/2014/main" val="72073116"/>
                    </a:ext>
                  </a:extLst>
                </a:gridCol>
                <a:gridCol w="1082172">
                  <a:extLst>
                    <a:ext uri="{9D8B030D-6E8A-4147-A177-3AD203B41FA5}">
                      <a16:colId xmlns:a16="http://schemas.microsoft.com/office/drawing/2014/main" val="1015809013"/>
                    </a:ext>
                  </a:extLst>
                </a:gridCol>
                <a:gridCol w="1952766">
                  <a:extLst>
                    <a:ext uri="{9D8B030D-6E8A-4147-A177-3AD203B41FA5}">
                      <a16:colId xmlns:a16="http://schemas.microsoft.com/office/drawing/2014/main" val="641128996"/>
                    </a:ext>
                  </a:extLst>
                </a:gridCol>
              </a:tblGrid>
              <a:tr h="487936">
                <a:tc>
                  <a:txBody>
                    <a:bodyPr/>
                    <a:lstStyle/>
                    <a:p>
                      <a:pPr>
                        <a:spcBef>
                          <a:spcPts val="0"/>
                        </a:spcBef>
                        <a:spcAft>
                          <a:spcPts val="0"/>
                        </a:spcAft>
                      </a:pPr>
                      <a:r>
                        <a:rPr lang="fr-FR" sz="1400" dirty="0">
                          <a:effectLst/>
                        </a:rPr>
                        <a:t> </a:t>
                      </a:r>
                      <a:endParaRPr lang="fr-CA"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0"/>
                        </a:spcBef>
                        <a:spcAft>
                          <a:spcPts val="0"/>
                        </a:spcAft>
                      </a:pPr>
                      <a:r>
                        <a:rPr lang="fr-FR" sz="1400">
                          <a:effectLst/>
                        </a:rPr>
                        <a:t>2024</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0"/>
                        </a:spcBef>
                        <a:spcAft>
                          <a:spcPts val="0"/>
                        </a:spcAft>
                      </a:pPr>
                      <a:r>
                        <a:rPr lang="fr-FR" sz="1400">
                          <a:effectLst/>
                        </a:rPr>
                        <a:t>2025</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0"/>
                        </a:spcBef>
                        <a:spcAft>
                          <a:spcPts val="0"/>
                        </a:spcAft>
                      </a:pPr>
                      <a:r>
                        <a:rPr lang="fr-FR" sz="1400">
                          <a:effectLst/>
                        </a:rPr>
                        <a:t>2026</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0"/>
                        </a:spcBef>
                        <a:spcAft>
                          <a:spcPts val="0"/>
                        </a:spcAft>
                      </a:pPr>
                      <a:r>
                        <a:rPr lang="fr-FR" sz="1400">
                          <a:effectLst/>
                        </a:rPr>
                        <a:t>2027</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0"/>
                        </a:spcBef>
                        <a:spcAft>
                          <a:spcPts val="0"/>
                        </a:spcAft>
                      </a:pPr>
                      <a:r>
                        <a:rPr lang="fr-FR" sz="1400">
                          <a:effectLst/>
                        </a:rPr>
                        <a:t>2028</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0"/>
                        </a:spcBef>
                        <a:spcAft>
                          <a:spcPts val="0"/>
                        </a:spcAft>
                      </a:pPr>
                      <a:r>
                        <a:rPr lang="fr-FR" sz="1400" dirty="0">
                          <a:effectLst/>
                        </a:rPr>
                        <a:t>Croissance 2028/2025</a:t>
                      </a:r>
                      <a:endParaRPr lang="fr-CA" sz="1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767022542"/>
                  </a:ext>
                </a:extLst>
              </a:tr>
              <a:tr h="243968">
                <a:tc>
                  <a:txBody>
                    <a:bodyPr/>
                    <a:lstStyle/>
                    <a:p>
                      <a:pPr>
                        <a:spcBef>
                          <a:spcPts val="600"/>
                        </a:spcBef>
                        <a:spcAft>
                          <a:spcPts val="0"/>
                        </a:spcAft>
                      </a:pPr>
                      <a:r>
                        <a:rPr lang="fr-FR" sz="1400">
                          <a:effectLst/>
                        </a:rPr>
                        <a:t>Résidentiel</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68 275</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72 218</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72 820</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73 830</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75 351</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3 133</a:t>
                      </a:r>
                      <a:endParaRPr lang="fr-C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2657989"/>
                  </a:ext>
                </a:extLst>
              </a:tr>
              <a:tr h="243968">
                <a:tc>
                  <a:txBody>
                    <a:bodyPr/>
                    <a:lstStyle/>
                    <a:p>
                      <a:pPr>
                        <a:spcAft>
                          <a:spcPts val="0"/>
                        </a:spcAft>
                      </a:pPr>
                      <a:r>
                        <a:rPr lang="fr-FR" sz="1400">
                          <a:effectLst/>
                        </a:rPr>
                        <a:t>Comm. Inst. Indust. PME</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48 174</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49 498</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50 231</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51 238</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52 536</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3 038</a:t>
                      </a:r>
                      <a:endParaRPr lang="fr-C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7188919"/>
                  </a:ext>
                </a:extLst>
              </a:tr>
              <a:tr h="243968">
                <a:tc>
                  <a:txBody>
                    <a:bodyPr/>
                    <a:lstStyle/>
                    <a:p>
                      <a:pPr>
                        <a:spcAft>
                          <a:spcPts val="0"/>
                        </a:spcAft>
                      </a:pPr>
                      <a:r>
                        <a:rPr lang="fr-FR" sz="1400">
                          <a:effectLst/>
                        </a:rPr>
                        <a:t>Industriel VGE</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54 387</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54 827</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56 165</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57 280</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58 687</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3 860</a:t>
                      </a:r>
                      <a:endParaRPr lang="fr-C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61751984"/>
                  </a:ext>
                </a:extLst>
              </a:tr>
              <a:tr h="243968">
                <a:tc>
                  <a:txBody>
                    <a:bodyPr/>
                    <a:lstStyle/>
                    <a:p>
                      <a:pPr>
                        <a:spcAft>
                          <a:spcPts val="0"/>
                        </a:spcAft>
                      </a:pPr>
                      <a:r>
                        <a:rPr lang="fr-FR" sz="1400">
                          <a:effectLst/>
                        </a:rPr>
                        <a:t>Autres</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6 401</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6 531</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6 477</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6 500</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6 545</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14</a:t>
                      </a:r>
                      <a:endParaRPr lang="fr-C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18835255"/>
                  </a:ext>
                </a:extLst>
              </a:tr>
              <a:tr h="243968">
                <a:tc>
                  <a:txBody>
                    <a:bodyPr/>
                    <a:lstStyle/>
                    <a:p>
                      <a:pPr>
                        <a:spcBef>
                          <a:spcPts val="600"/>
                        </a:spcBef>
                        <a:spcAft>
                          <a:spcPts val="0"/>
                        </a:spcAft>
                      </a:pPr>
                      <a:r>
                        <a:rPr lang="fr-FR" sz="1400">
                          <a:effectLst/>
                        </a:rPr>
                        <a:t>TOTAUX</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dirty="0">
                          <a:effectLst/>
                        </a:rPr>
                        <a:t>177 237</a:t>
                      </a:r>
                      <a:endParaRPr lang="fr-CA"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183 075</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185 692</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188 849</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193 119</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dirty="0">
                          <a:effectLst/>
                        </a:rPr>
                        <a:t>10 044</a:t>
                      </a:r>
                      <a:endParaRPr lang="fr-CA" sz="1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528787333"/>
                  </a:ext>
                </a:extLst>
              </a:tr>
            </a:tbl>
          </a:graphicData>
        </a:graphic>
      </p:graphicFrame>
      <p:graphicFrame>
        <p:nvGraphicFramePr>
          <p:cNvPr id="13" name="Tableau 12">
            <a:extLst>
              <a:ext uri="{FF2B5EF4-FFF2-40B4-BE49-F238E27FC236}">
                <a16:creationId xmlns:a16="http://schemas.microsoft.com/office/drawing/2014/main" id="{08C04065-26B7-4A25-B0CB-B1E6316C270B}"/>
              </a:ext>
            </a:extLst>
          </p:cNvPr>
          <p:cNvGraphicFramePr>
            <a:graphicFrameLocks noGrp="1"/>
          </p:cNvGraphicFramePr>
          <p:nvPr>
            <p:extLst>
              <p:ext uri="{D42A27DB-BD31-4B8C-83A1-F6EECF244321}">
                <p14:modId xmlns:p14="http://schemas.microsoft.com/office/powerpoint/2010/main" val="87975651"/>
              </p:ext>
            </p:extLst>
          </p:nvPr>
        </p:nvGraphicFramePr>
        <p:xfrm>
          <a:off x="954741" y="3628649"/>
          <a:ext cx="9977719" cy="1707774"/>
        </p:xfrm>
        <a:graphic>
          <a:graphicData uri="http://schemas.openxmlformats.org/drawingml/2006/table">
            <a:tbl>
              <a:tblPr firstRow="1" firstCol="1" bandRow="1">
                <a:tableStyleId>{5C22544A-7EE6-4342-B048-85BDC9FD1C3A}</a:tableStyleId>
              </a:tblPr>
              <a:tblGrid>
                <a:gridCol w="2616405">
                  <a:extLst>
                    <a:ext uri="{9D8B030D-6E8A-4147-A177-3AD203B41FA5}">
                      <a16:colId xmlns:a16="http://schemas.microsoft.com/office/drawing/2014/main" val="427276118"/>
                    </a:ext>
                  </a:extLst>
                </a:gridCol>
                <a:gridCol w="1081016">
                  <a:extLst>
                    <a:ext uri="{9D8B030D-6E8A-4147-A177-3AD203B41FA5}">
                      <a16:colId xmlns:a16="http://schemas.microsoft.com/office/drawing/2014/main" val="1182271110"/>
                    </a:ext>
                  </a:extLst>
                </a:gridCol>
                <a:gridCol w="1082172">
                  <a:extLst>
                    <a:ext uri="{9D8B030D-6E8A-4147-A177-3AD203B41FA5}">
                      <a16:colId xmlns:a16="http://schemas.microsoft.com/office/drawing/2014/main" val="3217438489"/>
                    </a:ext>
                  </a:extLst>
                </a:gridCol>
                <a:gridCol w="1081016">
                  <a:extLst>
                    <a:ext uri="{9D8B030D-6E8A-4147-A177-3AD203B41FA5}">
                      <a16:colId xmlns:a16="http://schemas.microsoft.com/office/drawing/2014/main" val="3456888492"/>
                    </a:ext>
                  </a:extLst>
                </a:gridCol>
                <a:gridCol w="1082172">
                  <a:extLst>
                    <a:ext uri="{9D8B030D-6E8A-4147-A177-3AD203B41FA5}">
                      <a16:colId xmlns:a16="http://schemas.microsoft.com/office/drawing/2014/main" val="3765847144"/>
                    </a:ext>
                  </a:extLst>
                </a:gridCol>
                <a:gridCol w="1082172">
                  <a:extLst>
                    <a:ext uri="{9D8B030D-6E8A-4147-A177-3AD203B41FA5}">
                      <a16:colId xmlns:a16="http://schemas.microsoft.com/office/drawing/2014/main" val="4053427791"/>
                    </a:ext>
                  </a:extLst>
                </a:gridCol>
                <a:gridCol w="1952766">
                  <a:extLst>
                    <a:ext uri="{9D8B030D-6E8A-4147-A177-3AD203B41FA5}">
                      <a16:colId xmlns:a16="http://schemas.microsoft.com/office/drawing/2014/main" val="4083262698"/>
                    </a:ext>
                  </a:extLst>
                </a:gridCol>
              </a:tblGrid>
              <a:tr h="284629">
                <a:tc>
                  <a:txBody>
                    <a:bodyPr/>
                    <a:lstStyle/>
                    <a:p>
                      <a:pPr>
                        <a:spcAft>
                          <a:spcPts val="0"/>
                        </a:spcAft>
                      </a:pPr>
                      <a:r>
                        <a:rPr lang="fr-FR" sz="1400">
                          <a:effectLst/>
                        </a:rPr>
                        <a:t> </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2024</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2025</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2026</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2027</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2028</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Croissance 2028/2025</a:t>
                      </a:r>
                      <a:endParaRPr lang="fr-C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808763839"/>
                  </a:ext>
                </a:extLst>
              </a:tr>
              <a:tr h="284629">
                <a:tc>
                  <a:txBody>
                    <a:bodyPr/>
                    <a:lstStyle/>
                    <a:p>
                      <a:pPr>
                        <a:spcBef>
                          <a:spcPts val="600"/>
                        </a:spcBef>
                        <a:spcAft>
                          <a:spcPts val="0"/>
                        </a:spcAft>
                      </a:pPr>
                      <a:r>
                        <a:rPr lang="fr-FR" sz="1400">
                          <a:effectLst/>
                        </a:rPr>
                        <a:t>Résidentiel</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68 275</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72 218</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72 495</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73 096</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73 703</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1 485</a:t>
                      </a:r>
                      <a:endParaRPr lang="fr-C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789334377"/>
                  </a:ext>
                </a:extLst>
              </a:tr>
              <a:tr h="284629">
                <a:tc>
                  <a:txBody>
                    <a:bodyPr/>
                    <a:lstStyle/>
                    <a:p>
                      <a:pPr>
                        <a:spcAft>
                          <a:spcPts val="0"/>
                        </a:spcAft>
                      </a:pPr>
                      <a:r>
                        <a:rPr lang="fr-FR" sz="1400">
                          <a:effectLst/>
                        </a:rPr>
                        <a:t>Comm. Inst. Indust. PME</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48 174</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49 498</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49 862</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50 325</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50 793</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1 295</a:t>
                      </a:r>
                      <a:endParaRPr lang="fr-C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69967888"/>
                  </a:ext>
                </a:extLst>
              </a:tr>
              <a:tr h="284629">
                <a:tc>
                  <a:txBody>
                    <a:bodyPr/>
                    <a:lstStyle/>
                    <a:p>
                      <a:pPr>
                        <a:spcAft>
                          <a:spcPts val="0"/>
                        </a:spcAft>
                      </a:pPr>
                      <a:r>
                        <a:rPr lang="fr-FR" sz="1400">
                          <a:effectLst/>
                        </a:rPr>
                        <a:t>Industriel VGE</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54 387</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54 827</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55 320</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55 818</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56 321</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1 494</a:t>
                      </a:r>
                      <a:endParaRPr lang="fr-C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465230380"/>
                  </a:ext>
                </a:extLst>
              </a:tr>
              <a:tr h="284629">
                <a:tc>
                  <a:txBody>
                    <a:bodyPr/>
                    <a:lstStyle/>
                    <a:p>
                      <a:pPr>
                        <a:spcAft>
                          <a:spcPts val="0"/>
                        </a:spcAft>
                      </a:pPr>
                      <a:r>
                        <a:rPr lang="fr-FR" sz="1400">
                          <a:effectLst/>
                        </a:rPr>
                        <a:t>Autres</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6 401</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6 531</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6 477</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6 500</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6 545</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fr-FR" sz="1400">
                          <a:effectLst/>
                        </a:rPr>
                        <a:t>14</a:t>
                      </a:r>
                      <a:endParaRPr lang="fr-C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727815054"/>
                  </a:ext>
                </a:extLst>
              </a:tr>
              <a:tr h="284629">
                <a:tc>
                  <a:txBody>
                    <a:bodyPr/>
                    <a:lstStyle/>
                    <a:p>
                      <a:pPr>
                        <a:spcBef>
                          <a:spcPts val="600"/>
                        </a:spcBef>
                        <a:spcAft>
                          <a:spcPts val="0"/>
                        </a:spcAft>
                      </a:pPr>
                      <a:r>
                        <a:rPr lang="fr-FR" sz="1400">
                          <a:effectLst/>
                        </a:rPr>
                        <a:t>TOTAUX</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177 237</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183 075</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184 154</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185 739</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a:effectLst/>
                        </a:rPr>
                        <a:t>187 362</a:t>
                      </a:r>
                      <a:endParaRPr lang="fr-C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600"/>
                        </a:spcBef>
                        <a:spcAft>
                          <a:spcPts val="0"/>
                        </a:spcAft>
                      </a:pPr>
                      <a:r>
                        <a:rPr lang="fr-FR" sz="1400" dirty="0">
                          <a:effectLst/>
                        </a:rPr>
                        <a:t>4 287</a:t>
                      </a:r>
                      <a:endParaRPr lang="fr-CA" sz="1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28328609"/>
                  </a:ext>
                </a:extLst>
              </a:tr>
            </a:tbl>
          </a:graphicData>
        </a:graphic>
      </p:graphicFrame>
    </p:spTree>
    <p:extLst>
      <p:ext uri="{BB962C8B-B14F-4D97-AF65-F5344CB8AC3E}">
        <p14:creationId xmlns:p14="http://schemas.microsoft.com/office/powerpoint/2010/main" val="902864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ECF4F6-0D6A-4206-9756-9E0E9B655DA9}"/>
              </a:ext>
            </a:extLst>
          </p:cNvPr>
          <p:cNvSpPr>
            <a:spLocks noGrp="1"/>
          </p:cNvSpPr>
          <p:nvPr>
            <p:ph type="title"/>
          </p:nvPr>
        </p:nvSpPr>
        <p:spPr>
          <a:xfrm>
            <a:off x="838200" y="365125"/>
            <a:ext cx="10515600" cy="495487"/>
          </a:xfrm>
        </p:spPr>
        <p:txBody>
          <a:bodyPr>
            <a:noAutofit/>
          </a:bodyPr>
          <a:lstStyle/>
          <a:p>
            <a:pPr algn="ctr"/>
            <a:r>
              <a:rPr lang="fr-CA" sz="3200" b="1" dirty="0">
                <a:solidFill>
                  <a:schemeClr val="accent1">
                    <a:lumMod val="75000"/>
                  </a:schemeClr>
                </a:solidFill>
              </a:rPr>
              <a:t>Revenus Requis</a:t>
            </a:r>
          </a:p>
        </p:txBody>
      </p:sp>
      <p:sp>
        <p:nvSpPr>
          <p:cNvPr id="3" name="Espace réservé du contenu 2">
            <a:extLst>
              <a:ext uri="{FF2B5EF4-FFF2-40B4-BE49-F238E27FC236}">
                <a16:creationId xmlns:a16="http://schemas.microsoft.com/office/drawing/2014/main" id="{5F387CE4-7822-478C-90E6-09436AB6C61F}"/>
              </a:ext>
            </a:extLst>
          </p:cNvPr>
          <p:cNvSpPr>
            <a:spLocks noGrp="1"/>
          </p:cNvSpPr>
          <p:nvPr>
            <p:ph idx="1"/>
          </p:nvPr>
        </p:nvSpPr>
        <p:spPr>
          <a:xfrm>
            <a:off x="838200" y="1018801"/>
            <a:ext cx="10515600" cy="4709646"/>
          </a:xfrm>
        </p:spPr>
        <p:txBody>
          <a:bodyPr>
            <a:normAutofit/>
          </a:bodyPr>
          <a:lstStyle/>
          <a:p>
            <a:pPr marL="0" indent="0" algn="just">
              <a:buNone/>
            </a:pPr>
            <a:endParaRPr lang="fr-CA" sz="2000" dirty="0"/>
          </a:p>
          <a:p>
            <a:pPr marL="0" indent="0" algn="just">
              <a:buNone/>
            </a:pPr>
            <a:r>
              <a:rPr lang="fr-CA" sz="2000" dirty="0"/>
              <a:t>UC considère que </a:t>
            </a:r>
            <a:r>
              <a:rPr lang="fr-CA" sz="2000" b="1" dirty="0"/>
              <a:t>cette demande vise l’approbation des ressources financières nécessaires en 2026, 2027 et 2028 pour le déploiement du Plan d’action 2035 </a:t>
            </a:r>
            <a:r>
              <a:rPr lang="fr-CA" sz="2000" dirty="0"/>
              <a:t>et non pas celle des revenus qui seraient strictement nécessaires à la desserte des clients de Distributeur incluant la croissance prévisible de leurs besoins.</a:t>
            </a:r>
          </a:p>
          <a:p>
            <a:pPr marL="0" indent="0" algn="just">
              <a:buNone/>
            </a:pPr>
            <a:endParaRPr lang="fr-CA" sz="2000" dirty="0"/>
          </a:p>
          <a:p>
            <a:pPr marL="0" indent="0" algn="just">
              <a:buNone/>
            </a:pPr>
            <a:r>
              <a:rPr lang="fr-CA" sz="2000" b="1" dirty="0"/>
              <a:t>Hydro-Québec tente de faire approuver le cadre financier de son plan d’affaires afin de le financer intégralement par les tarifs de ses clients</a:t>
            </a:r>
            <a:r>
              <a:rPr lang="fr-CA" sz="2000" dirty="0"/>
              <a:t>, quelle que soit la croissance future de leurs réels besoins d’approvisionnement. </a:t>
            </a:r>
          </a:p>
        </p:txBody>
      </p:sp>
      <p:sp>
        <p:nvSpPr>
          <p:cNvPr id="4" name="Espace réservé du numéro de diapositive 3">
            <a:extLst>
              <a:ext uri="{FF2B5EF4-FFF2-40B4-BE49-F238E27FC236}">
                <a16:creationId xmlns:a16="http://schemas.microsoft.com/office/drawing/2014/main" id="{A62E1BC6-0BBC-47C0-BDEE-B20CE2D55534}"/>
              </a:ext>
            </a:extLst>
          </p:cNvPr>
          <p:cNvSpPr>
            <a:spLocks noGrp="1"/>
          </p:cNvSpPr>
          <p:nvPr>
            <p:ph type="sldNum" sz="quarter" idx="12"/>
          </p:nvPr>
        </p:nvSpPr>
        <p:spPr/>
        <p:txBody>
          <a:bodyPr/>
          <a:lstStyle/>
          <a:p>
            <a:fld id="{0ADCAC81-1C45-4B56-BFB3-38B4A89FEB23}" type="slidenum">
              <a:rPr lang="fr-CA" smtClean="0"/>
              <a:t>9</a:t>
            </a:fld>
            <a:endParaRPr lang="fr-CA"/>
          </a:p>
        </p:txBody>
      </p:sp>
    </p:spTree>
    <p:extLst>
      <p:ext uri="{BB962C8B-B14F-4D97-AF65-F5344CB8AC3E}">
        <p14:creationId xmlns:p14="http://schemas.microsoft.com/office/powerpoint/2010/main" val="40736513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cument de projet" ma:contentTypeID="0x010100F6681E3BDF397F418586AC591ADC81BB00243831DF0D9AB64CAF9AD22EE3389A7E" ma:contentTypeVersion="0" ma:contentTypeDescription="" ma:contentTypeScope="" ma:versionID="50c487b3370b434483bcfbea213ca686">
  <xsd:schema xmlns:xsd="http://www.w3.org/2001/XMLSchema" xmlns:xs="http://www.w3.org/2001/XMLSchema" xmlns:p="http://schemas.microsoft.com/office/2006/metadata/properties" xmlns:ns2="a091097b-8ae3-4832-a2b2-51f9a78aeacd" xmlns:ns3="a84ed267-86d5-4fa1-a3cb-2fed497fe84f" targetNamespace="http://schemas.microsoft.com/office/2006/metadata/properties" ma:root="true" ma:fieldsID="a153a3ac82d32734bdd521d06cf493e4" ns2:_="" ns3:_="">
    <xsd:import namespace="a091097b-8ae3-4832-a2b2-51f9a78aeacd"/>
    <xsd:import namespace="a84ed267-86d5-4fa1-a3cb-2fed497fe84f"/>
    <xsd:element name="properties">
      <xsd:complexType>
        <xsd:sequence>
          <xsd:element name="documentManagement">
            <xsd:complexType>
              <xsd:all>
                <xsd:element ref="ns2:Projet"/>
                <xsd:element ref="ns2:Provenance" minOccurs="0"/>
                <xsd:element ref="ns2:Déposant"/>
                <xsd:element ref="ns2:Catégorie_x0020_de_x0020_document" minOccurs="0"/>
                <xsd:element ref="ns2:Sous-catégorie" minOccurs="0"/>
                <xsd:element ref="ns2:Phase"/>
                <xsd:element ref="ns2:Précision_x0020_de_x0020_document" minOccurs="0"/>
                <xsd:element ref="ns2:Sujet" minOccurs="0"/>
                <xsd:element ref="ns2:Cote_x0020_de_x0020_déposant" minOccurs="0"/>
                <xsd:element ref="ns2:Accés_x0020_restreint" minOccurs="0"/>
                <xsd:element ref="ns2:Cote_x0020_de_x0020_piéce" minOccurs="0"/>
                <xsd:element ref="ns2:Inscrit_x0020_au_x0020_plumitif" minOccurs="0"/>
                <xsd:element ref="ns2:Numéro_x0020_plumitif" minOccurs="0"/>
                <xsd:element ref="ns2:Diffusable_x0020_sur_x0020_le_x0020_Web" minOccurs="0"/>
                <xsd:element ref="ns2:Ne_x0020_pas_x0020_envoyer_x0020_d_x0027_alerte" minOccurs="0"/>
                <xsd:element ref="ns2:Confidentiel"/>
                <xsd:element ref="ns2:Date_x0020_de_x0020_confidentialité_x0020_relevée" minOccurs="0"/>
                <xsd:element ref="ns2:Copie_x0020_papier_x0020_reçue" minOccurs="0"/>
                <xsd:element ref="ns2:Date_x0020_de_x0020_réception_x0020_copie_x0020_papier" minOccurs="0"/>
                <xsd:element ref="ns3:_dlc_DocId" minOccurs="0"/>
                <xsd:element ref="ns3:_dlc_DocIdUrl" minOccurs="0"/>
                <xsd:element ref="ns3:_dlc_DocIdPersistId" minOccurs="0"/>
                <xsd:element ref="ns2:Hidden_UploadedBy" minOccurs="0"/>
                <xsd:element ref="ns2:Hidden_UploadedAt" minOccurs="0"/>
                <xsd:element ref="ns2:Hidden_ApprovedBy" minOccurs="0"/>
                <xsd:element ref="ns2:Hidden_ApprovedAt" minOccurs="0"/>
                <xsd:element ref="ns2:Statu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91097b-8ae3-4832-a2b2-51f9a78aeacd" elementFormDefault="qualified">
    <xsd:import namespace="http://schemas.microsoft.com/office/2006/documentManagement/types"/>
    <xsd:import namespace="http://schemas.microsoft.com/office/infopath/2007/PartnerControls"/>
    <xsd:element name="Projet" ma:index="1" ma:displayName="Projet" ma:list="{CE87CB4F-F3B1-42AD-9CE0-0125D6B4080B}" ma:internalName="Projet" ma:readOnly="false" ma:showField="Num_x00e9_ro_x0020_du_x0020_proj" ma:web="{76ddd5ea-d475-414e-8091-4675c7a4bd1a}">
      <xsd:simpleType>
        <xsd:restriction base="dms:Lookup"/>
      </xsd:simpleType>
    </xsd:element>
    <xsd:element name="Provenance" ma:index="2" nillable="true" ma:displayName="Provenance" ma:list="{3A1A4597-1672-4F84-9DE7-FBA0AEBF9CE3}" ma:internalName="Provenance" ma:showField="Title" ma:web="{76ddd5ea-d475-414e-8091-4675c7a4bd1a}">
      <xsd:simpleType>
        <xsd:restriction base="dms:Lookup"/>
      </xsd:simpleType>
    </xsd:element>
    <xsd:element name="Déposant" ma:index="3" ma:displayName="Déposant" ma:list="{A2D4550E-DC70-4FE1-8010-4C446E5D8D2C}" ma:internalName="D_x00e9_posant" ma:showField="Code" ma:web="{76ddd5ea-d475-414e-8091-4675c7a4bd1a}">
      <xsd:simpleType>
        <xsd:restriction base="dms:Lookup"/>
      </xsd:simpleType>
    </xsd:element>
    <xsd:element name="Catégorie_x0020_de_x0020_document" ma:index="4" nillable="true" ma:displayName="Catégorie de document" ma:list="{F7545102-6201-4483-9929-E858F36BE31E}" ma:internalName="Cat_x00e9_gorie_x0020_de_x0020_document" ma:showField="Title" ma:web="{76ddd5ea-d475-414e-8091-4675c7a4bd1a}">
      <xsd:simpleType>
        <xsd:restriction base="dms:Lookup"/>
      </xsd:simpleType>
    </xsd:element>
    <xsd:element name="Sous-catégorie" ma:index="5" nillable="true" ma:displayName="Sous-catégorie" ma:list="{8F61632E-9A95-48F5-95F9-D05D88255F44}" ma:internalName="Sous_x002d_cat_x00e9_gorie" ma:showField="Title" ma:web="{76ddd5ea-d475-414e-8091-4675c7a4bd1a}">
      <xsd:simpleType>
        <xsd:restriction base="dms:Lookup"/>
      </xsd:simpleType>
    </xsd:element>
    <xsd:element name="Phase" ma:index="6" ma:displayName="Phase" ma:list="{1721197D-7382-4457-968B-EC653058772A}" ma:internalName="Phase" ma:showField="Title" ma:web="{76ddd5ea-d475-414e-8091-4675c7a4bd1a}">
      <xsd:simpleType>
        <xsd:restriction base="dms:Lookup"/>
      </xsd:simpleType>
    </xsd:element>
    <xsd:element name="Précision_x0020_de_x0020_document" ma:index="7" nillable="true" ma:displayName="Précisions de document" ma:hidden="true" ma:list="{CD8F73AF-CF7D-4F56-B7C5-E37D10A86459}" ma:internalName="Pr_x00e9_cision_x0020_de_x0020_document" ma:readOnly="false" ma:showField="Title" ma:web="{76ddd5ea-d475-414e-8091-4675c7a4bd1a}">
      <xsd:simpleType>
        <xsd:restriction base="dms:Lookup"/>
      </xsd:simpleType>
    </xsd:element>
    <xsd:element name="Sujet" ma:index="8" nillable="true" ma:displayName="Sujet" ma:internalName="Sujet">
      <xsd:simpleType>
        <xsd:restriction base="dms:Note">
          <xsd:maxLength value="255"/>
        </xsd:restriction>
      </xsd:simpleType>
    </xsd:element>
    <xsd:element name="Cote_x0020_de_x0020_déposant" ma:index="9" nillable="true" ma:displayName="Cote déposant" ma:internalName="Cote_x0020_de_x0020_d_x00e9_posant">
      <xsd:simpleType>
        <xsd:restriction base="dms:Text">
          <xsd:maxLength value="255"/>
        </xsd:restriction>
      </xsd:simpleType>
    </xsd:element>
    <xsd:element name="Accés_x0020_restreint" ma:index="10" nillable="true" ma:displayName="Accès restreint" ma:default="0" ma:internalName="Acc_x00e9_s_x0020_restreint">
      <xsd:simpleType>
        <xsd:restriction base="dms:Boolean"/>
      </xsd:simpleType>
    </xsd:element>
    <xsd:element name="Cote_x0020_de_x0020_piéce" ma:index="11" nillable="true" ma:displayName="Cote de pièce" ma:internalName="Cote_x0020_de_x0020_pi_x00e9_ce">
      <xsd:simpleType>
        <xsd:restriction base="dms:Text">
          <xsd:maxLength value="255"/>
        </xsd:restriction>
      </xsd:simpleType>
    </xsd:element>
    <xsd:element name="Inscrit_x0020_au_x0020_plumitif" ma:index="12" nillable="true" ma:displayName="Inscrit au plumitif" ma:default="1" ma:internalName="Inscrit_x0020_au_x0020_plumitif">
      <xsd:simpleType>
        <xsd:restriction base="dms:Boolean"/>
      </xsd:simpleType>
    </xsd:element>
    <xsd:element name="Numéro_x0020_plumitif" ma:index="13" nillable="true" ma:displayName="Numéro plumitif" ma:decimals="0" ma:internalName="Num_x00e9_ro_x0020_plumitif">
      <xsd:simpleType>
        <xsd:restriction base="dms:Number">
          <xsd:maxInclusive value="9999"/>
          <xsd:minInclusive value="1"/>
        </xsd:restriction>
      </xsd:simpleType>
    </xsd:element>
    <xsd:element name="Diffusable_x0020_sur_x0020_le_x0020_Web" ma:index="14" nillable="true" ma:displayName="Diffusable sur le Web" ma:default="1" ma:internalName="Diffusable_x0020_sur_x0020_le_x0020_Web">
      <xsd:simpleType>
        <xsd:restriction base="dms:Boolean"/>
      </xsd:simpleType>
    </xsd:element>
    <xsd:element name="Ne_x0020_pas_x0020_envoyer_x0020_d_x0027_alerte" ma:index="15" nillable="true" ma:displayName="Ne pas envoyer d'alerte" ma:default="1" ma:internalName="Ne_x0020_pas_x0020_envoyer_x0020_d_x0027_alerte">
      <xsd:simpleType>
        <xsd:restriction base="dms:Boolean"/>
      </xsd:simpleType>
    </xsd:element>
    <xsd:element name="Confidentiel" ma:index="16" ma:displayName="Confidentiel" ma:list="{79B26B89-E55A-4B03-BEFA-7EE3A90275CF}" ma:internalName="Confidentiel" ma:showField="Title" ma:web="{76ddd5ea-d475-414e-8091-4675c7a4bd1a}">
      <xsd:simpleType>
        <xsd:restriction base="dms:Lookup"/>
      </xsd:simpleType>
    </xsd:element>
    <xsd:element name="Date_x0020_de_x0020_confidentialité_x0020_relevée" ma:index="17" nillable="true" ma:displayName="Date de confidentialité relevée" ma:format="DateOnly" ma:internalName="Date_x0020_de_x0020_confidentialit_x00e9__x0020_relev_x00e9_e">
      <xsd:simpleType>
        <xsd:restriction base="dms:DateTime"/>
      </xsd:simpleType>
    </xsd:element>
    <xsd:element name="Copie_x0020_papier_x0020_reçue" ma:index="18" nillable="true" ma:displayName="Copie papier reçue" ma:default="0" ma:internalName="Copie_x0020_papier_x0020_re_x00e7_ue">
      <xsd:simpleType>
        <xsd:restriction base="dms:Boolean"/>
      </xsd:simpleType>
    </xsd:element>
    <xsd:element name="Date_x0020_de_x0020_réception_x0020_copie_x0020_papier" ma:index="19" nillable="true" ma:displayName="Date de réception copie papier" ma:format="DateOnly" ma:internalName="Date_x0020_de_x0020_r_x00e9_ception_x0020_copie_x0020_papier">
      <xsd:simpleType>
        <xsd:restriction base="dms:DateTime"/>
      </xsd:simpleType>
    </xsd:element>
    <xsd:element name="Hidden_UploadedBy" ma:index="33" nillable="true" ma:displayName="Hidden_UploadedBy" ma:hidden="true" ma:internalName="Hidden_UploadedBy" ma:readOnly="false">
      <xsd:simpleType>
        <xsd:restriction base="dms:Text">
          <xsd:maxLength value="100"/>
        </xsd:restriction>
      </xsd:simpleType>
    </xsd:element>
    <xsd:element name="Hidden_UploadedAt" ma:index="34" nillable="true" ma:displayName="Hidden_UploadedAt" ma:default="[today]" ma:format="DateTime" ma:hidden="true" ma:internalName="Hidden_UploadedAt" ma:readOnly="false">
      <xsd:simpleType>
        <xsd:restriction base="dms:DateTime"/>
      </xsd:simpleType>
    </xsd:element>
    <xsd:element name="Hidden_ApprovedBy" ma:index="35" nillable="true" ma:displayName="Hidden_ApprovedBy" ma:hidden="true" ma:internalName="Hidden_ApprovedBy" ma:readOnly="false">
      <xsd:simpleType>
        <xsd:restriction base="dms:Text">
          <xsd:maxLength value="100"/>
        </xsd:restriction>
      </xsd:simpleType>
    </xsd:element>
    <xsd:element name="Hidden_ApprovedAt" ma:index="36" nillable="true" ma:displayName="Hidden_ApprovedAt" ma:default="[today]" ma:format="DateTime" ma:hidden="true" ma:internalName="Hidden_ApprovedAt" ma:readOnly="false">
      <xsd:simpleType>
        <xsd:restriction base="dms:DateTime"/>
      </xsd:simpleType>
    </xsd:element>
    <xsd:element name="Statut" ma:index="37" nillable="true" ma:displayName="Statut" ma:hidden="true" ma:internalName="Statut" ma:readOnly="false">
      <xsd:simpleType>
        <xsd:restriction base="dms:Text">
          <xsd:maxLength value="10"/>
        </xsd:restriction>
      </xsd:simpleType>
    </xsd:element>
  </xsd:schema>
  <xsd:schema xmlns:xsd="http://www.w3.org/2001/XMLSchema" xmlns:xs="http://www.w3.org/2001/XMLSchema" xmlns:dms="http://schemas.microsoft.com/office/2006/documentManagement/types" xmlns:pc="http://schemas.microsoft.com/office/infopath/2007/PartnerControls" targetNamespace="a84ed267-86d5-4fa1-a3cb-2fed497fe84f" elementFormDefault="qualified">
    <xsd:import namespace="http://schemas.microsoft.com/office/2006/documentManagement/types"/>
    <xsd:import namespace="http://schemas.microsoft.com/office/infopath/2007/PartnerControls"/>
    <xsd:element name="_dlc_DocId" ma:index="22" nillable="true" ma:displayName="Valeur d’ID de document" ma:description="Valeur de l’ID de document affecté à cet élément." ma:internalName="_dlc_DocId" ma:readOnly="true">
      <xsd:simpleType>
        <xsd:restriction base="dms:Text"/>
      </xsd:simpleType>
    </xsd:element>
    <xsd:element name="_dlc_DocIdUrl" ma:index="23"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4" nillable="true" ma:displayName="Conserver l’ID" ma:description="Conserver l’ID lors de l’ajout."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Type de contenu"/>
        <xsd:element ref="dc:title" minOccurs="0" maxOccurs="1"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Hidden_UploadedAt xmlns="a091097b-8ae3-4832-a2b2-51f9a78aeacd">2026-01-16T14:20:39+00:00</Hidden_UploadedAt>
    <Provenance xmlns="a091097b-8ae3-4832-a2b2-51f9a78aeacd">2</Provenance>
    <Accés_x0020_restreint xmlns="a091097b-8ae3-4832-a2b2-51f9a78aeacd">false</Accés_x0020_restreint>
    <Précision_x0020_de_x0020_document xmlns="a091097b-8ae3-4832-a2b2-51f9a78aeacd" xsi:nil="true"/>
    <Déposant xmlns="a091097b-8ae3-4832-a2b2-51f9a78aeacd">155</Déposant>
    <Sous-catégorie xmlns="a091097b-8ae3-4832-a2b2-51f9a78aeacd">298</Sous-catégorie>
    <Copie_x0020_papier_x0020_reçue xmlns="a091097b-8ae3-4832-a2b2-51f9a78aeacd">false</Copie_x0020_papier_x0020_reçue>
    <Phase xmlns="a091097b-8ae3-4832-a2b2-51f9a78aeacd">1</Phase>
    <Sujet xmlns="a091097b-8ae3-4832-a2b2-51f9a78aeacd">Présentation de la preuve de l'UC</Sujet>
    <Cote_x0020_de_x0020_déposant xmlns="a091097b-8ae3-4832-a2b2-51f9a78aeacd" xsi:nil="true"/>
    <Confidentiel xmlns="a091097b-8ae3-4832-a2b2-51f9a78aeacd">3</Confidentiel>
    <Hidden_UploadedBy xmlns="a091097b-8ae3-4832-a2b2-51f9a78aeacd">strifiro_dgchait.com#EXT#@rdeqc.onmicrosoft.com</Hidden_UploadedBy>
    <Inscrit_x0020_au_x0020_plumitif xmlns="a091097b-8ae3-4832-a2b2-51f9a78aeacd">true</Inscrit_x0020_au_x0020_plumitif>
    <Statut xmlns="a091097b-8ae3-4832-a2b2-51f9a78aeacd">Approuvé</Statut>
    <Catégorie_x0020_de_x0020_document xmlns="a091097b-8ae3-4832-a2b2-51f9a78aeacd">2</Catégorie_x0020_de_x0020_document>
    <Date_x0020_de_x0020_confidentialité_x0020_relevée xmlns="a091097b-8ae3-4832-a2b2-51f9a78aeacd" xsi:nil="true"/>
    <Diffusable_x0020_sur_x0020_le_x0020_Web xmlns="a091097b-8ae3-4832-a2b2-51f9a78aeacd">true</Diffusable_x0020_sur_x0020_le_x0020_Web>
    <Projet xmlns="a091097b-8ae3-4832-a2b2-51f9a78aeacd">1349</Projet>
    <Date_x0020_de_x0020_réception_x0020_copie_x0020_papier xmlns="a091097b-8ae3-4832-a2b2-51f9a78aeacd" xsi:nil="true"/>
    <Numéro_x0020_plumitif xmlns="a091097b-8ae3-4832-a2b2-51f9a78aeacd">479</Numéro_x0020_plumitif>
    <Hidden_ApprovedBy xmlns="a091097b-8ae3-4832-a2b2-51f9a78aeacd">Slimani, Salima</Hidden_ApprovedBy>
    <Hidden_ApprovedAt xmlns="a091097b-8ae3-4832-a2b2-51f9a78aeacd">2026-01-16T14:26:48+00:00</Hidden_ApprovedAt>
    <Cote_x0020_de_x0020_piéce xmlns="a091097b-8ae3-4832-a2b2-51f9a78aeacd">C-UC-0031</Cote_x0020_de_x0020_piéce>
    <Ne_x0020_pas_x0020_envoyer_x0020_d_x0027_alerte xmlns="a091097b-8ae3-4832-a2b2-51f9a78aeacd">true</Ne_x0020_pas_x0020_envoyer_x0020_d_x0027_alerte>
    <_dlc_DocId xmlns="a84ed267-86d5-4fa1-a3cb-2fed497fe84f">W2HFWTQUJJY6-367543671-477</_dlc_DocId>
    <_dlc_DocIdUrl xmlns="a84ed267-86d5-4fa1-a3cb-2fed497fe84f">
      <Url>https://sde.regie-energie.qc.ca/1349/_layouts/15/DocIdRedir.aspx?ID=W2HFWTQUJJY6-367543671-477</Url>
      <Description>W2HFWTQUJJY6-367543671-477</Description>
    </_dlc_DocIdUrl>
  </documentManagement>
</p:properties>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F941874-83D6-4C1E-A732-9DE48EEEB4EC}"/>
</file>

<file path=customXml/itemProps2.xml><?xml version="1.0" encoding="utf-8"?>
<ds:datastoreItem xmlns:ds="http://schemas.openxmlformats.org/officeDocument/2006/customXml" ds:itemID="{23A0F92C-CB5A-4529-AF72-B14E2A96A80A}"/>
</file>

<file path=customXml/itemProps3.xml><?xml version="1.0" encoding="utf-8"?>
<ds:datastoreItem xmlns:ds="http://schemas.openxmlformats.org/officeDocument/2006/customXml" ds:itemID="{B98BBB9D-4857-46D0-A0DB-BDB057B6FD19}"/>
</file>

<file path=customXml/itemProps4.xml><?xml version="1.0" encoding="utf-8"?>
<ds:datastoreItem xmlns:ds="http://schemas.openxmlformats.org/officeDocument/2006/customXml" ds:itemID="{54380F64-9508-4D31-BC82-2D08D98FE812}"/>
</file>

<file path=customXml/itemProps5.xml><?xml version="1.0" encoding="utf-8"?>
<ds:datastoreItem xmlns:ds="http://schemas.openxmlformats.org/officeDocument/2006/customXml" ds:itemID="{A739D265-B1E9-4709-A79F-A27CFA309641}"/>
</file>

<file path=docProps/app.xml><?xml version="1.0" encoding="utf-8"?>
<Properties xmlns="http://schemas.openxmlformats.org/officeDocument/2006/extended-properties" xmlns:vt="http://schemas.openxmlformats.org/officeDocument/2006/docPropsVTypes">
  <TotalTime>258</TotalTime>
  <Words>2205</Words>
  <Application>Microsoft Office PowerPoint</Application>
  <PresentationFormat>Grand écran</PresentationFormat>
  <Paragraphs>324</Paragraphs>
  <Slides>19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19</vt:i4>
      </vt:variant>
    </vt:vector>
  </HeadingPairs>
  <TitlesOfParts>
    <vt:vector size="25" baseType="lpstr">
      <vt:lpstr>Arial</vt:lpstr>
      <vt:lpstr>Calibri</vt:lpstr>
      <vt:lpstr>Calibri Light</vt:lpstr>
      <vt:lpstr>Times New Roman</vt:lpstr>
      <vt:lpstr>Wingdings</vt:lpstr>
      <vt:lpstr>Thème Office</vt:lpstr>
      <vt:lpstr>Régie de l’énergie R-4307-2025   Preuve orale de  Union des consommateurs</vt:lpstr>
      <vt:lpstr>Table des matières</vt:lpstr>
      <vt:lpstr>Prévision de la demande</vt:lpstr>
      <vt:lpstr>Prévision de la demande</vt:lpstr>
      <vt:lpstr>Prévision de la demande</vt:lpstr>
      <vt:lpstr>Prévision de la demande</vt:lpstr>
      <vt:lpstr>Prévision de la demande</vt:lpstr>
      <vt:lpstr>Prévision de la demande</vt:lpstr>
      <vt:lpstr>Revenus Requis</vt:lpstr>
      <vt:lpstr>Revenus requis</vt:lpstr>
      <vt:lpstr>Revenus requis</vt:lpstr>
      <vt:lpstr>Enjeux réglementaires</vt:lpstr>
      <vt:lpstr>Enjeux réglementaires</vt:lpstr>
      <vt:lpstr>L’enjeu du nombre de clients</vt:lpstr>
      <vt:lpstr>L’enjeu du nombre de clients</vt:lpstr>
      <vt:lpstr>L’enjeu du nombre de clients</vt:lpstr>
      <vt:lpstr>Intégration des effets de D-2025-114</vt:lpstr>
      <vt:lpstr>Révision des structures tarifaires</vt:lpstr>
      <vt:lpstr> Prévisibilité et stabilité des tarifs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Régie de l’énergie R-4307-2025   Preuve orale de  Union des consommateurs</dc:title>
  <dc:creator>Jean-François</dc:creator>
  <cp:lastModifiedBy>Jean-François</cp:lastModifiedBy>
  <cp:revision>27</cp:revision>
  <dcterms:created xsi:type="dcterms:W3CDTF">2026-01-16T07:58:16Z</dcterms:created>
  <dcterms:modified xsi:type="dcterms:W3CDTF">2026-01-16T12:16:33Z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0x010100F6681E3BDF397F418586AC591ADC81BB00243831DF0D9AB64CAF9AD22EE3389A7E</vt:lpwstr>
  </property>
  <property fmtid="{D5CDD505-2E9C-101B-9397-08002B2CF9AE}" pid="3" name="_dlc_DocIdItemGuid">
    <vt:lpwstr>d69fce1c-93ac-46bc-9bc9-ce964afaa82e</vt:lpwstr>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TemplateUrl">
    <vt:lpwstr/>
  </property>
</Properties>
</file>