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docx" ContentType="application/vnd.openxmlformats-officedocument.wordprocessingml.document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7.xml" ContentType="application/vnd.openxmlformats-officedocument.presentationml.notesSlid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4.xml" ContentType="application/vnd.openxmlformats-officedocument.presentationml.tags+xml"/>
  <Override PartName="/customXml/itemProps1.xml" ContentType="application/vnd.openxmlformats-officedocument.customXml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ustom.xml" ContentType="application/vnd.openxmlformats-officedocument.custom-properties+xml"/>
  <Override PartName="/ppt/metadata" ContentType="application/binary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7" r:id="rId20"/>
    <p:sldId id="278" r:id="rId21"/>
    <p:sldId id="274" r:id="rId22"/>
    <p:sldId id="275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Nazim" id="{8840559A-01AF-4AA1-9DF7-23B5AA40D62B}">
          <p14:sldIdLst>
            <p14:sldId id="256"/>
            <p14:sldId id="257"/>
            <p14:sldId id="259"/>
            <p14:sldId id="260"/>
            <p14:sldId id="261"/>
            <p14:sldId id="262"/>
          </p14:sldIdLst>
        </p14:section>
        <p14:section name="David" id="{543ED221-C525-44A7-BAEA-5ED4E9E29128}">
          <p14:sldIdLst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  <p14:section name="Monique" id="{0B43E26B-6317-4107-A39F-D15A59D40791}">
          <p14:sldIdLst>
            <p14:sldId id="270"/>
            <p14:sldId id="271"/>
            <p14:sldId id="277"/>
            <p14:sldId id="278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808">
          <p15:clr>
            <a:srgbClr val="747775"/>
          </p15:clr>
        </p15:guide>
        <p15:guide id="2" pos="623">
          <p15:clr>
            <a:srgbClr val="747775"/>
          </p15:clr>
        </p15:guide>
        <p15:guide id="3" orient="horz" pos="6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gYWVrziQy0XTl+eVI50kxtW7ev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B1387-A28F-4A2E-92E0-E255A283C610}" v="1" dt="2026-04-21T20:41:03.041"/>
    <p1510:client id="{CE9824ED-E432-45B4-93F8-EC43089D0F43}" v="3" dt="2026-04-21T22:09:59.456"/>
  </p1510:revLst>
</p1510:revInfo>
</file>

<file path=ppt/tableStyles.xml><?xml version="1.0" encoding="utf-8"?>
<a:tblStyleLst xmlns:a="http://schemas.openxmlformats.org/drawingml/2006/main" def="{5D7B6940-7C1F-489A-88EC-3A17F72CDE12}">
  <a:tblStyle styleId="{5D7B6940-7C1F-489A-88EC-3A17F72CDE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936" y="114"/>
      </p:cViewPr>
      <p:guideLst>
        <p:guide orient="horz" pos="3808"/>
        <p:guide pos="623"/>
        <p:guide orient="horz" pos="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customXml" Target="../customXml/item5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33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32" Type="http://schemas.microsoft.com/office/2015/10/relationships/revisionInfo" Target="revisionInfo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BF1DCAF-7F08-4EA7-E32E-FDE05F4294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E5662F-80CD-BB15-3AA0-8C631E2848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A500D-6EC7-42DF-9133-CF7AAA1A107B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D14939-B369-AF13-6DF6-5884F1DE7E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5D4150-758C-52EF-5A0E-DAD15A8301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BBC15-C4F9-4297-B623-999CC3A3B4A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8197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CA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A8B6B-CA2D-4C3D-BEC8-5F25FC103B08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5937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6" name="Google Shape;176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" name="Google Shape;19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d63e75b16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3" name="Google Shape;203;g3d63e75b160_0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3d63e75b160_0_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d63e75b160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13" name="Google Shape;213;g3d63e75b160_0_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3d63e75b160_0_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d63e75b160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22" name="Google Shape;222;g3d63e75b160_0_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3d63e75b160_0_5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d63e75b160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31" name="Google Shape;231;g3d63e75b160_0_6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3d63e75b160_0_6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fr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26896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d63e75b160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49" name="Google Shape;249;g3d63e75b160_0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g3d63e75b160_0_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d63e75b160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58" name="Google Shape;258;g3d63e75b160_0_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g3d63e75b160_0_9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d63e75b160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94" name="Google Shape;94;g3d63e75b160_0_1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3d63e75b160_0_1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30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0" name="Google Shape;12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7" name="Google Shape;14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6" name="Google Shape;15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6" name="Google Shape;166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8" name="Google Shape;68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828B9D-F70E-912C-3C18-E1A00CA3A0DE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0579" y="347415"/>
            <a:ext cx="10899848" cy="2436701"/>
          </a:xfrm>
        </p:spPr>
        <p:txBody>
          <a:bodyPr>
            <a:noAutofit/>
          </a:bodyPr>
          <a:lstStyle/>
          <a:p>
            <a:b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b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ASSOCIATION DES </a:t>
            </a:r>
            <a:r>
              <a:rPr lang="fr-CA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CONSOMMATEURS</a:t>
            </a:r>
            <a: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CA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INDUSTRIELS</a:t>
            </a:r>
            <a: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fr-CA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GAZ</a:t>
            </a:r>
            <a:br>
              <a:rPr lang="fr-CA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b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 </a:t>
            </a:r>
            <a:b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</a:br>
            <a:r>
              <a:rPr lang="en-US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ÉNERGIR – </a:t>
            </a:r>
            <a:r>
              <a:rPr lang="fr-CA" sz="2600" b="1" dirty="0">
                <a:solidFill>
                  <a:srgbClr val="4471C4"/>
                </a:solidFill>
                <a:latin typeface="+mn-lt"/>
                <a:ea typeface="+mn-ea"/>
                <a:cs typeface="+mn-cs"/>
              </a:rPr>
              <a:t>DEMANDE PORTANT SUR DIVERSES MESURES EN LIEN AVEC LE GSR</a:t>
            </a:r>
            <a:endParaRPr lang="fr-CA" sz="26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8D5016-C023-4DD0-D1AF-F110CD108DA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27062" y="3261919"/>
            <a:ext cx="10726738" cy="2459925"/>
          </a:xfrm>
        </p:spPr>
        <p:txBody>
          <a:bodyPr>
            <a:normAutofit fontScale="92500" lnSpcReduction="20000"/>
          </a:bodyPr>
          <a:lstStyle/>
          <a:p>
            <a:r>
              <a:rPr lang="fr-CA" sz="2600" b="1" dirty="0">
                <a:solidFill>
                  <a:srgbClr val="2F4A68"/>
                </a:solidFill>
              </a:rPr>
              <a:t>Régie de l’énergie</a:t>
            </a:r>
          </a:p>
          <a:p>
            <a:r>
              <a:rPr lang="fr-CA" sz="2600" b="1" dirty="0">
                <a:solidFill>
                  <a:srgbClr val="2F4A68"/>
                </a:solidFill>
              </a:rPr>
              <a:t>R-4320-2025 Sujets 2 et 3</a:t>
            </a:r>
          </a:p>
          <a:p>
            <a:endParaRPr lang="fr-CA" sz="2600" b="1" dirty="0">
              <a:solidFill>
                <a:srgbClr val="4471C4"/>
              </a:solidFill>
            </a:endParaRPr>
          </a:p>
          <a:p>
            <a:pPr algn="ctr"/>
            <a:r>
              <a:rPr lang="fr-CA" sz="2600" b="1" dirty="0">
                <a:solidFill>
                  <a:srgbClr val="2F4A68"/>
                </a:solidFill>
              </a:rPr>
              <a:t>Présentation de la preuve de l’ACIG</a:t>
            </a:r>
          </a:p>
          <a:p>
            <a:pPr algn="ctr"/>
            <a:r>
              <a:rPr lang="fr-CA" sz="2600" b="1" dirty="0">
                <a:solidFill>
                  <a:srgbClr val="2F4A68"/>
                </a:solidFill>
              </a:rPr>
              <a:t>David Beauvais, Monique </a:t>
            </a:r>
            <a:r>
              <a:rPr lang="fr-CA" sz="2600" b="1" dirty="0" err="1">
                <a:solidFill>
                  <a:srgbClr val="2F4A68"/>
                </a:solidFill>
              </a:rPr>
              <a:t>Nobert</a:t>
            </a:r>
            <a:r>
              <a:rPr lang="fr-CA" sz="2600" b="1" dirty="0">
                <a:solidFill>
                  <a:srgbClr val="2F4A68"/>
                </a:solidFill>
              </a:rPr>
              <a:t> et Nazim Sebaa</a:t>
            </a:r>
          </a:p>
          <a:p>
            <a:pPr algn="ctr"/>
            <a:r>
              <a:rPr lang="fr-CA" sz="2600" b="1" dirty="0">
                <a:solidFill>
                  <a:srgbClr val="2F4A68"/>
                </a:solidFill>
              </a:rPr>
              <a:t>Le 24 avril 2026</a:t>
            </a:r>
          </a:p>
          <a:p>
            <a:endParaRPr lang="fr-CA" sz="2800" b="1" dirty="0">
              <a:solidFill>
                <a:srgbClr val="4471C4"/>
              </a:solidFill>
            </a:endParaRPr>
          </a:p>
        </p:txBody>
      </p:sp>
      <p:pic>
        <p:nvPicPr>
          <p:cNvPr id="5" name="Picture 2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9E79E9F9-6ACF-03E7-0CF5-BD9E3ADA96B2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11" y="6008191"/>
            <a:ext cx="152400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F8DEC9B2-0963-562A-F4BC-7E037133353A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R-4320-2025, sujet 2 et 3 - Présentation de la preuve de l’ACIG </a:t>
            </a:r>
          </a:p>
        </p:txBody>
      </p:sp>
    </p:spTree>
    <p:extLst>
      <p:ext uri="{BB962C8B-B14F-4D97-AF65-F5344CB8AC3E}">
        <p14:creationId xmlns:p14="http://schemas.microsoft.com/office/powerpoint/2010/main" val="275884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5"/>
          <p:cNvSpPr txBox="1">
            <a:spLocks noGrp="1"/>
          </p:cNvSpPr>
          <p:nvPr>
            <p:ph type="title"/>
          </p:nvPr>
        </p:nvSpPr>
        <p:spPr>
          <a:xfrm>
            <a:off x="989600" y="378875"/>
            <a:ext cx="10515600" cy="10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IMPACT CONCRET SUR LA CLIENTÈLE INDUSTRIELLE</a:t>
            </a:r>
            <a:endParaRPr sz="3200" b="1"/>
          </a:p>
        </p:txBody>
      </p:sp>
      <p:sp>
        <p:nvSpPr>
          <p:cNvPr id="180" name="Google Shape;180;p15"/>
          <p:cNvSpPr txBox="1">
            <a:spLocks noGrp="1"/>
          </p:cNvSpPr>
          <p:nvPr>
            <p:ph type="body" idx="1"/>
          </p:nvPr>
        </p:nvSpPr>
        <p:spPr>
          <a:xfrm>
            <a:off x="720000" y="1516050"/>
            <a:ext cx="10330200" cy="48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Portefeuille ACIG de 1,8 Gm³ :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○"/>
            </a:pP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Écart cumulé sur 4 ans : près de 171,9 M$</a:t>
            </a:r>
            <a:endParaRPr sz="18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800"/>
              <a:buChar char="○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2026-2027 : +70,74 M$ de plus que la méthode actuelle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Client de 100 Mm³ : charge de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5,0 M$ en 2026-2027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, jusqu'à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6,59 M$ en 2028-2029</a:t>
            </a:r>
            <a:endParaRPr sz="18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Pour certains sites : la facture de distribution pourrait augmenter de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250 % et plus</a:t>
            </a:r>
            <a:endParaRPr sz="18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Une telle perspective n'est ni raisonnable, ni juste, ni soutenable.</a:t>
            </a:r>
            <a:endParaRPr sz="18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2</a:t>
            </a:r>
            <a:r>
              <a:rPr lang="fr-CA" sz="18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Refuser la méthode proposée — le choc tarifaire est un motif suffisant de refus.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800" dirty="0"/>
          </a:p>
        </p:txBody>
      </p:sp>
      <p:pic>
        <p:nvPicPr>
          <p:cNvPr id="181" name="Google Shape;181;p15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>
            <a:spLocks noGrp="1"/>
          </p:cNvSpPr>
          <p:nvPr>
            <p:ph type="title"/>
          </p:nvPr>
        </p:nvSpPr>
        <p:spPr>
          <a:xfrm>
            <a:off x="989600" y="2587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PROPOSITIONS SUBSIDIAIRES DE L’ACIG</a:t>
            </a:r>
            <a:endParaRPr sz="4800"/>
          </a:p>
        </p:txBody>
      </p:sp>
      <p:sp>
        <p:nvSpPr>
          <p:cNvPr id="189" name="Google Shape;189;p16"/>
          <p:cNvSpPr txBox="1">
            <a:spLocks noGrp="1"/>
          </p:cNvSpPr>
          <p:nvPr>
            <p:ph type="body" idx="1"/>
          </p:nvPr>
        </p:nvSpPr>
        <p:spPr>
          <a:xfrm>
            <a:off x="720000" y="1249600"/>
            <a:ext cx="10107000" cy="47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None/>
            </a:pPr>
            <a:r>
              <a:rPr lang="fr-CA" sz="1611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Si la Régie devait néanmoins accepter la méthode prévisionnelle :</a:t>
            </a:r>
            <a:endParaRPr sz="1611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A) Amortissement sur 6 ans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(au lieu de 3)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Impact annuel du cavalier réduit de </a:t>
            </a: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1,61 ¢/m³ à ~0,87 ¢/m³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→ diminution de 46 %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Économie annuelle pour les membres ACIG : ~13 M$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Coût total légèrement plus élevé (27,3 M$ de plus), mais ce coût représente &lt; 2,2 % de la charge totale de socialisation projetée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fr-CA" sz="1611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3</a:t>
            </a:r>
            <a:r>
              <a:rPr lang="fr-CA" sz="161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Étendre la période d'amortissement à six ans.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B) CFR sans rendement ni impôt</a:t>
            </a:r>
            <a:endParaRPr sz="1611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CFR de socialisation est une </a:t>
            </a: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création entièrement réglementaire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(D-2015-181, D-2021-158)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solde existe parce que la Régie l'a autorisé — le risque est quasi nul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question des frais de socialisation devait initialement être </a:t>
            </a: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temporaire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873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11"/>
              <a:buChar char="●"/>
            </a:pP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Impact : coût total limité au strict solde majoré de </a:t>
            </a:r>
            <a:r>
              <a:rPr lang="fr-CA" sz="1611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242 524 k$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— le plus bas de tous les scénarios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fr-CA" sz="1611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4</a:t>
            </a:r>
            <a:r>
              <a:rPr lang="fr-CA" sz="161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161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Inscrire le solde dans un CFR temporaire ne portant aucun rendement ni impôt.</a:t>
            </a:r>
            <a:endParaRPr sz="161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endParaRPr sz="161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70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775"/>
              <a:buNone/>
            </a:pPr>
            <a:endParaRPr sz="900" dirty="0"/>
          </a:p>
        </p:txBody>
      </p:sp>
      <p:pic>
        <p:nvPicPr>
          <p:cNvPr id="190" name="Google Shape;190;p16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"/>
          <p:cNvSpPr txBox="1">
            <a:spLocks noGrp="1"/>
          </p:cNvSpPr>
          <p:nvPr>
            <p:ph type="title"/>
          </p:nvPr>
        </p:nvSpPr>
        <p:spPr>
          <a:xfrm>
            <a:off x="989600" y="327350"/>
            <a:ext cx="105156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AFFECTATION DES REVENUS DES UC AU SOLDE HISTORIQUE</a:t>
            </a:r>
            <a:endParaRPr sz="4800" b="1"/>
          </a:p>
        </p:txBody>
      </p:sp>
      <p:sp>
        <p:nvSpPr>
          <p:cNvPr id="198" name="Google Shape;198;p18"/>
          <p:cNvSpPr txBox="1">
            <a:spLocks noGrp="1"/>
          </p:cNvSpPr>
          <p:nvPr>
            <p:ph type="body" idx="1"/>
          </p:nvPr>
        </p:nvSpPr>
        <p:spPr>
          <a:xfrm>
            <a:off x="752853" y="1676291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2F4A68"/>
              </a:buClr>
              <a:buFont typeface="Arial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113 970 UC générées au 30 sept. 2025, dont 67 500 déjà vendues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endParaRPr lang="fr-CA"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refuse d'affecter les revenus des UC au solde historique — argument de 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« non-rétroactivité »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Or : il ne s'agit pas de rouvrir un tarif passé ; il s'agit de l'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allocation prospective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d'une valeur qui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existe déjà</a:t>
            </a:r>
            <a:endParaRPr sz="18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principe de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causalité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commande cette affectation : les UC proviennent des mêmes volumes qui ont créé le solde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800"/>
              <a:buChar char="●"/>
            </a:pP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admet que l'intégration des UC pourrait réduire les coûts de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12,2 M$ à 134,6 M$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selon les années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8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5</a:t>
            </a:r>
            <a:r>
              <a:rPr lang="fr-CA" sz="18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18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Affecter une partie des revenus nets des UC à la réduction du solde cumulé avant intégration au cavalier.</a:t>
            </a:r>
            <a:endParaRPr sz="18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5748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800"/>
              <a:buNone/>
            </a:pPr>
            <a:endParaRPr sz="1800" dirty="0">
              <a:solidFill>
                <a:srgbClr val="2F4A68"/>
              </a:solidFill>
            </a:endParaRPr>
          </a:p>
        </p:txBody>
      </p:sp>
      <p:sp>
        <p:nvSpPr>
          <p:cNvPr id="199" name="Google Shape;19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12</a:t>
            </a:fld>
            <a:endParaRPr/>
          </a:p>
        </p:txBody>
      </p:sp>
      <p:pic>
        <p:nvPicPr>
          <p:cNvPr id="200" name="Google Shape;200;p18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d63e75b160_0_30"/>
          <p:cNvSpPr txBox="1">
            <a:spLocks noGrp="1"/>
          </p:cNvSpPr>
          <p:nvPr>
            <p:ph type="title"/>
          </p:nvPr>
        </p:nvSpPr>
        <p:spPr>
          <a:xfrm>
            <a:off x="989600" y="735075"/>
            <a:ext cx="4467900" cy="829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000" b="1">
                <a:solidFill>
                  <a:srgbClr val="4471C4"/>
                </a:solidFill>
              </a:rPr>
              <a:t>TROIS LEVIERS CONCRETS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sp>
        <p:nvSpPr>
          <p:cNvPr id="207" name="Google Shape;207;g3d63e75b160_0_30"/>
          <p:cNvSpPr txBox="1">
            <a:spLocks noGrp="1"/>
          </p:cNvSpPr>
          <p:nvPr>
            <p:ph type="body" idx="1"/>
          </p:nvPr>
        </p:nvSpPr>
        <p:spPr>
          <a:xfrm>
            <a:off x="4654150" y="1178925"/>
            <a:ext cx="7407000" cy="474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2. Assujettissement annuel (et non mensuel)</a:t>
            </a:r>
            <a:endParaRPr sz="15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Règlement impose une obligation </a:t>
            </a: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annuelle</a:t>
            </a: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au Distributeur — mais Énergir impose un test </a:t>
            </a: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mensuel</a:t>
            </a: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aux clients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Cette rigidité pénalise les industriels dont la consommation varie et décourage les achats opportunistes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elle-même a indiqué être ouverte à une exemption rétroactive sur base annuelle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5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7</a:t>
            </a: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Évaluation de l'assujettissement sur une base annuelle.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3. Ramener le tarif du GSR à sa valeur résiduelle après extraction des UC</a:t>
            </a:r>
            <a:endParaRPr sz="15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molécule de GSR et ses attributs environnementaux sont </a:t>
            </a: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deux composantes de valeur distinctes</a:t>
            </a:r>
            <a:endParaRPr sz="15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Quand Énergir a déjà monétisé les UC, la molécule résiduelle ne peut être vendue au prix plein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5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8</a:t>
            </a: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Distinguer la valeur de la molécule et celle des attributs déjà valorisés.</a:t>
            </a:r>
            <a:endParaRPr sz="1500" dirty="0">
              <a:solidFill>
                <a:srgbClr val="2F4A68"/>
              </a:solidFill>
            </a:endParaRPr>
          </a:p>
        </p:txBody>
      </p:sp>
      <p:sp>
        <p:nvSpPr>
          <p:cNvPr id="208" name="Google Shape;208;g3d63e75b160_0_30"/>
          <p:cNvSpPr txBox="1">
            <a:spLocks noGrp="1"/>
          </p:cNvSpPr>
          <p:nvPr>
            <p:ph type="body" idx="2"/>
          </p:nvPr>
        </p:nvSpPr>
        <p:spPr>
          <a:xfrm>
            <a:off x="720000" y="1178925"/>
            <a:ext cx="3934200" cy="4655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fr-CA" sz="15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1. Tarification différenciée du GSR selon l'intensité carbone</a:t>
            </a:r>
            <a:endParaRPr sz="15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L'article 52.5 de la LRÉ (Loi 24) permet désormais de faire varier les tarifs par catégorie de consommateurs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s'était engagée à proposer une stratégie ciblée — elle ne l'a pas fait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●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L'ACIG propose trois niveaux de tarifs :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○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GSR carboneutre (clientèle résidentielle, PME)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○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GSR à IC négative (clients avec obligations de conformité)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238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500"/>
              <a:buChar char="○"/>
            </a:pP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GSR à IC très négative (clients RCP, stratégies de couverture exigeantes)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fr-CA" sz="15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6</a:t>
            </a:r>
            <a:r>
              <a:rPr lang="fr-CA" sz="15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Enjoindre Énergir à déposer une proposition de tarification différenciée fondée sur l'IC.</a:t>
            </a:r>
            <a:endParaRPr sz="15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g3d63e75b160_0_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13</a:t>
            </a:fld>
            <a:endParaRPr/>
          </a:p>
        </p:txBody>
      </p:sp>
      <p:pic>
        <p:nvPicPr>
          <p:cNvPr id="210" name="Google Shape;210;g3d63e75b160_0_30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d63e75b160_0_49"/>
          <p:cNvSpPr txBox="1">
            <a:spLocks noGrp="1"/>
          </p:cNvSpPr>
          <p:nvPr>
            <p:ph type="title"/>
          </p:nvPr>
        </p:nvSpPr>
        <p:spPr>
          <a:xfrm>
            <a:off x="989600" y="233450"/>
            <a:ext cx="10515600" cy="1412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 dirty="0">
                <a:solidFill>
                  <a:srgbClr val="4471C4"/>
                </a:solidFill>
              </a:rPr>
              <a:t>L’IMPORTANCE DES ATTRIBUS ENVIRONNEMENTAUX </a:t>
            </a:r>
            <a:endParaRPr sz="3200" b="1" dirty="0">
              <a:solidFill>
                <a:srgbClr val="4471C4"/>
              </a:solidFill>
            </a:endParaRPr>
          </a:p>
        </p:txBody>
      </p:sp>
      <p:sp>
        <p:nvSpPr>
          <p:cNvPr id="217" name="Google Shape;217;g3d63e75b160_0_49"/>
          <p:cNvSpPr txBox="1">
            <a:spLocks noGrp="1"/>
          </p:cNvSpPr>
          <p:nvPr>
            <p:ph type="body" idx="1"/>
          </p:nvPr>
        </p:nvSpPr>
        <p:spPr>
          <a:xfrm>
            <a:off x="720000" y="1825488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GSR n'est pas une commodité homogène — c'est un </a:t>
            </a:r>
            <a:r>
              <a:rPr lang="fr-CA" sz="2200" b="1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produit différencié</a:t>
            </a:r>
            <a:endParaRPr sz="2200" b="1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Quatre catégories d'attributs :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Origine renouvelable (OR)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Émissions de GES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Émissions de méthane évitées (EM)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 b="1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Intensité carbone (IC)</a:t>
            </a: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— le déterminant central de la valeur marchande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Ces attributs peuvent être </a:t>
            </a:r>
            <a:r>
              <a:rPr lang="fr-CA" sz="2200" b="1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dissociés</a:t>
            </a:r>
            <a:r>
              <a:rPr lang="fr-CA" sz="220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de la molécule physique et commercialisés indépendamment</a:t>
            </a:r>
            <a:endParaRPr sz="220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200">
              <a:solidFill>
                <a:srgbClr val="2F4A68"/>
              </a:solidFill>
            </a:endParaRPr>
          </a:p>
        </p:txBody>
      </p:sp>
      <p:sp>
        <p:nvSpPr>
          <p:cNvPr id="218" name="Google Shape;218;g3d63e75b160_0_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14</a:t>
            </a:fld>
            <a:endParaRPr/>
          </a:p>
        </p:txBody>
      </p:sp>
      <p:pic>
        <p:nvPicPr>
          <p:cNvPr id="219" name="Google Shape;219;g3d63e75b160_0_49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d63e75b160_0_58"/>
          <p:cNvSpPr txBox="1">
            <a:spLocks noGrp="1"/>
          </p:cNvSpPr>
          <p:nvPr>
            <p:ph type="title"/>
          </p:nvPr>
        </p:nvSpPr>
        <p:spPr>
          <a:xfrm>
            <a:off x="989600" y="629500"/>
            <a:ext cx="10515600" cy="1061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 dirty="0">
                <a:solidFill>
                  <a:srgbClr val="4471C4"/>
                </a:solidFill>
              </a:rPr>
              <a:t>L’IMPORTANCE DE L’IC – LES LIMITES DE </a:t>
            </a:r>
            <a:endParaRPr sz="3200" b="1" dirty="0">
              <a:solidFill>
                <a:srgbClr val="4471C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 dirty="0">
                <a:solidFill>
                  <a:srgbClr val="4471C4"/>
                </a:solidFill>
              </a:rPr>
              <a:t>L’APPROCHE D’ÉNERGIR</a:t>
            </a:r>
            <a:endParaRPr sz="3200" b="1" dirty="0">
              <a:solidFill>
                <a:srgbClr val="4471C4"/>
              </a:solidFill>
            </a:endParaRPr>
          </a:p>
        </p:txBody>
      </p:sp>
      <p:sp>
        <p:nvSpPr>
          <p:cNvPr id="226" name="Google Shape;226;g3d63e75b160_0_58"/>
          <p:cNvSpPr txBox="1">
            <a:spLocks noGrp="1"/>
          </p:cNvSpPr>
          <p:nvPr>
            <p:ph type="body" idx="1"/>
          </p:nvPr>
        </p:nvSpPr>
        <p:spPr>
          <a:xfrm>
            <a:off x="720000" y="1848013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utilise des IC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par défaut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(20 ou 40 g eCO₂/MJ) — méthode simplifiée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Ne permet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aucune différenciation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entre les volumes de GSR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Susceptible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sous-estimer la valeur réelle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du GSR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Les estimations de l'ACIG montrent des écarts significatifs :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Sources agricoles : IC estimée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-150 à -300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vs 40 par défaut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Matières organiques : IC estimée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-30 à -150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vs 20 ou 40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Lieux d'enfouissement : IC estimée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-20 à +30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vs 20 ou 40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prise en compte des émissions évitées peut réduire l'IC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50 à 90 %</a:t>
            </a:r>
            <a:endParaRPr sz="22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2200" dirty="0">
              <a:solidFill>
                <a:srgbClr val="2F4A68"/>
              </a:solidFill>
            </a:endParaRPr>
          </a:p>
        </p:txBody>
      </p:sp>
      <p:sp>
        <p:nvSpPr>
          <p:cNvPr id="227" name="Google Shape;227;g3d63e75b160_0_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15</a:t>
            </a:fld>
            <a:endParaRPr/>
          </a:p>
        </p:txBody>
      </p:sp>
      <p:pic>
        <p:nvPicPr>
          <p:cNvPr id="228" name="Google Shape;228;g3d63e75b160_0_58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d63e75b160_0_69"/>
          <p:cNvSpPr txBox="1">
            <a:spLocks noGrp="1"/>
          </p:cNvSpPr>
          <p:nvPr>
            <p:ph type="title"/>
          </p:nvPr>
        </p:nvSpPr>
        <p:spPr>
          <a:xfrm>
            <a:off x="838200" y="362250"/>
            <a:ext cx="10515600" cy="1435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>
                <a:solidFill>
                  <a:srgbClr val="4471C4"/>
                </a:solidFill>
              </a:rPr>
              <a:t>MODÈLE D’OPTIMISATION – 5 SEGMENTS</a:t>
            </a:r>
            <a:endParaRPr sz="3200" b="1">
              <a:solidFill>
                <a:srgbClr val="4471C4"/>
              </a:solidFill>
            </a:endParaRPr>
          </a:p>
        </p:txBody>
      </p:sp>
      <p:sp>
        <p:nvSpPr>
          <p:cNvPr id="235" name="Google Shape;235;g3d63e75b160_0_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16</a:t>
            </a:fld>
            <a:endParaRPr/>
          </a:p>
        </p:txBody>
      </p:sp>
      <p:pic>
        <p:nvPicPr>
          <p:cNvPr id="237" name="Google Shape;237;g3d63e75b160_0_69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556C101-FC46-94D5-474C-4D4FE4D39F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482666"/>
              </p:ext>
            </p:extLst>
          </p:nvPr>
        </p:nvGraphicFramePr>
        <p:xfrm>
          <a:off x="2325688" y="1701800"/>
          <a:ext cx="83693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854825" imgH="3431753" progId="Word.Document.12">
                  <p:embed/>
                </p:oleObj>
              </mc:Choice>
              <mc:Fallback>
                <p:oleObj name="Document" r:id="rId4" imgW="6854825" imgH="3431753" progId="Word.Documen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556C101-FC46-94D5-474C-4D4FE4D39F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25688" y="1701800"/>
                        <a:ext cx="8369300" cy="419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756A65-038C-31DA-A9D3-2625101438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 smtClean="0"/>
              <a:t>17</a:t>
            </a:fld>
            <a:endParaRPr lang="fr-CA"/>
          </a:p>
        </p:txBody>
      </p:sp>
      <p:sp>
        <p:nvSpPr>
          <p:cNvPr id="5" name="Google Shape;243;g3d63e75b160_0_80">
            <a:extLst>
              <a:ext uri="{FF2B5EF4-FFF2-40B4-BE49-F238E27FC236}">
                <a16:creationId xmlns:a16="http://schemas.microsoft.com/office/drawing/2014/main" id="{146269CD-868E-0D0A-22D1-9CD5C88764A8}"/>
              </a:ext>
            </a:extLst>
          </p:cNvPr>
          <p:cNvSpPr txBox="1">
            <a:spLocks/>
          </p:cNvSpPr>
          <p:nvPr/>
        </p:nvSpPr>
        <p:spPr>
          <a:xfrm>
            <a:off x="989600" y="215350"/>
            <a:ext cx="10515600" cy="1423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fr-CA" sz="3200" b="1" dirty="0">
                <a:solidFill>
                  <a:srgbClr val="4471C4"/>
                </a:solidFill>
                <a:latin typeface="Calibri"/>
                <a:cs typeface="Calibri"/>
                <a:sym typeface="Calibri"/>
              </a:rPr>
              <a:t>SCÉNARIO DE VALORISATION</a:t>
            </a:r>
          </a:p>
        </p:txBody>
      </p:sp>
      <p:sp>
        <p:nvSpPr>
          <p:cNvPr id="6" name="Google Shape;244;g3d63e75b160_0_80">
            <a:extLst>
              <a:ext uri="{FF2B5EF4-FFF2-40B4-BE49-F238E27FC236}">
                <a16:creationId xmlns:a16="http://schemas.microsoft.com/office/drawing/2014/main" id="{0E9920CD-822B-750E-EE7E-E14D22B88FF6}"/>
              </a:ext>
            </a:extLst>
          </p:cNvPr>
          <p:cNvSpPr txBox="1">
            <a:spLocks/>
          </p:cNvSpPr>
          <p:nvPr/>
        </p:nvSpPr>
        <p:spPr>
          <a:xfrm>
            <a:off x="6680010" y="1254125"/>
            <a:ext cx="5004851" cy="29748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  <a:buClr>
                <a:srgbClr val="2F4A68"/>
              </a:buClr>
              <a:buFont typeface="Arial"/>
              <a:buChar char="●"/>
            </a:pPr>
            <a:r>
              <a:rPr lang="fr-CA" sz="1800" dirty="0">
                <a:solidFill>
                  <a:srgbClr val="2F4A68"/>
                </a:solidFill>
              </a:rPr>
              <a:t> Une tarification différenciée du GSR selon les segments d’acheteurs</a:t>
            </a:r>
          </a:p>
          <a:p>
            <a:pPr>
              <a:lnSpc>
                <a:spcPct val="115000"/>
              </a:lnSpc>
              <a:buClr>
                <a:srgbClr val="2F4A68"/>
              </a:buClr>
              <a:buFont typeface="Arial"/>
              <a:buChar char="●"/>
            </a:pPr>
            <a:r>
              <a:rPr lang="fr-CA" sz="1800" dirty="0">
                <a:solidFill>
                  <a:srgbClr val="2F4A68"/>
                </a:solidFill>
              </a:rPr>
              <a:t> Alignement des primes avec la valeur de marché des attributs</a:t>
            </a:r>
          </a:p>
          <a:p>
            <a:pPr>
              <a:lnSpc>
                <a:spcPct val="115000"/>
              </a:lnSpc>
              <a:buClr>
                <a:srgbClr val="2F4A68"/>
              </a:buClr>
              <a:buFont typeface="Arial"/>
              <a:buChar char="●"/>
            </a:pPr>
            <a:r>
              <a:rPr lang="fr-CA" sz="1800" dirty="0">
                <a:solidFill>
                  <a:srgbClr val="2F4A68"/>
                </a:solidFill>
              </a:rPr>
              <a:t> Résultats du scénario:</a:t>
            </a:r>
          </a:p>
          <a:p>
            <a:pPr marL="400050" lvl="3" indent="-285750">
              <a:lnSpc>
                <a:spcPct val="115000"/>
              </a:lnSpc>
              <a:spcBef>
                <a:spcPts val="1000"/>
              </a:spcBef>
              <a:buClr>
                <a:srgbClr val="2F4A68"/>
              </a:buClr>
              <a:buSzPts val="1800"/>
              <a:buFont typeface="Wingdings" panose="05000000000000000000" pitchFamily="2" charset="2"/>
              <a:buChar char="Ø"/>
            </a:pPr>
            <a:r>
              <a:rPr lang="fr-CA" sz="1800" dirty="0">
                <a:solidFill>
                  <a:srgbClr val="2F4A68"/>
                </a:solidFill>
              </a:rPr>
              <a:t>Contribution totale : </a:t>
            </a:r>
            <a:r>
              <a:rPr lang="fr-CA" sz="1800" b="1" dirty="0">
                <a:solidFill>
                  <a:srgbClr val="2F4A68"/>
                </a:solidFill>
              </a:rPr>
              <a:t>23,54 $/GJ</a:t>
            </a:r>
            <a:endParaRPr lang="fr-CA" sz="1800" dirty="0">
              <a:solidFill>
                <a:srgbClr val="2F4A68"/>
              </a:solidFill>
            </a:endParaRPr>
          </a:p>
          <a:p>
            <a:pPr marL="457200" indent="-342900">
              <a:lnSpc>
                <a:spcPct val="115000"/>
              </a:lnSpc>
              <a:spcBef>
                <a:spcPts val="1000"/>
              </a:spcBef>
              <a:buClr>
                <a:srgbClr val="2F4A68"/>
              </a:buClr>
              <a:buSzPts val="1800"/>
              <a:buFont typeface="Wingdings" panose="05000000000000000000" pitchFamily="2" charset="2"/>
              <a:buChar char="Ø"/>
            </a:pPr>
            <a:r>
              <a:rPr lang="fr-CA" sz="1800" dirty="0">
                <a:solidFill>
                  <a:srgbClr val="2F4A68"/>
                </a:solidFill>
              </a:rPr>
              <a:t>À un prix d'UC de 425 $/t : la valeur combinée peut atteindre </a:t>
            </a:r>
            <a:r>
              <a:rPr lang="fr-CA" sz="1800" b="1" dirty="0">
                <a:solidFill>
                  <a:srgbClr val="2F4A68"/>
                </a:solidFill>
              </a:rPr>
              <a:t>35 $/GJ</a:t>
            </a:r>
          </a:p>
          <a:p>
            <a:pPr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endParaRPr lang="fr-CA" sz="1800" dirty="0">
              <a:solidFill>
                <a:srgbClr val="2F4A68"/>
              </a:solidFill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endParaRPr lang="fr-CA" sz="1800" dirty="0">
              <a:solidFill>
                <a:srgbClr val="2F4A68"/>
              </a:solidFill>
            </a:endParaRPr>
          </a:p>
        </p:txBody>
      </p:sp>
      <p:sp>
        <p:nvSpPr>
          <p:cNvPr id="7" name="Google Shape;245;g3d63e75b160_0_80">
            <a:extLst>
              <a:ext uri="{FF2B5EF4-FFF2-40B4-BE49-F238E27FC236}">
                <a16:creationId xmlns:a16="http://schemas.microsoft.com/office/drawing/2014/main" id="{2F3CDA5D-14EB-CAE0-1E03-870375B8C407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CA" smtClean="0"/>
              <a:pPr/>
              <a:t>17</a:t>
            </a:fld>
            <a:endParaRPr lang="fr-CA"/>
          </a:p>
        </p:txBody>
      </p:sp>
      <p:pic>
        <p:nvPicPr>
          <p:cNvPr id="8" name="Google Shape;246;g3d63e75b160_0_80" descr="Industrial Gas Users Association | l’Association Des Consommateurs Industriels De Gaz">
            <a:extLst>
              <a:ext uri="{FF2B5EF4-FFF2-40B4-BE49-F238E27FC236}">
                <a16:creationId xmlns:a16="http://schemas.microsoft.com/office/drawing/2014/main" id="{0FBFD156-0894-8962-4BE9-FAB3921487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7B1FD0FD-EB61-2789-EE60-423FAD87DD90}"/>
              </a:ext>
            </a:extLst>
          </p:cNvPr>
          <p:cNvSpPr txBox="1"/>
          <p:nvPr/>
        </p:nvSpPr>
        <p:spPr>
          <a:xfrm>
            <a:off x="521890" y="4495033"/>
            <a:ext cx="10983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Clr>
                <a:schemeClr val="bg2"/>
              </a:buClr>
              <a:buFont typeface="Arial" panose="020B0604020202020204" pitchFamily="34" charset="0"/>
              <a:buChar char="●"/>
            </a:pPr>
            <a:r>
              <a:rPr lang="fr-FR" sz="1800" i="1" dirty="0">
                <a:solidFill>
                  <a:schemeClr val="bg2"/>
                </a:solidFill>
              </a:rPr>
              <a:t>Dans les conditions de marché actuelles, une structuration adéquate permettrait à la réglementation québécoise de passer d'un fardeau financier à un modèle d'intégration à coût net nul.</a:t>
            </a:r>
          </a:p>
          <a:p>
            <a:endParaRPr lang="fr-FR" sz="1800" i="1" dirty="0"/>
          </a:p>
          <a:p>
            <a:r>
              <a:rPr lang="fr-CA" sz="1800" b="1" dirty="0">
                <a:solidFill>
                  <a:srgbClr val="4471C4"/>
                </a:solidFill>
              </a:rPr>
              <a:t>→ RECOMMANDATION 9</a:t>
            </a:r>
            <a:r>
              <a:rPr lang="fr-CA" sz="1800" dirty="0">
                <a:solidFill>
                  <a:srgbClr val="4471C4"/>
                </a:solidFill>
              </a:rPr>
              <a:t> </a:t>
            </a:r>
            <a:r>
              <a:rPr lang="fr-CA" sz="1800" dirty="0">
                <a:solidFill>
                  <a:srgbClr val="2F4A68"/>
                </a:solidFill>
              </a:rPr>
              <a:t>: Appuyer l'intégration des revenus UC au tarif GSR, mais exiger qu'</a:t>
            </a:r>
            <a:r>
              <a:rPr lang="fr-CA" sz="1800" dirty="0" err="1">
                <a:solidFill>
                  <a:srgbClr val="2F4A68"/>
                </a:solidFill>
              </a:rPr>
              <a:t>Énergir</a:t>
            </a:r>
            <a:r>
              <a:rPr lang="fr-CA" sz="1800" dirty="0">
                <a:solidFill>
                  <a:srgbClr val="2F4A68"/>
                </a:solidFill>
              </a:rPr>
              <a:t> développe une offre adaptée incluant la cession du droit de création des UC aux clients intéressés</a:t>
            </a:r>
            <a:endParaRPr lang="fr-FR" sz="1800" i="1" dirty="0"/>
          </a:p>
          <a:p>
            <a:endParaRPr lang="fr-FR" sz="1800" i="1" dirty="0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B68A4157-3FC4-A022-6FA3-04B8371D8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318" y="1438749"/>
          <a:ext cx="6867525" cy="317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866746" imgH="3177470" progId="Word.Document.12">
                  <p:embed/>
                </p:oleObj>
              </mc:Choice>
              <mc:Fallback>
                <p:oleObj name="Document" r:id="rId4" imgW="6866746" imgH="3177470" progId="Word.Document.12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B68A4157-3FC4-A022-6FA3-04B8371D82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5318" y="1438749"/>
                        <a:ext cx="6867525" cy="317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412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d63e75b160_0_90"/>
          <p:cNvSpPr txBox="1">
            <a:spLocks noGrp="1"/>
          </p:cNvSpPr>
          <p:nvPr>
            <p:ph type="title"/>
          </p:nvPr>
        </p:nvSpPr>
        <p:spPr>
          <a:xfrm>
            <a:off x="246150" y="194650"/>
            <a:ext cx="3918300" cy="2368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-CA" sz="3200" b="1">
                <a:solidFill>
                  <a:srgbClr val="4471C4"/>
                </a:solidFill>
              </a:rPr>
              <a:t>SYNTHÈSE</a:t>
            </a:r>
            <a:endParaRPr sz="3200" b="1">
              <a:solidFill>
                <a:srgbClr val="4471C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-CA" sz="3200" b="1">
                <a:solidFill>
                  <a:srgbClr val="4471C4"/>
                </a:solidFill>
              </a:rPr>
              <a:t>DES 9 </a:t>
            </a:r>
            <a:endParaRPr sz="3200" b="1">
              <a:solidFill>
                <a:srgbClr val="4471C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-CA" sz="3200" b="1">
                <a:solidFill>
                  <a:srgbClr val="4471C4"/>
                </a:solidFill>
              </a:rPr>
              <a:t>RECOMMANDATIONS</a:t>
            </a:r>
            <a:endParaRPr sz="3200" b="1">
              <a:solidFill>
                <a:srgbClr val="4471C4"/>
              </a:solidFill>
            </a:endParaRPr>
          </a:p>
        </p:txBody>
      </p:sp>
      <p:sp>
        <p:nvSpPr>
          <p:cNvPr id="253" name="Google Shape;253;g3d63e75b160_0_90"/>
          <p:cNvSpPr txBox="1">
            <a:spLocks noGrp="1"/>
          </p:cNvSpPr>
          <p:nvPr>
            <p:ph type="sldNum" idx="12"/>
          </p:nvPr>
        </p:nvSpPr>
        <p:spPr>
          <a:xfrm>
            <a:off x="9086850" y="649290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18</a:t>
            </a:fld>
            <a:endParaRPr/>
          </a:p>
        </p:txBody>
      </p:sp>
      <p:pic>
        <p:nvPicPr>
          <p:cNvPr id="254" name="Google Shape;254;g3d63e75b160_0_90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55" name="Google Shape;255;g3d63e75b160_0_90"/>
          <p:cNvGraphicFramePr/>
          <p:nvPr>
            <p:extLst>
              <p:ext uri="{D42A27DB-BD31-4B8C-83A1-F6EECF244321}">
                <p14:modId xmlns:p14="http://schemas.microsoft.com/office/powerpoint/2010/main" val="2456802818"/>
              </p:ext>
            </p:extLst>
          </p:nvPr>
        </p:nvGraphicFramePr>
        <p:xfrm>
          <a:off x="4463357" y="823865"/>
          <a:ext cx="6980223" cy="5221300"/>
        </p:xfrm>
        <a:graphic>
          <a:graphicData uri="http://schemas.openxmlformats.org/drawingml/2006/table">
            <a:tbl>
              <a:tblPr>
                <a:noFill/>
                <a:tableStyleId>{5D7B6940-7C1F-489A-88EC-3A17F72CDE12}</a:tableStyleId>
              </a:tblPr>
              <a:tblGrid>
                <a:gridCol w="1000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9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 b="1" dirty="0">
                          <a:solidFill>
                            <a:srgbClr val="FFFFFF"/>
                          </a:solidFill>
                        </a:rPr>
                        <a:t>#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 b="1" dirty="0">
                          <a:solidFill>
                            <a:srgbClr val="FFFFFF"/>
                          </a:solidFill>
                        </a:rPr>
                        <a:t>Recommandations</a:t>
                      </a:r>
                      <a:endParaRPr sz="1600" b="1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1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Prendre acte que la proposition traite des effets, non des causes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2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b="1" dirty="0">
                          <a:solidFill>
                            <a:srgbClr val="FFFFFF"/>
                          </a:solidFill>
                        </a:rPr>
                        <a:t>Refuser la méthode proposée</a:t>
                      </a: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 — choc tarifaire déraisonnable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3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i="1" dirty="0">
                          <a:solidFill>
                            <a:srgbClr val="FFFFFF"/>
                          </a:solidFill>
                        </a:rPr>
                        <a:t>(Subsidiaire)</a:t>
                      </a: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 Amortissement du solde historique sur 6 ans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4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i="1" dirty="0">
                          <a:solidFill>
                            <a:srgbClr val="FFFFFF"/>
                          </a:solidFill>
                        </a:rPr>
                        <a:t>(Subsidiaire)</a:t>
                      </a: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 CFR sans rendement ni impôt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5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Affecter les revenus UC au solde historique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6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Tarification différenciée fondée sur l'IC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7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Assujettissement annuel aux frais de socialisation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8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Distinguer la valeur de la molécule et des attributs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213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600">
                          <a:solidFill>
                            <a:srgbClr val="FFFFFF"/>
                          </a:solidFill>
                        </a:rPr>
                        <a:t>9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400" dirty="0">
                          <a:solidFill>
                            <a:srgbClr val="FFFFFF"/>
                          </a:solidFill>
                        </a:rPr>
                        <a:t>Appuyer l'intégration des UC, développer une offre adaptée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d63e75b160_0_97"/>
          <p:cNvSpPr txBox="1">
            <a:spLocks noGrp="1"/>
          </p:cNvSpPr>
          <p:nvPr>
            <p:ph type="title"/>
          </p:nvPr>
        </p:nvSpPr>
        <p:spPr>
          <a:xfrm>
            <a:off x="989600" y="249600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>
                <a:solidFill>
                  <a:srgbClr val="4471C4"/>
                </a:solidFill>
              </a:rPr>
              <a:t>LE MESSAGE CENTRAL</a:t>
            </a:r>
            <a:endParaRPr sz="3200" b="1">
              <a:solidFill>
                <a:srgbClr val="4471C4"/>
              </a:solidFill>
            </a:endParaRPr>
          </a:p>
        </p:txBody>
      </p:sp>
      <p:sp>
        <p:nvSpPr>
          <p:cNvPr id="262" name="Google Shape;262;g3d63e75b160_0_97"/>
          <p:cNvSpPr txBox="1">
            <a:spLocks noGrp="1"/>
          </p:cNvSpPr>
          <p:nvPr>
            <p:ph type="body" idx="1"/>
          </p:nvPr>
        </p:nvSpPr>
        <p:spPr>
          <a:xfrm>
            <a:off x="838200" y="1067400"/>
            <a:ext cx="10515600" cy="472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Monsieur le Président, Madame et </a:t>
            </a:r>
            <a:r>
              <a:rPr lang="fr-CA" sz="1600" i="1" dirty="0" err="1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Messieur</a:t>
            </a: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les Régisseurs,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L'ACIG invite respectueusement la Régie à ne pas perdre de vue l'enjeu central.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véritable objectif ne devrait pas être de perfectionner indéfiniment un mécanisme de socialisation appelé à croître, mais bien de corriger les paramètres qui rendent cette socialisation nécessaire.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réponse réglementaire appropriée doit viser, en priorité :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F4A68"/>
              </a:buClr>
              <a:buSzPts val="1600"/>
              <a:buChar char="●"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réduction du coût à la source,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00"/>
              <a:buChar char="●"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l'évitement des charges financières inutiles,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00"/>
              <a:buChar char="●"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rétablissement d'une appréciation annuelle plus cohérente,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600"/>
              <a:buChar char="●"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et l'ouverture de solutions qui rendent enfin possible, pour la clientèle industrielle, un accès utile, crédible et économiquement rationnel au GSR et à ses attributs environnementaux.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C'est à cette condition qu'il sera possible de concilier, de manière équilibrée, les impératifs de transition énergétique, de compétitivité industrielle et d'efficacité économique.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600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Nous vous remercions de votre attention.</a:t>
            </a:r>
            <a:endParaRPr sz="1600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rgbClr val="2F4A68"/>
              </a:solidFill>
            </a:endParaRPr>
          </a:p>
        </p:txBody>
      </p:sp>
      <p:sp>
        <p:nvSpPr>
          <p:cNvPr id="263" name="Google Shape;263;g3d63e75b160_0_9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19</a:t>
            </a:fld>
            <a:endParaRPr/>
          </a:p>
        </p:txBody>
      </p:sp>
      <p:pic>
        <p:nvPicPr>
          <p:cNvPr id="264" name="Google Shape;264;g3d63e75b160_0_97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261" y="6045166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63e75b160_0_128"/>
          <p:cNvSpPr txBox="1">
            <a:spLocks noGrp="1"/>
          </p:cNvSpPr>
          <p:nvPr>
            <p:ph type="title"/>
          </p:nvPr>
        </p:nvSpPr>
        <p:spPr>
          <a:xfrm>
            <a:off x="989600" y="376850"/>
            <a:ext cx="10515600" cy="1170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sz="3200" b="1">
                <a:solidFill>
                  <a:srgbClr val="4471C4"/>
                </a:solidFill>
              </a:rPr>
              <a:t>QUI EST L’ACIG</a:t>
            </a:r>
            <a:endParaRPr sz="4500"/>
          </a:p>
        </p:txBody>
      </p:sp>
      <p:sp>
        <p:nvSpPr>
          <p:cNvPr id="98" name="Google Shape;98;g3d63e75b160_0_128"/>
          <p:cNvSpPr txBox="1">
            <a:spLocks noGrp="1"/>
          </p:cNvSpPr>
          <p:nvPr>
            <p:ph type="body" idx="1"/>
          </p:nvPr>
        </p:nvSpPr>
        <p:spPr>
          <a:xfrm>
            <a:off x="675700" y="1547150"/>
            <a:ext cx="10106977" cy="4269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Fondée en 1973, comprenant 30 des plus grands consommateurs industriels de gaz au Québec et en Ontario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Secteurs : mines, métaux, chimie et pétrochimie, produits forestiers, manufacturier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Au Québec : 14 membres, plus de 1,8 milliard de m³/an, soit près de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30 % des volumes distribués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par Énergir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Exposés à la concurrence internationale,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l'accès à un approvisionnement fiable et compétitif est un enjeu capital</a:t>
            </a:r>
            <a:endParaRPr sz="22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Déjà assujettis au SPEDE, déjà engagés dans la décarbonation de leurs procédés</a:t>
            </a:r>
            <a:endParaRPr dirty="0"/>
          </a:p>
        </p:txBody>
      </p:sp>
      <p:sp>
        <p:nvSpPr>
          <p:cNvPr id="99" name="Google Shape;99;g3d63e75b160_0_1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CA"/>
              <a:t>2</a:t>
            </a:fld>
            <a:endParaRPr/>
          </a:p>
        </p:txBody>
      </p:sp>
      <p:pic>
        <p:nvPicPr>
          <p:cNvPr id="100" name="Google Shape;100;g3d63e75b160_0_128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3215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989600" y="236050"/>
            <a:ext cx="10515600" cy="13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PLAN DE PRÉSENTATION</a:t>
            </a:r>
            <a:endParaRPr sz="3200" b="1">
              <a:solidFill>
                <a:srgbClr val="4471C4"/>
              </a:solidFill>
            </a:endParaRPr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714523" y="1748487"/>
            <a:ext cx="10597755" cy="3583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368300">
              <a:lnSpc>
                <a:spcPct val="150000"/>
              </a:lnSpc>
              <a:buClr>
                <a:srgbClr val="2F4A68"/>
              </a:buClr>
              <a:buSzPts val="2200"/>
              <a:buAutoNum type="arabicPeriod"/>
            </a:pP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Mise en contexte et constat de fond — </a:t>
            </a:r>
            <a:r>
              <a:rPr lang="fr-CA" sz="2200" b="1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M. Sebaa</a:t>
            </a:r>
            <a:endParaRPr sz="22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68300">
              <a:lnSpc>
                <a:spcPct val="150000"/>
              </a:lnSpc>
              <a:spcBef>
                <a:spcPts val="1200"/>
              </a:spcBef>
              <a:buClr>
                <a:srgbClr val="2F4A68"/>
              </a:buClr>
              <a:buSzPts val="2200"/>
              <a:buFont typeface="Arial"/>
              <a:buAutoNum type="arabicPeriod"/>
            </a:pP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Position de l'ACIG sur la méthode de socialisation  — </a:t>
            </a:r>
            <a:r>
              <a:rPr lang="fr-CA" sz="2200" b="1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M. Beauvais</a:t>
            </a:r>
          </a:p>
          <a:p>
            <a:pPr indent="-368300">
              <a:lnSpc>
                <a:spcPct val="150000"/>
              </a:lnSpc>
              <a:buClr>
                <a:srgbClr val="2F4A68"/>
              </a:buClr>
              <a:buSzPts val="2200"/>
              <a:buFont typeface="Arial"/>
              <a:buAutoNum type="arabicPeriod"/>
            </a:pP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Position de l’ACIG sur la valorisation des UC </a:t>
            </a:r>
            <a:r>
              <a:rPr lang="fr-CA" sz="18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2200" b="1" i="1" dirty="0">
                <a:solidFill>
                  <a:srgbClr val="2F4A68"/>
                </a:solidFill>
                <a:latin typeface="Arial"/>
                <a:cs typeface="Arial"/>
                <a:sym typeface="Arial"/>
              </a:rPr>
              <a:t>— Mme. Nobert</a:t>
            </a:r>
          </a:p>
          <a:p>
            <a:pPr indent="-368300">
              <a:lnSpc>
                <a:spcPct val="150000"/>
              </a:lnSpc>
              <a:buClr>
                <a:srgbClr val="2F4A68"/>
              </a:buClr>
              <a:buSzPts val="2200"/>
              <a:buFont typeface="Arial"/>
              <a:buAutoNum type="arabicPeriod"/>
            </a:pP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Conclusion et recommandations — </a:t>
            </a:r>
            <a:r>
              <a:rPr lang="fr-CA" sz="2200" b="1" i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M. Sebaa</a:t>
            </a:r>
            <a:endParaRPr sz="2200" b="1" i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016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200" b="1" dirty="0">
              <a:solidFill>
                <a:srgbClr val="2F4A68"/>
              </a:solidFill>
            </a:endParaRPr>
          </a:p>
        </p:txBody>
      </p:sp>
      <p:pic>
        <p:nvPicPr>
          <p:cNvPr id="116" name="Google Shape;116;p6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 txBox="1">
            <a:spLocks noGrp="1"/>
          </p:cNvSpPr>
          <p:nvPr>
            <p:ph type="subTitle" idx="1"/>
          </p:nvPr>
        </p:nvSpPr>
        <p:spPr>
          <a:xfrm>
            <a:off x="720000" y="1606788"/>
            <a:ext cx="10457400" cy="3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socialisation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n'est pas une cause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, c'est un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symptôme</a:t>
            </a:r>
            <a:endParaRPr sz="22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vrai problème : un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déséquilibre structurel</a:t>
            </a: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entre les volumes de GSR achetés par Énergir et une demande volontaire insuffisante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le reconnaît elle-même (B-0084, p. 6) : hausse du seuil réglementaire + demande volontaire insuffisante</a:t>
            </a:r>
            <a:endParaRPr sz="22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2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Toute réforme qui se limite à administrer les effets sans traiter les causes demeure </a:t>
            </a:r>
            <a:r>
              <a:rPr lang="fr-CA" sz="22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incomplète</a:t>
            </a:r>
            <a:endParaRPr sz="3500" b="1" dirty="0">
              <a:solidFill>
                <a:srgbClr val="2F4A68"/>
              </a:solidFill>
            </a:endParaRPr>
          </a:p>
        </p:txBody>
      </p:sp>
      <p:pic>
        <p:nvPicPr>
          <p:cNvPr id="124" name="Google Shape;124;p8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4</a:t>
            </a:fld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ctrTitle"/>
          </p:nvPr>
        </p:nvSpPr>
        <p:spPr>
          <a:xfrm>
            <a:off x="989600" y="684200"/>
            <a:ext cx="9536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LE PROBLEME </a:t>
            </a:r>
            <a:r>
              <a:rPr lang="fr-CA" sz="3200" b="1" dirty="0">
                <a:solidFill>
                  <a:srgbClr val="4471C4"/>
                </a:solidFill>
              </a:rPr>
              <a:t>FONDAMENTAL</a:t>
            </a:r>
            <a:endParaRPr sz="6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>
            <a:spLocks noGrp="1"/>
          </p:cNvSpPr>
          <p:nvPr>
            <p:ph type="title"/>
          </p:nvPr>
        </p:nvSpPr>
        <p:spPr>
          <a:xfrm>
            <a:off x="989600" y="422450"/>
            <a:ext cx="1051560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52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LES RISQUES POUR LA CLIENTÈLE INDUSTRIELLE</a:t>
            </a:r>
            <a:endParaRPr sz="3200" b="1">
              <a:solidFill>
                <a:srgbClr val="4471C4"/>
              </a:solidFill>
            </a:endParaRPr>
          </a:p>
        </p:txBody>
      </p:sp>
      <p:pic>
        <p:nvPicPr>
          <p:cNvPr id="133" name="Google Shape;133;p9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9"/>
          <p:cNvSpPr txBox="1">
            <a:spLocks noGrp="1"/>
          </p:cNvSpPr>
          <p:nvPr>
            <p:ph type="body" idx="1"/>
          </p:nvPr>
        </p:nvSpPr>
        <p:spPr>
          <a:xfrm>
            <a:off x="720000" y="1544463"/>
            <a:ext cx="10515600" cy="43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À compter de 2026 : </a:t>
            </a:r>
            <a:r>
              <a:rPr lang="fr-CA" sz="20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pression tarifaire difficilement soutenable</a:t>
            </a:r>
            <a:endParaRPr sz="2000" b="1" dirty="0">
              <a:solidFill>
                <a:srgbClr val="4471C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Ce n'est pas un ajustement marginal — c'est un </a:t>
            </a:r>
            <a:r>
              <a:rPr lang="fr-CA" sz="20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choc tarifaire réel</a:t>
            </a:r>
            <a:endParaRPr sz="2000" b="1" dirty="0">
              <a:solidFill>
                <a:srgbClr val="4471C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Effets pervers possibles :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Retard d'investissements en décarbonation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Retour vers des énergies plus carbonées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Transfert d'activités vers l'Ontario ou les États-Unis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○"/>
            </a:pPr>
            <a:r>
              <a:rPr lang="fr-CA" sz="20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Spirale infernale</a:t>
            </a:r>
            <a:r>
              <a:rPr lang="fr-CA" sz="20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moins de clients → plus de socialisation par client restant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2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 cadre risque de placer l'industrie devant un </a:t>
            </a:r>
            <a:r>
              <a:rPr lang="fr-CA" sz="20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choix impossible</a:t>
            </a:r>
            <a:r>
              <a:rPr lang="fr-CA" sz="20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entre compétitivité et transition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None/>
            </a:pPr>
            <a:endParaRPr sz="2000" dirty="0">
              <a:solidFill>
                <a:srgbClr val="2F4A68"/>
              </a:solidFill>
            </a:endParaRPr>
          </a:p>
        </p:txBody>
      </p:sp>
      <p:sp>
        <p:nvSpPr>
          <p:cNvPr id="135" name="Google Shape;13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0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0"/>
          <p:cNvSpPr txBox="1">
            <a:spLocks noGrp="1"/>
          </p:cNvSpPr>
          <p:nvPr>
            <p:ph type="title"/>
          </p:nvPr>
        </p:nvSpPr>
        <p:spPr>
          <a:xfrm>
            <a:off x="989600" y="360300"/>
            <a:ext cx="8812200" cy="1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CE QUE LA DEMANDE D’ÉNERGIR NE COUVRE PAS</a:t>
            </a:r>
            <a:endParaRPr sz="3100"/>
          </a:p>
        </p:txBody>
      </p:sp>
      <p:sp>
        <p:nvSpPr>
          <p:cNvPr id="143" name="Google Shape;143;p10"/>
          <p:cNvSpPr txBox="1">
            <a:spLocks noGrp="1"/>
          </p:cNvSpPr>
          <p:nvPr>
            <p:ph type="body" idx="1"/>
          </p:nvPr>
        </p:nvSpPr>
        <p:spPr>
          <a:xfrm>
            <a:off x="943516" y="1475100"/>
            <a:ext cx="10410284" cy="32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6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Énergir avait annoncé une stratégie de tarification ciblée pour les grands clients (prévue automne 2025) — </a:t>
            </a:r>
            <a:r>
              <a:rPr lang="fr-CA" sz="2000" b="1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elle n'est pas au rendez-vous</a:t>
            </a:r>
            <a:endParaRPr sz="2000" b="1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6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demande se limite à deux mécaniques : méthode prévisionnelle (Sujet 2) et traitement des UC (Sujet 3)</a:t>
            </a: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937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600"/>
              <a:buChar char="●"/>
            </a:pPr>
            <a:r>
              <a:rPr lang="fr-CA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Aucune mesure structurelle pour réduire les invendus</a:t>
            </a:r>
          </a:p>
          <a:p>
            <a:pPr marL="457200" lvl="0" indent="-3937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600"/>
              <a:buChar char="●"/>
            </a:pPr>
            <a:endParaRPr sz="20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SzPts val="2400"/>
              <a:buNone/>
            </a:pPr>
            <a:r>
              <a:rPr lang="fr-FR" sz="20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→ RECOMMANDATION 1</a:t>
            </a:r>
            <a:r>
              <a:rPr lang="fr-FR" sz="20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20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: Prendre acte que la proposition traite des effets, non des causes. Exiger d'Énergir de documenter les mesures pour mieux aligner l'offre sur la demande.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400"/>
              <a:buNone/>
            </a:pPr>
            <a:endParaRPr sz="2000" dirty="0">
              <a:solidFill>
                <a:srgbClr val="2F4A68"/>
              </a:solidFill>
            </a:endParaRPr>
          </a:p>
        </p:txBody>
      </p:sp>
      <p:sp>
        <p:nvSpPr>
          <p:cNvPr id="144" name="Google Shape;1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"/>
          <p:cNvSpPr txBox="1">
            <a:spLocks noGrp="1"/>
          </p:cNvSpPr>
          <p:nvPr>
            <p:ph type="title"/>
          </p:nvPr>
        </p:nvSpPr>
        <p:spPr>
          <a:xfrm>
            <a:off x="989600" y="354150"/>
            <a:ext cx="8905800" cy="11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PORTÉE ET LIMITES DE LA PREUVE D’ÉNERGIR</a:t>
            </a:r>
            <a:endParaRPr sz="3200" b="1">
              <a:solidFill>
                <a:srgbClr val="4471C4"/>
              </a:solidFill>
            </a:endParaRPr>
          </a:p>
        </p:txBody>
      </p:sp>
      <p:pic>
        <p:nvPicPr>
          <p:cNvPr id="151" name="Google Shape;151;p11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1"/>
          <p:cNvSpPr txBox="1">
            <a:spLocks noGrp="1"/>
          </p:cNvSpPr>
          <p:nvPr>
            <p:ph type="body" idx="1"/>
          </p:nvPr>
        </p:nvSpPr>
        <p:spPr>
          <a:xfrm>
            <a:off x="720000" y="1490687"/>
            <a:ext cx="10515600" cy="45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100"/>
              <a:buChar char="●"/>
            </a:pP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preuve porte sur </a:t>
            </a: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deux objets distincts</a:t>
            </a:r>
            <a:r>
              <a:rPr lang="fr-CA" sz="21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endParaRPr sz="2100" dirty="0">
              <a:solidFill>
                <a:srgbClr val="4471C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100"/>
              <a:buAutoNum type="arabicPeriod"/>
            </a:pP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méthode prévisionnelle</a:t>
            </a: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pour les années futures → avantage théorique réel</a:t>
            </a:r>
            <a:endParaRPr sz="21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100"/>
              <a:buAutoNum type="arabicPeriod"/>
            </a:pP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</a:t>
            </a:r>
            <a:r>
              <a:rPr lang="fr-CA" sz="21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cavalier tarifaire sur 3 ans</a:t>
            </a:r>
            <a:r>
              <a:rPr lang="fr-CA" sz="2100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pour le solde historique → </a:t>
            </a: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très problématique</a:t>
            </a:r>
            <a:endParaRPr sz="2100" b="1" dirty="0">
              <a:solidFill>
                <a:srgbClr val="4471C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100"/>
              <a:buChar char="●"/>
            </a:pP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Les justifications invoquées par Énergir ne résistent pas à l'analyse :</a:t>
            </a:r>
            <a:endParaRPr sz="21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2100"/>
              <a:buChar char="○"/>
            </a:pP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Causalité des coûts</a:t>
            </a: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le vrai défaut se situe en amont (volumes non adossés à la demande)</a:t>
            </a:r>
            <a:endParaRPr sz="21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100"/>
              <a:buChar char="○"/>
            </a:pP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Équité intergénérationnelle</a:t>
            </a: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le nombre de clients est en baisse depuis 3 ans — argument à relativiser</a:t>
            </a:r>
            <a:endParaRPr sz="2100" dirty="0">
              <a:solidFill>
                <a:srgbClr val="2F4A6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2100"/>
              <a:buChar char="○"/>
            </a:pPr>
            <a:r>
              <a:rPr lang="fr-CA" sz="2100" b="1" dirty="0">
                <a:solidFill>
                  <a:srgbClr val="4471C4"/>
                </a:solidFill>
                <a:latin typeface="Arial"/>
                <a:ea typeface="Arial"/>
                <a:cs typeface="Arial"/>
                <a:sym typeface="Arial"/>
              </a:rPr>
              <a:t>Reconnaissance de l'effort de décarbonation</a:t>
            </a:r>
            <a:r>
              <a:rPr lang="fr-CA" sz="2100" dirty="0">
                <a:solidFill>
                  <a:srgbClr val="2F4A68"/>
                </a:solidFill>
                <a:latin typeface="Arial"/>
                <a:ea typeface="Arial"/>
                <a:cs typeface="Arial"/>
                <a:sym typeface="Arial"/>
              </a:rPr>
              <a:t> : ne saurait prévaloir pour la clientèle industrielle — le GSR n'est pas la seule voie de décarbonation</a:t>
            </a:r>
            <a:endParaRPr sz="2100" dirty="0">
              <a:solidFill>
                <a:srgbClr val="2F4A68"/>
              </a:solidFill>
            </a:endParaRPr>
          </a:p>
        </p:txBody>
      </p:sp>
      <p:sp>
        <p:nvSpPr>
          <p:cNvPr id="153" name="Google Shape;1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"/>
          <p:cNvSpPr txBox="1">
            <a:spLocks noGrp="1"/>
          </p:cNvSpPr>
          <p:nvPr>
            <p:ph type="title"/>
          </p:nvPr>
        </p:nvSpPr>
        <p:spPr>
          <a:xfrm>
            <a:off x="933750" y="427450"/>
            <a:ext cx="10515600" cy="9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>
                <a:solidFill>
                  <a:srgbClr val="4471C4"/>
                </a:solidFill>
              </a:rPr>
              <a:t>COMPARAISON DES MÉTHODES – TABLEAU SYNTHÈSE</a:t>
            </a:r>
            <a:endParaRPr sz="3200" b="1">
              <a:solidFill>
                <a:srgbClr val="4471C4"/>
              </a:solidFill>
            </a:endParaRPr>
          </a:p>
        </p:txBody>
      </p:sp>
      <p:pic>
        <p:nvPicPr>
          <p:cNvPr id="160" name="Google Shape;160;p13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8</a:t>
            </a:fld>
            <a:endParaRPr/>
          </a:p>
        </p:txBody>
      </p:sp>
      <p:graphicFrame>
        <p:nvGraphicFramePr>
          <p:cNvPr id="162" name="Google Shape;162;p13"/>
          <p:cNvGraphicFramePr/>
          <p:nvPr/>
        </p:nvGraphicFramePr>
        <p:xfrm>
          <a:off x="2572263" y="1674625"/>
          <a:ext cx="7047475" cy="2653225"/>
        </p:xfrm>
        <a:graphic>
          <a:graphicData uri="http://schemas.openxmlformats.org/drawingml/2006/table">
            <a:tbl>
              <a:tblPr>
                <a:noFill/>
                <a:tableStyleId>{5D7B6940-7C1F-489A-88EC-3A17F72CDE12}</a:tableStyleId>
              </a:tblPr>
              <a:tblGrid>
                <a:gridCol w="234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5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Élément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Méthode actuelle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Méthode proposée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Recouvrement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t + 2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t (prévisionnel)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Rendement hors base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Oui, 2 ans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Réduit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Cavalier historique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Mécanique existante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dirty="0">
                          <a:solidFill>
                            <a:srgbClr val="FFFFFF"/>
                          </a:solidFill>
                        </a:rPr>
                        <a:t>3 ans — choc tarifaire</a:t>
                      </a:r>
                      <a:endParaRPr sz="1700" dirty="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3" name="Google Shape;163;p13"/>
          <p:cNvSpPr txBox="1"/>
          <p:nvPr/>
        </p:nvSpPr>
        <p:spPr>
          <a:xfrm>
            <a:off x="720000" y="4414447"/>
            <a:ext cx="10943100" cy="1523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F4A68"/>
              </a:buClr>
              <a:buSzPts val="1700"/>
              <a:buChar char="●"/>
            </a:pPr>
            <a:r>
              <a:rPr lang="fr-CA" sz="1700" dirty="0">
                <a:solidFill>
                  <a:srgbClr val="2F4A68"/>
                </a:solidFill>
              </a:rPr>
              <a:t>Sur la portion </a:t>
            </a:r>
            <a:r>
              <a:rPr lang="fr-CA" sz="1700" b="1" dirty="0">
                <a:solidFill>
                  <a:srgbClr val="4471C4"/>
                </a:solidFill>
              </a:rPr>
              <a:t>prospective</a:t>
            </a:r>
            <a:r>
              <a:rPr lang="fr-CA" sz="1700" dirty="0">
                <a:solidFill>
                  <a:srgbClr val="2F4A68"/>
                </a:solidFill>
              </a:rPr>
              <a:t> : l'ACIG reconnaît un avantage, soit une économie de 28,2 M$ pour 2026-2027</a:t>
            </a:r>
            <a:endParaRPr sz="1700" dirty="0">
              <a:solidFill>
                <a:srgbClr val="2F4A68"/>
              </a:solidFill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2F4A68"/>
              </a:buClr>
              <a:buSzPts val="1700"/>
              <a:buChar char="●"/>
            </a:pPr>
            <a:r>
              <a:rPr lang="fr-CA" sz="1700" dirty="0">
                <a:solidFill>
                  <a:srgbClr val="2F4A68"/>
                </a:solidFill>
              </a:rPr>
              <a:t>Sur le </a:t>
            </a:r>
            <a:r>
              <a:rPr lang="fr-CA" sz="1700" b="1" dirty="0">
                <a:solidFill>
                  <a:srgbClr val="4471C4"/>
                </a:solidFill>
              </a:rPr>
              <a:t>cavalier de 3 ans</a:t>
            </a:r>
            <a:r>
              <a:rPr lang="fr-CA" sz="1700" dirty="0">
                <a:solidFill>
                  <a:srgbClr val="4471C4"/>
                </a:solidFill>
              </a:rPr>
              <a:t> </a:t>
            </a:r>
            <a:r>
              <a:rPr lang="fr-CA" sz="1700" dirty="0">
                <a:solidFill>
                  <a:srgbClr val="2F4A68"/>
                </a:solidFill>
              </a:rPr>
              <a:t>: économie de seulement 0,832 M$ vs méthode actuelle — </a:t>
            </a:r>
            <a:r>
              <a:rPr lang="fr-CA" sz="1700" b="1" dirty="0">
                <a:solidFill>
                  <a:srgbClr val="4471C4"/>
                </a:solidFill>
              </a:rPr>
              <a:t>pas une amélioration substantielle</a:t>
            </a:r>
            <a:endParaRPr sz="1700" b="1" dirty="0">
              <a:solidFill>
                <a:srgbClr val="4471C4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"/>
          <p:cNvSpPr txBox="1">
            <a:spLocks noGrp="1"/>
          </p:cNvSpPr>
          <p:nvPr>
            <p:ph type="title"/>
          </p:nvPr>
        </p:nvSpPr>
        <p:spPr>
          <a:xfrm>
            <a:off x="989600" y="313925"/>
            <a:ext cx="10515600" cy="12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71C4"/>
              </a:buClr>
              <a:buSzPts val="2800"/>
              <a:buFont typeface="Calibri"/>
              <a:buNone/>
            </a:pPr>
            <a:r>
              <a:rPr lang="fr-CA" sz="3200" b="1" dirty="0">
                <a:solidFill>
                  <a:srgbClr val="4471C4"/>
                </a:solidFill>
              </a:rPr>
              <a:t>LE CHOC TARIFAIRE – LES CHIFFRES</a:t>
            </a:r>
            <a:endParaRPr sz="4800" dirty="0"/>
          </a:p>
        </p:txBody>
      </p:sp>
      <p:pic>
        <p:nvPicPr>
          <p:cNvPr id="170" name="Google Shape;170;p14" descr="Industrial Gas Users Association | l’Association Des Consommateurs Industriels De Gaz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7611" y="6008191"/>
            <a:ext cx="1524000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9</a:t>
            </a:fld>
            <a:endParaRPr/>
          </a:p>
        </p:txBody>
      </p:sp>
      <p:graphicFrame>
        <p:nvGraphicFramePr>
          <p:cNvPr id="172" name="Google Shape;172;p14"/>
          <p:cNvGraphicFramePr/>
          <p:nvPr/>
        </p:nvGraphicFramePr>
        <p:xfrm>
          <a:off x="2188225" y="1735975"/>
          <a:ext cx="7815550" cy="2911875"/>
        </p:xfrm>
        <a:graphic>
          <a:graphicData uri="http://schemas.openxmlformats.org/drawingml/2006/table">
            <a:tbl>
              <a:tblPr>
                <a:noFill/>
                <a:tableStyleId>{5D7B6940-7C1F-489A-88EC-3A17F72CDE12}</a:tableStyleId>
              </a:tblPr>
              <a:tblGrid>
                <a:gridCol w="147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5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0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23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Année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Méthode proposée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Méthode actuelle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Écart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3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2026-2027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4,97 ¢/m³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1,04 ¢/m³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 b="1">
                          <a:solidFill>
                            <a:srgbClr val="FFFFFF"/>
                          </a:solidFill>
                        </a:rPr>
                        <a:t>+3,93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3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2027-2028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4,91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3,52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+1,39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3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2028-2029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6,59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3,94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+2,65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3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2029-2030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5,54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3,96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-CA" sz="1700">
                          <a:solidFill>
                            <a:srgbClr val="FFFFFF"/>
                          </a:solidFill>
                        </a:rPr>
                        <a:t>+1,58</a:t>
                      </a:r>
                      <a:endParaRPr sz="1700">
                        <a:solidFill>
                          <a:srgbClr val="FFFFFF"/>
                        </a:solidFill>
                      </a:endParaRPr>
                    </a:p>
                  </a:txBody>
                  <a:tcPr marL="9525" marR="9525" marT="9525" marB="9525">
                    <a:lnL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7625" cap="flat" cmpd="sng">
                      <a:solidFill>
                        <a:srgbClr val="D3D5D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4A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3" name="Google Shape;173;p14"/>
          <p:cNvSpPr txBox="1"/>
          <p:nvPr/>
        </p:nvSpPr>
        <p:spPr>
          <a:xfrm>
            <a:off x="720000" y="5131235"/>
            <a:ext cx="10232700" cy="520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F4A68"/>
              </a:buClr>
              <a:buSzPts val="1900"/>
              <a:buChar char="●"/>
            </a:pPr>
            <a:r>
              <a:rPr lang="fr-CA" sz="1900" dirty="0">
                <a:solidFill>
                  <a:srgbClr val="2F4A68"/>
                </a:solidFill>
              </a:rPr>
              <a:t>Cumul 3 premières</a:t>
            </a:r>
            <a:r>
              <a:rPr lang="fr-CA" sz="1900" dirty="0">
                <a:solidFill>
                  <a:schemeClr val="tx1"/>
                </a:solidFill>
              </a:rPr>
              <a:t> périodes </a:t>
            </a:r>
            <a:r>
              <a:rPr lang="fr-CA" sz="1900" dirty="0">
                <a:solidFill>
                  <a:srgbClr val="2F4A68"/>
                </a:solidFill>
              </a:rPr>
              <a:t>:</a:t>
            </a:r>
            <a:r>
              <a:rPr lang="fr-CA" sz="1900" dirty="0">
                <a:solidFill>
                  <a:srgbClr val="4471C4"/>
                </a:solidFill>
              </a:rPr>
              <a:t> </a:t>
            </a:r>
            <a:r>
              <a:rPr lang="fr-CA" sz="1900" b="1" dirty="0">
                <a:solidFill>
                  <a:srgbClr val="4471C4"/>
                </a:solidFill>
              </a:rPr>
              <a:t>16,47 ¢/m³</a:t>
            </a:r>
            <a:r>
              <a:rPr lang="fr-CA" sz="1900" dirty="0">
                <a:solidFill>
                  <a:srgbClr val="4471C4"/>
                </a:solidFill>
              </a:rPr>
              <a:t> </a:t>
            </a:r>
            <a:r>
              <a:rPr lang="fr-CA" sz="1900" dirty="0">
                <a:solidFill>
                  <a:srgbClr val="2F4A68"/>
                </a:solidFill>
              </a:rPr>
              <a:t>vs 8,50 ¢/m³ → </a:t>
            </a:r>
            <a:r>
              <a:rPr lang="fr-CA" sz="1900" b="1" dirty="0">
                <a:solidFill>
                  <a:srgbClr val="4471C4"/>
                </a:solidFill>
              </a:rPr>
              <a:t>pratiquement le double</a:t>
            </a:r>
            <a:endParaRPr sz="1900" b="1" dirty="0">
              <a:solidFill>
                <a:srgbClr val="4471C4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FFFFFF"/>
      </a:dk1>
      <a:lt1>
        <a:sysClr val="window" lastClr="202020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ibliothèque de rémise" ma:contentTypeID="0x010100B449DEC48851134AA7B3233645746DA200014498B9CE43C84FAC23C7648AD50B8E" ma:contentTypeVersion="0" ma:contentTypeDescription="" ma:contentTypeScope="" ma:versionID="179bd7a07b78079a76f5e69985a5591b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9a254c0e7cdc42b68b7ab7f9d0b93838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/>
                <xsd:element ref="ns2:Déposant"/>
                <xsd:element ref="ns2:Catégorie_x0020_de_x0020_document"/>
                <xsd:element ref="ns2:Sous-catégorie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Diffusable_x0020_sur_x0020_le_x0020_Web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PersistId" minOccurs="0"/>
                <xsd:element ref="ns3:_dlc_DocId" minOccurs="0"/>
                <xsd:element ref="ns3:_dlc_DocIdUrl" minOccurs="0"/>
                <xsd:element ref="ns2:Statut" minOccurs="0"/>
                <xsd:element ref="ns2:Hidden_UploadedBy" minOccurs="0"/>
                <xsd:element ref="ns2:Hidden_UploadedAt" minOccurs="0"/>
                <xsd:element ref="ns2:Inscrit_x0020_au_x0020_plumiti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showField="Num_x00e9_ro_x0020_du_x0020_proj" ma:web="{76ddd5ea-d475-414e-8091-4675c7a4bd1a}">
      <xsd:simpleType>
        <xsd:restriction base="dms:Lookup"/>
      </xsd:simpleType>
    </xsd:element>
    <xsd:element name="Provenance" ma:index="2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list="{CD8F73AF-CF7D-4F56-B7C5-E37D10A86459}" ma:internalName="Pr_x00e9_cision_x0020_de_x0020_document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Diffusable_x0020_sur_x0020_le_x0020_Web" ma:index="11" nillable="true" ma:displayName="Diffusable sur le Web" ma:default="1" ma:internalName="Diffusable_x0020_sur_x0020_le_x0020_Web">
      <xsd:simpleType>
        <xsd:restriction base="dms:Boolean"/>
      </xsd:simpleType>
    </xsd:element>
    <xsd:element name="Confidentiel" ma:index="12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3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4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5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Statut" ma:index="26" nillable="true" ma:displayName="Statut" ma:internalName="Statut">
      <xsd:simpleType>
        <xsd:restriction base="dms:Text">
          <xsd:maxLength value="10"/>
        </xsd:restriction>
      </xsd:simpleType>
    </xsd:element>
    <xsd:element name="Hidden_UploadedBy" ma:index="29" nillable="true" ma:displayName="Hidden_UploadedBy" ma:internalName="Hidden_UploadedBy">
      <xsd:simpleType>
        <xsd:restriction base="dms:Text">
          <xsd:maxLength value="100"/>
        </xsd:restriction>
      </xsd:simpleType>
    </xsd:element>
    <xsd:element name="Hidden_UploadedAt" ma:index="30" nillable="true" ma:displayName="Hidden_UploadedAt" ma:default="[today]" ma:format="DateTime" ma:internalName="Hidden_UploadedAt">
      <xsd:simpleType>
        <xsd:restriction base="dms:DateTime"/>
      </xsd:simpleType>
    </xsd:element>
    <xsd:element name="Inscrit_x0020_au_x0020_plumitif" ma:index="33" nillable="true" ma:displayName="Inscrit au plumitif" ma:default="1" ma:internalName="Inscrit_x0020_au_x0020_plumitif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18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  <xsd:element name="_dlc_DocId" ma:index="23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4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Type de contenu"/>
        <xsd:element ref="dc:title" minOccurs="0" maxOccurs="1" ma:index="25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den_UploadedAt xmlns="a091097b-8ae3-4832-a2b2-51f9a78aeacd">2026-04-23T12:59:05+00:00</Hidden_UploadedAt>
    <Provenance xmlns="a091097b-8ae3-4832-a2b2-51f9a78aeacd">2</Provenance>
    <Accés_x0020_restreint xmlns="a091097b-8ae3-4832-a2b2-51f9a78aeacd">false</Accés_x0020_restreint>
    <Précision_x0020_de_x0020_document xmlns="a091097b-8ae3-4832-a2b2-51f9a78aeacd" xsi:nil="true"/>
    <Déposant xmlns="a091097b-8ae3-4832-a2b2-51f9a78aeacd">6</Déposant>
    <Sous-catégorie xmlns="a091097b-8ae3-4832-a2b2-51f9a78aeacd">298</Sous-catégorie>
    <Copie_x0020_papier_x0020_reçue xmlns="a091097b-8ae3-4832-a2b2-51f9a78aeacd">false</Copie_x0020_papier_x0020_reçue>
    <Phase xmlns="a091097b-8ae3-4832-a2b2-51f9a78aeacd">1</Phase>
    <Sujet xmlns="a091097b-8ae3-4832-a2b2-51f9a78aeacd">Présentation de la preuve de l'ACIG - sujets 2 et 3</Sujet>
    <Cote_x0020_de_x0020_déposant xmlns="a091097b-8ae3-4832-a2b2-51f9a78aeacd" xsi:nil="true"/>
    <Confidentiel xmlns="a091097b-8ae3-4832-a2b2-51f9a78aeacd">3</Confidentiel>
    <Hidden_UploadedBy xmlns="a091097b-8ae3-4832-a2b2-51f9a78aeacd">Suzie.tremblay_gowlingwlg.com#EXT#@rdeqc.onmicrosoft.com</Hidden_UploadedBy>
    <Inscrit_x0020_au_x0020_plumitif xmlns="a091097b-8ae3-4832-a2b2-51f9a78aeacd">true</Inscrit_x0020_au_x0020_plumitif>
    <Statut xmlns="a091097b-8ae3-4832-a2b2-51f9a78aeacd">Approuvé</Statut>
    <Catégorie_x0020_de_x0020_document xmlns="a091097b-8ae3-4832-a2b2-51f9a78aeacd">2</Catégorie_x0020_de_x0020_document>
    <Date_x0020_de_x0020_confidentialité_x0020_relevée xmlns="a091097b-8ae3-4832-a2b2-51f9a78aeacd" xsi:nil="true"/>
    <Diffusable_x0020_sur_x0020_le_x0020_Web xmlns="a091097b-8ae3-4832-a2b2-51f9a78aeacd">true</Diffusable_x0020_sur_x0020_le_x0020_Web>
    <Projet xmlns="a091097b-8ae3-4832-a2b2-51f9a78aeacd">1417</Projet>
    <Date_x0020_de_x0020_réception_x0020_copie_x0020_papier xmlns="a091097b-8ae3-4832-a2b2-51f9a78aeacd" xsi:nil="true"/>
    <Numéro_x0020_plumitif xmlns="a091097b-8ae3-4832-a2b2-51f9a78aeacd">409</Numéro_x0020_plumitif>
    <Hidden_ApprovedBy xmlns="a091097b-8ae3-4832-a2b2-51f9a78aeacd">Slimani, Salima</Hidden_ApprovedBy>
    <Hidden_ApprovedAt xmlns="a091097b-8ae3-4832-a2b2-51f9a78aeacd">2026-04-23T13:05:47+00:00</Hidden_ApprovedAt>
    <Cote_x0020_de_x0020_piéce xmlns="a091097b-8ae3-4832-a2b2-51f9a78aeacd">C-ACIG-0041</Cote_x0020_de_x0020_piéce>
    <Ne_x0020_pas_x0020_envoyer_x0020_d_x0027_alerte xmlns="a091097b-8ae3-4832-a2b2-51f9a78aeacd">true</Ne_x0020_pas_x0020_envoyer_x0020_d_x0027_alerte>
    <_dlc_DocId xmlns="a84ed267-86d5-4fa1-a3cb-2fed497fe84f">W2HFWTQUJJY6-1145600920-409</_dlc_DocId>
    <_dlc_DocIdUrl xmlns="a84ed267-86d5-4fa1-a3cb-2fed497fe84f">
      <Url>https://sde.regie-energie.qc.ca/1417/_layouts/15/DocIdRedir.aspx?ID=W2HFWTQUJJY6-1145600920-409</Url>
      <Description>W2HFWTQUJJY6-1145600920-409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FA2480A41DCE1543972A6D81B4BB83F8" ma:contentTypeVersion="0" ma:contentTypeDescription="" ma:contentTypeScope="" ma:versionID="f4efa6e9065a8dc1b87dd98e377c136c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a153a3ac82d32734bdd521d06cf493e4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F8E9F7B-96E8-4253-8858-E70DFBDF6696}"/>
</file>

<file path=customXml/itemProps2.xml><?xml version="1.0" encoding="utf-8"?>
<ds:datastoreItem xmlns:ds="http://schemas.openxmlformats.org/officeDocument/2006/customXml" ds:itemID="{2EECA226-BAA9-469F-B965-C0F092F9A33A}">
  <ds:schemaRefs>
    <ds:schemaRef ds:uri="9a32c5a5-5a42-4e1c-95b8-06db2595ddd3"/>
    <ds:schemaRef ds:uri="http://schemas.microsoft.com/office/2006/documentManagement/types"/>
    <ds:schemaRef ds:uri="http://www.w3.org/XML/1998/namespace"/>
    <ds:schemaRef ds:uri="0195834e-6e4b-41eb-8757-bc613253b57b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2284090-2CA6-49AD-B380-8C25F3232E2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80AFB05-AF91-4484-AB3F-2DD65F803B5A}"/>
</file>

<file path=customXml/itemProps5.xml><?xml version="1.0" encoding="utf-8"?>
<ds:datastoreItem xmlns:ds="http://schemas.openxmlformats.org/officeDocument/2006/customXml" ds:itemID="{BC487738-7742-4C33-898A-FC5D9B644F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1878</Words>
  <Application>Microsoft Office PowerPoint</Application>
  <PresentationFormat>Grand écran</PresentationFormat>
  <Paragraphs>232</Paragraphs>
  <Slides>19</Slides>
  <Notes>19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Wingdings</vt:lpstr>
      <vt:lpstr>Thème Office</vt:lpstr>
      <vt:lpstr>Document</vt:lpstr>
      <vt:lpstr>  ASSOCIATION DES CONSOMMATEURS INDUSTRIELS DE GAZ    ÉNERGIR – DEMANDE PORTANT SUR DIVERSES MESURES EN LIEN AVEC LE GSR</vt:lpstr>
      <vt:lpstr>QUI EST L’ACIG</vt:lpstr>
      <vt:lpstr>PLAN DE PRÉSENTATION</vt:lpstr>
      <vt:lpstr>LE PROBLEME FONDAMENTAL</vt:lpstr>
      <vt:lpstr>LES RISQUES POUR LA CLIENTÈLE INDUSTRIELLE</vt:lpstr>
      <vt:lpstr>CE QUE LA DEMANDE D’ÉNERGIR NE COUVRE PAS</vt:lpstr>
      <vt:lpstr>PORTÉE ET LIMITES DE LA PREUVE D’ÉNERGIR</vt:lpstr>
      <vt:lpstr>COMPARAISON DES MÉTHODES – TABLEAU SYNTHÈSE</vt:lpstr>
      <vt:lpstr>LE CHOC TARIFAIRE – LES CHIFFRES</vt:lpstr>
      <vt:lpstr>IMPACT CONCRET SUR LA CLIENTÈLE INDUSTRIELLE</vt:lpstr>
      <vt:lpstr>PROPOSITIONS SUBSIDIAIRES DE L’ACIG</vt:lpstr>
      <vt:lpstr>AFFECTATION DES REVENUS DES UC AU SOLDE HISTORIQUE</vt:lpstr>
      <vt:lpstr>TROIS LEVIERS CONCRETS </vt:lpstr>
      <vt:lpstr>L’IMPORTANCE DES ATTRIBUS ENVIRONNEMENTAUX </vt:lpstr>
      <vt:lpstr>L’IMPORTANCE DE L’IC – LES LIMITES DE  L’APPROCHE D’ÉNERGIR</vt:lpstr>
      <vt:lpstr>MODÈLE D’OPTIMISATION – 5 SEGMENTS</vt:lpstr>
      <vt:lpstr>Présentation PowerPoint</vt:lpstr>
      <vt:lpstr>SYNTHÈSE DES 9  RECOMMANDATIONS</vt:lpstr>
      <vt:lpstr>LE MESSAGE CENTRAL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2022-06-12T17:22:35Z</dcterms:created>
  <dcterms:modified xsi:type="dcterms:W3CDTF">2026-04-23T12:55:13Z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0x010100F6681E3BDF397F418586AC591ADC81BB00FA2480A41DCE1543972A6D81B4BB83F8</vt:lpwstr>
  </property>
  <property fmtid="{D5CDD505-2E9C-101B-9397-08002B2CF9AE}" pid="4" name="_dlc_DocIdItemGuid">
    <vt:lpwstr>de6447a8-30a6-42e6-bfe6-c30acbb8489b</vt:lpwstr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</Properties>
</file>