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24.xml" ContentType="application/vnd.openxmlformats-officedocument.presentationml.tags+xml"/>
  <Override PartName="/ppt/tags/tag2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3.xml" ContentType="application/vnd.openxmlformats-officedocument.presentationml.tags+xml"/>
  <Override PartName="/ppt/tags/tag22.xml" ContentType="application/vnd.openxmlformats-officedocument.presentationml.tags+xml"/>
  <Override PartName="/ppt/tags/tag21.xml" ContentType="application/vnd.openxmlformats-officedocument.presentationml.tags+xml"/>
  <Override PartName="/ppt/tags/tag20.xml" ContentType="application/vnd.openxmlformats-officedocument.presentationml.tags+xml"/>
  <Override PartName="/ppt/tags/tag19.xml" ContentType="application/vnd.openxmlformats-officedocument.presentationml.tags+xml"/>
  <Override PartName="/ppt/tags/tag18.xml" ContentType="application/vnd.openxmlformats-officedocument.presentationml.tags+xml"/>
  <Override PartName="/ppt/tags/tag17.xml" ContentType="application/vnd.openxmlformats-officedocument.presentationml.tags+xml"/>
  <Override PartName="/ppt/tags/tag16.xml" ContentType="application/vnd.openxmlformats-officedocument.presentationml.tags+xml"/>
  <Override PartName="/ppt/tags/tag14.xml" ContentType="application/vnd.openxmlformats-officedocument.presentationml.tags+xml"/>
  <Override PartName="/ppt/tags/tag13.xml" ContentType="application/vnd.openxmlformats-officedocument.presentationml.tags+xml"/>
  <Override PartName="/ppt/tags/tag12.xml" ContentType="application/vnd.openxmlformats-officedocument.presentationml.tags+xml"/>
  <Override PartName="/ppt/tags/tag11.xml" ContentType="application/vnd.openxmlformats-officedocument.presentationml.tags+xml"/>
  <Override PartName="/ppt/tags/tag10.xml" ContentType="application/vnd.openxmlformats-officedocument.presentationml.tags+xml"/>
  <Override PartName="/ppt/tags/tag9.xml" ContentType="application/vnd.openxmlformats-officedocument.presentationml.tags+xml"/>
  <Override PartName="/ppt/tags/tag8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7.xml" ContentType="application/vnd.openxmlformats-officedocument.presentationml.tag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15.xml" ContentType="application/vnd.openxmlformats-officedocument.presentationml.tags+xml"/>
  <Override PartName="/ppt/tags/tag1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25.xml" ContentType="application/vnd.openxmlformats-officedocument.presentationml.tags+xml"/>
  <Override PartName="/ppt/tags/tag28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27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26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14"/>
  </p:notesMasterIdLst>
  <p:handoutMasterIdLst>
    <p:handoutMasterId r:id="rId15"/>
  </p:handoutMasterIdLst>
  <p:sldIdLst>
    <p:sldId id="263" r:id="rId2"/>
    <p:sldId id="514" r:id="rId3"/>
    <p:sldId id="483" r:id="rId4"/>
    <p:sldId id="557" r:id="rId5"/>
    <p:sldId id="550" r:id="rId6"/>
    <p:sldId id="558" r:id="rId7"/>
    <p:sldId id="559" r:id="rId8"/>
    <p:sldId id="561" r:id="rId9"/>
    <p:sldId id="562" r:id="rId10"/>
    <p:sldId id="563" r:id="rId11"/>
    <p:sldId id="565" r:id="rId12"/>
    <p:sldId id="540" r:id="rId13"/>
  </p:sldIdLst>
  <p:sldSz cx="12192000" cy="6858000"/>
  <p:notesSz cx="7315200" cy="96012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71648" autoAdjust="0"/>
  </p:normalViewPr>
  <p:slideViewPr>
    <p:cSldViewPr snapToGrid="0">
      <p:cViewPr varScale="1">
        <p:scale>
          <a:sx n="77" d="100"/>
          <a:sy n="77" d="100"/>
        </p:scale>
        <p:origin x="171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5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B000E2D-7C31-5D63-B46E-1A64CF1F94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6649" tIns="48324" rIns="96649" bIns="48324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22A68AE-A048-44C1-6370-C01133B57D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6649" tIns="48324" rIns="96649" bIns="48324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24FC4B8E-EF2A-4A62-A2C7-A0F8D6F4F906}" type="datetimeFigureOut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C28ECF-B390-69BC-AD15-24723898C0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6649" tIns="48324" rIns="96649" bIns="48324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29325C-2084-D068-94A2-59F85518D2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6649" tIns="48324" rIns="96649" bIns="48324" rtlCol="0" anchor="b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69D703B6-4A07-409B-8914-0F2A9366E34E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B9A7944-34D6-25A6-81D2-0E2486B07F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6649" tIns="48324" rIns="96649" bIns="48324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7CDC326-74F3-D103-8B26-01B4608C07F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6649" tIns="48324" rIns="96649" bIns="48324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5A98A91A-7273-4E20-9A61-CE8C08B83CD0}" type="datetimeFigureOut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FDF9517A-BD9D-477B-7AA8-95B6A3434C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9" tIns="48324" rIns="96649" bIns="48324" rtlCol="0" anchor="ctr"/>
          <a:lstStyle/>
          <a:p>
            <a:pPr lvl="0"/>
            <a:endParaRPr lang="fr-CA" noProof="0" dirty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EDD95455-0AF9-6A86-6C8B-906B9F9ED1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0250" y="4560888"/>
            <a:ext cx="5854700" cy="4319587"/>
          </a:xfrm>
          <a:prstGeom prst="rect">
            <a:avLst/>
          </a:prstGeom>
        </p:spPr>
        <p:txBody>
          <a:bodyPr vert="horz" lIns="96649" tIns="48324" rIns="96649" bIns="48324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fr-CA" noProof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74EDA0E-0D6B-6B87-DD42-3B372245A3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6649" tIns="48324" rIns="96649" bIns="48324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FE9149-B261-7B80-D4BC-F012447AB4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6649" tIns="48324" rIns="96649" bIns="48324" rtlCol="0" anchor="b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1C96BF6B-6A2A-4FE7-AF34-7AD2DFA88392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D0227B4F-93BB-13AF-D685-DD012BE55E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CB949BA0-F6F5-11E9-73DF-B06907BF69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A" altLang="fr-FR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EC4C2EC8-7DDB-5347-9389-A34CEAE293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24A1F1F4-087F-4A37-B591-CD1665D76F2B}" type="slidenum">
              <a:rPr lang="fr-CA" altLang="fr-FR" smtClean="0"/>
              <a:pPr/>
              <a:t>1</a:t>
            </a:fld>
            <a:endParaRPr lang="fr-CA" altLang="fr-F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E2588D13-2C0B-C3B5-28F7-7FBEC4EDA5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 dirty="0"/>
          </a:p>
        </p:txBody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D48AAAB5-D602-73CA-73E7-050198D8C7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A" altLang="fr-FR" dirty="0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02BA0AB6-3492-E3A5-C907-800C551A54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71575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398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1097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669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0241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813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385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B36894E9-9E11-4372-B541-8F50EF3F01A5}" type="slidenum">
              <a:rPr lang="fr-CA" altLang="fr-FR" smtClean="0"/>
              <a:pPr/>
              <a:t>10</a:t>
            </a:fld>
            <a:endParaRPr lang="fr-CA" altLang="fr-F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076A7DC4-27A9-EC33-7A50-EA48B42C1F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 dirty="0"/>
          </a:p>
        </p:txBody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730CE74B-486E-6261-0552-4852932A00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A" altLang="fr-FR" dirty="0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8FAA344A-B236-6628-2BDF-3E0E879D9A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71575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398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1097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669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0241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813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385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3BFCC93-9D63-4191-B726-79A562AC46CC}" type="slidenum">
              <a:rPr lang="fr-CA" altLang="fr-FR" smtClean="0"/>
              <a:pPr/>
              <a:t>11</a:t>
            </a:fld>
            <a:endParaRPr lang="fr-CA" altLang="fr-F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A11D45B0-4A53-7577-53C6-E799E7EB4F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 dirty="0"/>
          </a:p>
        </p:txBody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2B9397A9-8D14-3A23-B694-7CA547B517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A" altLang="fr-FR" dirty="0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B74E2EA8-9CB7-AD80-1858-10382B2EDA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71575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398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1097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669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0241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813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385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2235D5B7-001C-444B-8572-E5908AF4F68B}" type="slidenum">
              <a:rPr lang="fr-CA" altLang="fr-FR" smtClean="0"/>
              <a:pPr/>
              <a:t>12</a:t>
            </a:fld>
            <a:endParaRPr lang="fr-CA" alt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054C67D5-69D6-8CAB-C098-4C01B2E556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FD51BE89-AADC-11E9-6910-8B39E24380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A" altLang="fr-FR" dirty="0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E631A654-48E5-06CC-352E-6AA15E26EC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A5C55D70-57F2-4589-A43A-E6285FE9E2AE}" type="slidenum">
              <a:rPr lang="fr-CA" altLang="fr-FR" smtClean="0"/>
              <a:pPr/>
              <a:t>2</a:t>
            </a:fld>
            <a:endParaRPr lang="fr-CA" alt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2D5DA27B-0524-B6C0-564C-769804D933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FBA305C9-B44D-BDDC-843B-6DE65CA0C6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A" altLang="fr-FR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14FE56BF-C058-D9EF-BC12-4053CA148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71575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398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1097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669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0241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813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385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FA445CB2-5966-4C8B-930B-E1BCE42B94F6}" type="slidenum">
              <a:rPr lang="fr-CA" altLang="fr-FR" smtClean="0"/>
              <a:pPr/>
              <a:t>3</a:t>
            </a:fld>
            <a:endParaRPr lang="fr-CA" alt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C0DE4E99-6207-456D-9975-BE95C2E982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0848B2D4-9E72-D626-BE37-3DC845BEB5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36625"/>
            <a:endParaRPr lang="fr-CA" altLang="fr-FR" dirty="0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41A23093-61B3-8D64-B89B-28D6BB7556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71575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398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1097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669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0241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813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385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E85AF078-29FA-4118-A186-E01AC68B4AE2}" type="slidenum">
              <a:rPr lang="fr-CA" altLang="fr-FR" smtClean="0"/>
              <a:pPr/>
              <a:t>4</a:t>
            </a:fld>
            <a:endParaRPr lang="fr-CA" alt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82123DBB-FC30-8E42-A51F-ADDC0EB80A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1784B661-5E44-9B7B-6EE7-E81C1E5541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A" altLang="fr-FR" dirty="0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AD5F11BE-4BBE-BE79-9837-ECC6CCB362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71575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398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1097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669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0241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813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385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92F76289-7D33-4C19-BE4D-5134E5E78520}" type="slidenum">
              <a:rPr lang="fr-CA" altLang="fr-FR" smtClean="0"/>
              <a:pPr/>
              <a:t>5</a:t>
            </a:fld>
            <a:endParaRPr lang="fr-CA" alt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4A770622-31FB-0EFF-6255-5D26F0C028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2DC30138-CB81-E931-F619-4799BB3E54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A" altLang="fr-FR" dirty="0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2A5501D0-9E72-0DFF-7F94-A348CFA221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71575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398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1097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669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0241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813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385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92331FA-8647-4D94-8140-AECB3509A04B}" type="slidenum">
              <a:rPr lang="fr-CA" altLang="fr-FR" smtClean="0"/>
              <a:pPr/>
              <a:t>6</a:t>
            </a:fld>
            <a:endParaRPr lang="fr-CA" alt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6AC121AB-EB5B-F2E6-E4FB-A9E38605BF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D9F87A2D-DF11-77BF-3959-295FD7EB8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A" altLang="fr-FR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33892EB4-A460-FF2A-E2B4-63E61DC7FE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71575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398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1097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669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0241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813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385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8513E43D-5A25-44AA-8D0D-634C97DC61CE}" type="slidenum">
              <a:rPr lang="fr-CA" altLang="fr-FR" smtClean="0"/>
              <a:pPr/>
              <a:t>7</a:t>
            </a:fld>
            <a:endParaRPr lang="fr-CA" alt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2F75FA67-C0CD-BF6C-7C55-9DAB93BB70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ABCB3444-06A7-3C3D-050D-E78C26D409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A" altLang="fr-FR" dirty="0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FBC4BDA5-D70C-FC09-15A9-E33C7777F2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71575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398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1097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669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0241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813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385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9FD11478-8F1A-46A6-A683-46B86F14C0F2}" type="slidenum">
              <a:rPr lang="fr-CA" altLang="fr-FR" smtClean="0"/>
              <a:pPr/>
              <a:t>8</a:t>
            </a:fld>
            <a:endParaRPr lang="fr-CA" altLang="fr-F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C48B96E2-D361-3A8C-787C-C09599FD9A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6649" tIns="48324" rIns="96649" bIns="48324" numCol="1" anchor="ctr" anchorCtr="0" compatLnSpc="1">
            <a:prstTxWarp prst="textNoShape">
              <a:avLst/>
            </a:prstTxWarp>
          </a:bodyPr>
          <a:lstStyle/>
          <a:p>
            <a:endParaRPr lang="fr-CA"/>
          </a:p>
        </p:txBody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694B1D2B-59D6-07C0-5760-3A1FF7DDFA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A" altLang="fr-FR" dirty="0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B2A03193-019D-2B72-3166-40E0D92756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71575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398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109788" indent="-233363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669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0241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813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385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C6D2FAF9-43C1-4066-AD5A-7DF07205856B}" type="slidenum">
              <a:rPr lang="fr-CA" altLang="fr-FR" smtClean="0"/>
              <a:pPr/>
              <a:t>9</a:t>
            </a:fld>
            <a:endParaRPr lang="fr-CA" alt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>
            <a:extLst>
              <a:ext uri="{FF2B5EF4-FFF2-40B4-BE49-F238E27FC236}">
                <a16:creationId xmlns:a16="http://schemas.microsoft.com/office/drawing/2014/main" id="{AE2FAE3E-CCE6-868E-D114-E5E64590E64A}"/>
              </a:ext>
            </a:extLst>
          </p:cNvPr>
          <p:cNvCxnSpPr/>
          <p:nvPr/>
        </p:nvCxnSpPr>
        <p:spPr>
          <a:xfrm>
            <a:off x="914400" y="3398838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C94FA0-F5E0-D83B-860E-037EAC3D4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0B2A0-83A1-4624-B8A9-00BB8372A78D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5BDFBCA-EBCD-1BBC-466F-1819DE12A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4C7A108-3436-F776-A791-B5FD9AEC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07CE4-CC4F-4B27-88D8-18532CBA2CAA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26851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89140-0A50-89C0-69F2-9E4C964E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20998-115D-48DF-A602-D1ED2278E234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FE813-8C4C-A996-F16B-ACF233E4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FFDAC-4B8B-A867-E2C5-7FBA76FAE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AE422-3B8B-40EE-B347-3FBB34E1ED8D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7519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3B717-4F17-9344-5C87-9724A71EF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BFAAF-3F55-4E27-9A1E-A308DD1F866E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3682D-4818-2D14-82CB-607812341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5819D-3BFD-3343-18AC-24E9B03E0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62A3B-BAD1-4A0E-B76A-82157C799B08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1263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3971A-A7BF-667E-FD43-5D23C75D9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E2D51-84CA-4E22-A22A-593CAD762FC7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39CBD-9395-C940-D93C-FB82AF71B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7A182-6497-2095-099F-C65AAA9C5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95BBA-2A10-42D5-B38B-2AC00867B964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7963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>
            <a:extLst>
              <a:ext uri="{FF2B5EF4-FFF2-40B4-BE49-F238E27FC236}">
                <a16:creationId xmlns:a16="http://schemas.microsoft.com/office/drawing/2014/main" id="{36DF217F-6F3F-0DAF-1B0B-5322FD87AF54}"/>
              </a:ext>
            </a:extLst>
          </p:cNvPr>
          <p:cNvCxnSpPr/>
          <p:nvPr/>
        </p:nvCxnSpPr>
        <p:spPr>
          <a:xfrm>
            <a:off x="974725" y="4598988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8265A8C-5756-AE29-20B3-A4241CEDD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710E-44ED-4CAA-8AFE-5000FB4ABEE8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7629448-F950-305A-E4BF-0B65E887F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651DBB6-137C-0889-5A4B-6825F17AA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C3F33-1FA2-415A-8D95-09BC22F17BF8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692987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6372173-AF5D-65A7-EBFE-E70265866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1A1EF-5FBD-4258-B591-28840EB8D818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B0FA65A-E6E5-041D-6663-885C7E30B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1212127-C40D-452E-86AB-5769707A6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2E2C0-D7E3-4F7F-8976-B024B09C8893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39452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>
            <a:extLst>
              <a:ext uri="{FF2B5EF4-FFF2-40B4-BE49-F238E27FC236}">
                <a16:creationId xmlns:a16="http://schemas.microsoft.com/office/drawing/2014/main" id="{F9BC79F2-03FD-86E8-789A-1FB540D8780E}"/>
              </a:ext>
            </a:extLst>
          </p:cNvPr>
          <p:cNvCxnSpPr/>
          <p:nvPr/>
        </p:nvCxnSpPr>
        <p:spPr>
          <a:xfrm rot="5400000">
            <a:off x="3742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BC5CA833-C627-7CF9-F124-F63AD6CB3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BBD8D-F0DC-4E6E-9A5D-29A715EF6566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FAF4360F-239D-93FE-E154-0275BD14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7FE1B40C-3B12-B6B3-EB33-E2341F2D2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973FD-36FC-4783-A17E-61F7E7C0AB98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66637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701204D-6D2F-F061-9C44-D126FAB11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7C57F-6AF5-4072-BA32-A08874EECA3A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182F4AC-708C-2AB5-FE1F-83B62A6A1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0091525-5F7F-F8A3-E2AD-C31ACBB52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D35CA-E3F2-4A32-9C4B-8EDBF45E8312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5857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82D538A-93E7-413C-461E-5DA91467A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3F3F6-A89F-4956-82AC-FC6989B19E77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4F31866-503B-0BE2-BFBD-2DC4AE6A4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03DF99F-4D95-1568-488C-F7E01DC82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39F94-12D8-4AB8-9536-11798C113A7D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1741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>
            <a:extLst>
              <a:ext uri="{FF2B5EF4-FFF2-40B4-BE49-F238E27FC236}">
                <a16:creationId xmlns:a16="http://schemas.microsoft.com/office/drawing/2014/main" id="{D8090718-77D3-EFD3-DFE1-01D4CDAB2136}"/>
              </a:ext>
            </a:extLst>
          </p:cNvPr>
          <p:cNvCxnSpPr/>
          <p:nvPr/>
        </p:nvCxnSpPr>
        <p:spPr>
          <a:xfrm rot="5400000">
            <a:off x="912019" y="3580607"/>
            <a:ext cx="5578475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48463148-0756-5E9B-B846-CD76707C3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CB8AE-0A6C-403D-B89F-402FE68BA316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C59F681F-D102-D1A2-690C-59BD817FB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01D1312-5EBE-11A3-0BCB-91A687FD4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511D7-7690-4CA5-ABD4-CC35310C6D9B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49048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514AB4-2402-2988-2939-76EC86A0F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DE590-86DD-44EF-9EB1-7CD1B61B2AD2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2EBA810-5275-A849-A825-39E04837C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CEF1C1-02D5-9998-5D38-480D5553C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482C4-1958-4429-9076-D6740386B2A8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52694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22B01D2-4F5D-0308-61E3-674D613388D2}"/>
              </a:ext>
            </a:extLst>
          </p:cNvPr>
          <p:cNvSpPr/>
          <p:nvPr/>
        </p:nvSpPr>
        <p:spPr>
          <a:xfrm>
            <a:off x="0" y="220663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C53ED6-5346-22CC-E1B1-D53684263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1D49E36-AE04-021A-B9A0-586B1EE9A1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2768BB-B155-5F50-AB02-D3D25E9901B9}"/>
              </a:ext>
            </a:extLst>
          </p:cNvPr>
          <p:cNvSpPr/>
          <p:nvPr/>
        </p:nvSpPr>
        <p:spPr>
          <a:xfrm>
            <a:off x="0" y="0"/>
            <a:ext cx="12192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A4E24-1506-B7FE-18B0-4A5059FEBD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19050"/>
            <a:ext cx="3860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8331007C-04A9-434E-B050-0C20C90C0229}" type="datetime1">
              <a:rPr lang="fr-CA"/>
              <a:pPr>
                <a:defRPr/>
              </a:pPr>
              <a:t>2026-03-10</a:t>
            </a:fld>
            <a:endParaRPr lang="fr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DB6A7-7905-F12F-4CA5-F43D2ED668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0" y="19050"/>
            <a:ext cx="54864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B748C-9652-00E8-CE34-BF026BF9D8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00" y="19050"/>
            <a:ext cx="14224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400" b="1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44494E9C-45F2-407D-A7C7-7F94A530A320}" type="slidenum">
              <a:rPr lang="fr-CA"/>
              <a:pPr>
                <a:defRPr/>
              </a:pPr>
              <a:t>‹N°›</a:t>
            </a:fld>
            <a:endParaRPr lang="fr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58" r:id="rId2"/>
    <p:sldLayoutId id="2147483866" r:id="rId3"/>
    <p:sldLayoutId id="2147483859" r:id="rId4"/>
    <p:sldLayoutId id="2147483867" r:id="rId5"/>
    <p:sldLayoutId id="2147483860" r:id="rId6"/>
    <p:sldLayoutId id="2147483861" r:id="rId7"/>
    <p:sldLayoutId id="2147483868" r:id="rId8"/>
    <p:sldLayoutId id="2147483862" r:id="rId9"/>
    <p:sldLayoutId id="2147483863" r:id="rId10"/>
    <p:sldLayoutId id="214748386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egie-energie.qc.ca/fr/participants/dossiers/R-4320-2025/doc/R-4320-2025-C-AHQ-ARQ-0009-Preuve-Memoire-2026_03_05.pdf#page=9" TargetMode="External"/><Relationship Id="rId3" Type="http://schemas.openxmlformats.org/officeDocument/2006/relationships/tags" Target="../tags/tag39.xml"/><Relationship Id="rId7" Type="http://schemas.openxmlformats.org/officeDocument/2006/relationships/hyperlink" Target="https://www.regie-energie.qc.ca/fr/participants/dossiers/R-4320-2025/doc/R-4320-2025-C-AHQ-ARQ-0009-Preuve-Memoire-2026_03_05.pdf#page=8" TargetMode="Externa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hyperlink" Target="https://www.regie-energie.qc.ca/fr/participants/dossiers/R-4320-2025/doc/R-4320-2025-B-0006-Dem-Piece-2025_12_08.pdf#page=23" TargetMode="Externa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hyperlink" Target="https://www.regie-energie.qc.ca/fr/participants/dossiers/R-4320-2025/doc/R-4320-2025-C-AHQ-ARQ-0003-DemInterv-Sujets-2026_01_19.pdf#page=2" TargetMode="Externa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hyperlink" Target="https://www.regie-energie.qc.ca/fr/participants/dossiers/R-4320-2025/doc/R-4320-2025-C-AHQ-ARQ-0009-Preuve-Memoire-2026_03_05.pdf#page=12" TargetMode="Externa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egie-energie.qc.ca/fr/participants/dossiers/R-4320-2025/doc/R-4320-2025-C-AHQ-ARQ-0009-Preuve-Memoire-2026_03_05.pdf#page=13" TargetMode="External"/><Relationship Id="rId3" Type="http://schemas.openxmlformats.org/officeDocument/2006/relationships/tags" Target="../tags/tag27.xml"/><Relationship Id="rId7" Type="http://schemas.openxmlformats.org/officeDocument/2006/relationships/hyperlink" Target="https://www.regie-energie.qc.ca/fr/participants/dossiers/R-4320-2025/doc/R-4320-2025-C-AHQ-ARQ-0009-Preuve-Memoire-2026_03_05.pdf#page=12" TargetMode="Externa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hyperlink" Target="https://www.regie-energie.qc.ca/fr/participants/dossiers/R-4320-2025/doc/R-4320-2025-C-AHQ-ARQ-0009-Preuve-Memoire-2026_03_05.pdf#page=12" TargetMode="Externa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3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hyperlink" Target="https://www.regie-energie.qc.ca/fr/participants/dossiers/R-4320-2025/doc/R-4320-2025-C-AHQ-ARQ-0009-Preuve-Memoire-2026_03_05.pdf#page=21" TargetMode="Externa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CC5A740D-D611-F93B-C74D-87505DD6F946}"/>
              </a:ext>
            </a:extLst>
          </p:cNvPr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914400" y="1371600"/>
            <a:ext cx="11277600" cy="19272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4800" dirty="0">
                <a:latin typeface="Verdana" pitchFamily="34" charset="0"/>
                <a:cs typeface="Arial" charset="0"/>
              </a:rPr>
              <a:t>Régie de l’Énergie</a:t>
            </a:r>
            <a:br>
              <a:rPr lang="fr-FR" sz="4800" dirty="0">
                <a:latin typeface="Verdana" pitchFamily="34" charset="0"/>
                <a:cs typeface="Arial" charset="0"/>
              </a:rPr>
            </a:br>
            <a:r>
              <a:rPr lang="fr-FR" sz="4800" dirty="0">
                <a:latin typeface="Verdana" pitchFamily="34" charset="0"/>
                <a:cs typeface="Arial" charset="0"/>
              </a:rPr>
              <a:t>R-4320-2025</a:t>
            </a:r>
            <a:br>
              <a:rPr lang="fr-FR" dirty="0">
                <a:latin typeface="Verdana" pitchFamily="34" charset="0"/>
                <a:cs typeface="Arial" charset="0"/>
              </a:rPr>
            </a:br>
            <a:r>
              <a:rPr lang="fr-CA" sz="2000" dirty="0"/>
              <a:t>ÉNERGIR - DEMANDE PORTANT SUR DIVERSES MESURES EN LIEN AVEC LE GSR </a:t>
            </a:r>
            <a:br>
              <a:rPr lang="fr-CA" sz="2000" dirty="0"/>
            </a:br>
            <a:r>
              <a:rPr lang="fr-CA" sz="2000" dirty="0"/>
              <a:t>SUJET 1 - MISE À JOUR DE LA CARACTÉRISTIQUE DES PRIX RELATIVE</a:t>
            </a:r>
            <a:br>
              <a:rPr lang="fr-CA" sz="2000" dirty="0"/>
            </a:br>
            <a:r>
              <a:rPr lang="fr-CA" sz="2000" dirty="0"/>
              <a:t>À L’APPROVISIONNEMENT EN GSR </a:t>
            </a:r>
            <a:endParaRPr lang="fr-FR" sz="2800" dirty="0"/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5522383B-0CCA-FB73-1708-5E4ACD64FE82}"/>
              </a:ext>
            </a:extLst>
          </p:cNvPr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914400" y="3559175"/>
            <a:ext cx="8534400" cy="2536825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r-FR" dirty="0">
                <a:latin typeface="Verdana" pitchFamily="34" charset="0"/>
                <a:cs typeface="Arial" charset="0"/>
              </a:rPr>
              <a:t>Présentation de la preuve de l’AHQ-ARQ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fr-FR" dirty="0">
              <a:latin typeface="Verdana" pitchFamily="34" charset="0"/>
              <a:cs typeface="Arial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r-FR" dirty="0">
                <a:latin typeface="Verdana" pitchFamily="34" charset="0"/>
                <a:cs typeface="Arial" charset="0"/>
              </a:rPr>
              <a:t>Gaultier Barry-Camu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r-FR" dirty="0">
                <a:latin typeface="Verdana" pitchFamily="34" charset="0"/>
                <a:cs typeface="Arial" charset="0"/>
              </a:rPr>
              <a:t>Marcel Paul Raymond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fr-FR" dirty="0">
              <a:latin typeface="Verdana" pitchFamily="34" charset="0"/>
              <a:cs typeface="Arial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r-FR" dirty="0">
                <a:latin typeface="Verdana" pitchFamily="34" charset="0"/>
                <a:cs typeface="Arial" charset="0"/>
              </a:rPr>
              <a:t>10 mars 2026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fr-FR" dirty="0">
              <a:latin typeface="Verdana" pitchFamily="34" charset="0"/>
              <a:cs typeface="Arial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fr-FR" dirty="0">
              <a:latin typeface="Verdana" pitchFamily="34" charset="0"/>
              <a:cs typeface="Arial" charset="0"/>
            </a:endParaRPr>
          </a:p>
        </p:txBody>
      </p:sp>
      <p:sp>
        <p:nvSpPr>
          <p:cNvPr id="8196" name="Espace réservé du pied de page 1">
            <a:extLst>
              <a:ext uri="{FF2B5EF4-FFF2-40B4-BE49-F238E27FC236}">
                <a16:creationId xmlns:a16="http://schemas.microsoft.com/office/drawing/2014/main" id="{23C0E83B-02EC-0167-82DD-A8EF4B173C5B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3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8197" name="Espace réservé du numéro de diapositive 2">
            <a:extLst>
              <a:ext uri="{FF2B5EF4-FFF2-40B4-BE49-F238E27FC236}">
                <a16:creationId xmlns:a16="http://schemas.microsoft.com/office/drawing/2014/main" id="{4280DB28-C84D-1ADD-3E9F-025686E76D70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673E1497-ACDA-4E00-838F-FFB373BA9422}" type="slidenum">
              <a:rPr lang="fr-FR" altLang="fr-FR" smtClean="0">
                <a:solidFill>
                  <a:srgbClr val="FFFFFF"/>
                </a:solidFill>
              </a:rPr>
              <a:pPr/>
              <a:t>1</a:t>
            </a:fld>
            <a:endParaRPr lang="fr-FR" altLang="fr-FR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pied de page 1">
            <a:extLst>
              <a:ext uri="{FF2B5EF4-FFF2-40B4-BE49-F238E27FC236}">
                <a16:creationId xmlns:a16="http://schemas.microsoft.com/office/drawing/2014/main" id="{DF2AE5EF-9363-69BB-5CDF-782D39D61531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26627" name="Espace réservé du numéro de diapositive 2">
            <a:extLst>
              <a:ext uri="{FF2B5EF4-FFF2-40B4-BE49-F238E27FC236}">
                <a16:creationId xmlns:a16="http://schemas.microsoft.com/office/drawing/2014/main" id="{1AA6B38A-73B7-3E31-8118-F0FCCE0E2E89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AFA78441-9F31-4473-9ECD-9D1145A9400C}" type="slidenum">
              <a:rPr lang="fr-FR" altLang="fr-FR" smtClean="0">
                <a:solidFill>
                  <a:srgbClr val="FFFFFF"/>
                </a:solidFill>
              </a:rPr>
              <a:pPr/>
              <a:t>10</a:t>
            </a:fld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7" name="Rectangle 2">
            <a:extLst>
              <a:ext uri="{FF2B5EF4-FFF2-40B4-BE49-F238E27FC236}">
                <a16:creationId xmlns:a16="http://schemas.microsoft.com/office/drawing/2014/main" id="{AAF97483-2B2F-F0D6-AADF-A2C252393D59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201613" y="304800"/>
            <a:ext cx="11990387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3. Préoccupations</a:t>
            </a:r>
            <a:endParaRPr lang="fr-FR" sz="2800" dirty="0"/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F5FE968C-F84E-D87E-FB0E-9019D90BFDFF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811213" y="1358900"/>
            <a:ext cx="10771187" cy="5032375"/>
          </a:xfrm>
        </p:spPr>
        <p:txBody>
          <a:bodyPr anchor="ctr"/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fr-CA" sz="1800" dirty="0"/>
              <a:t>« </a:t>
            </a:r>
            <a:r>
              <a:rPr lang="fr-CA" dirty="0"/>
              <a:t>[C]</a:t>
            </a:r>
            <a:r>
              <a:rPr lang="fr-CA" i="1" dirty="0"/>
              <a:t>ontrairement aux appels d’offres, ces ententes reposent sur des négociations bilatérales qui ne permettent pas nécessairement, aux yeux de l’AHQ-ARQ, de garantir que les prix obtenus reflètent pleinement les conditions concurrentielles du marché</a:t>
            </a:r>
            <a:r>
              <a:rPr lang="fr-CA" sz="1800" dirty="0"/>
              <a:t>. » </a:t>
            </a:r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fr-CA" altLang="fr-FR" sz="1800" dirty="0"/>
              <a:t>   (</a:t>
            </a:r>
            <a:r>
              <a:rPr lang="fr-CA" sz="1800" dirty="0">
                <a:hlinkClick r:id="rId7"/>
              </a:rPr>
              <a:t>C-AHQ-ARQ-0009, page 8.</a:t>
            </a:r>
            <a:r>
              <a:rPr lang="fr-CA" altLang="fr-FR" sz="1800" dirty="0"/>
              <a:t>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fr-CA" dirty="0"/>
              <a:t>« </a:t>
            </a:r>
            <a:r>
              <a:rPr lang="fr-CA" b="1" i="1" dirty="0"/>
              <a:t>Cette préoccupation apparaît d’autant plus pertinente à la lumière de l’indication d’Énergir selon laquelle la caractéristique de prix moyen pourrait devoir être réévaluée à plus long terme. </a:t>
            </a:r>
            <a:r>
              <a:rPr lang="fr-CA" dirty="0"/>
              <a:t>»</a:t>
            </a:r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fr-CA" altLang="fr-FR" sz="1800" dirty="0"/>
              <a:t>   (</a:t>
            </a:r>
            <a:r>
              <a:rPr lang="fr-CA" sz="1800" dirty="0">
                <a:hlinkClick r:id="rId8"/>
              </a:rPr>
              <a:t>C-AHQ-ARQ-0009, page 9.</a:t>
            </a:r>
            <a:r>
              <a:rPr lang="fr-CA" altLang="fr-FR" sz="1800" dirty="0"/>
              <a:t>)</a:t>
            </a:r>
            <a:endParaRPr lang="fr-CA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u pied de page 1">
            <a:extLst>
              <a:ext uri="{FF2B5EF4-FFF2-40B4-BE49-F238E27FC236}">
                <a16:creationId xmlns:a16="http://schemas.microsoft.com/office/drawing/2014/main" id="{EEFB8EAA-ABD8-A065-C6BB-E0BE12A20508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28675" name="Espace réservé du numéro de diapositive 2">
            <a:extLst>
              <a:ext uri="{FF2B5EF4-FFF2-40B4-BE49-F238E27FC236}">
                <a16:creationId xmlns:a16="http://schemas.microsoft.com/office/drawing/2014/main" id="{A6345956-E5A6-36D4-80CD-F5AA084CCA0B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A502CA58-EDEB-4DA4-9C35-49491EE8A555}" type="slidenum">
              <a:rPr lang="fr-FR" altLang="fr-FR" smtClean="0">
                <a:solidFill>
                  <a:srgbClr val="FFFFFF"/>
                </a:solidFill>
              </a:rPr>
              <a:pPr/>
              <a:t>11</a:t>
            </a:fld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7" name="Rectangle 2">
            <a:extLst>
              <a:ext uri="{FF2B5EF4-FFF2-40B4-BE49-F238E27FC236}">
                <a16:creationId xmlns:a16="http://schemas.microsoft.com/office/drawing/2014/main" id="{BB148BF6-A212-6B40-A5D2-25C5613476E1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201613" y="304800"/>
            <a:ext cx="11990387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4. Recommandation (nouvelle)</a:t>
            </a:r>
            <a:endParaRPr lang="fr-FR" sz="2800" dirty="0"/>
          </a:p>
        </p:txBody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C430C202-9F71-B42E-C452-61102F7981EF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811213" y="1358900"/>
            <a:ext cx="10771187" cy="5032375"/>
          </a:xfrm>
        </p:spPr>
        <p:txBody>
          <a:bodyPr anchor="ctr"/>
          <a:lstStyle/>
          <a:p>
            <a:pPr algn="just" eaLnBrk="1" hangingPunct="1">
              <a:lnSpc>
                <a:spcPct val="150000"/>
              </a:lnSpc>
            </a:pPr>
            <a:r>
              <a:rPr lang="fr-CA" altLang="fr-FR" b="1" dirty="0"/>
              <a:t>L’AHQ-ARQ recommande que la caractéristique de prix maximal pour les contrats d’approvisionnements en GSR puisse être réexaminée dans le cadre des demandes tarifaires à venir.</a:t>
            </a:r>
            <a:endParaRPr lang="fr-CA" altLang="fr-FR" sz="1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pied de page 1">
            <a:extLst>
              <a:ext uri="{FF2B5EF4-FFF2-40B4-BE49-F238E27FC236}">
                <a16:creationId xmlns:a16="http://schemas.microsoft.com/office/drawing/2014/main" id="{11877CD2-12D4-172B-11DC-C76673AE6292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30723" name="Espace réservé du numéro de diapositive 2">
            <a:extLst>
              <a:ext uri="{FF2B5EF4-FFF2-40B4-BE49-F238E27FC236}">
                <a16:creationId xmlns:a16="http://schemas.microsoft.com/office/drawing/2014/main" id="{E8BBEF36-EEC9-8E12-72FB-5A5734C5FFBA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BCF0AEE0-9573-4A59-950F-F10CC2012880}" type="slidenum">
              <a:rPr lang="fr-FR" altLang="fr-FR" smtClean="0">
                <a:solidFill>
                  <a:srgbClr val="FFFFFF"/>
                </a:solidFill>
              </a:rPr>
              <a:pPr/>
              <a:t>12</a:t>
            </a:fld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7" name="Rectangle 2">
            <a:extLst>
              <a:ext uri="{FF2B5EF4-FFF2-40B4-BE49-F238E27FC236}">
                <a16:creationId xmlns:a16="http://schemas.microsoft.com/office/drawing/2014/main" id="{8FADD2BF-A10D-4B9D-CB05-47709772FDD6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201613" y="304800"/>
            <a:ext cx="11990387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sz="2800" dirty="0"/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2DE5A3CB-E656-EBD6-B4E4-9EBA3247F397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1216025" y="1520825"/>
            <a:ext cx="9432925" cy="452755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800" dirty="0"/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800" dirty="0"/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800" dirty="0"/>
          </a:p>
          <a:p>
            <a:pPr marL="0" indent="0" algn="ctr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5400" b="1" dirty="0"/>
              <a:t>MERCI!</a:t>
            </a:r>
          </a:p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600" dirty="0"/>
          </a:p>
          <a:p>
            <a:pPr marL="182880" indent="-18288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fr-FR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pied de page 1">
            <a:extLst>
              <a:ext uri="{FF2B5EF4-FFF2-40B4-BE49-F238E27FC236}">
                <a16:creationId xmlns:a16="http://schemas.microsoft.com/office/drawing/2014/main" id="{61E9A0B2-BF83-3896-77C4-29C3819FDB2C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0243" name="Espace réservé du numéro de diapositive 2">
            <a:extLst>
              <a:ext uri="{FF2B5EF4-FFF2-40B4-BE49-F238E27FC236}">
                <a16:creationId xmlns:a16="http://schemas.microsoft.com/office/drawing/2014/main" id="{C7116738-44F6-7CD7-BDD3-7B63F864B095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79027851-72CD-49A0-A305-F24008D9A422}" type="slidenum">
              <a:rPr lang="fr-FR" altLang="fr-FR" smtClean="0">
                <a:solidFill>
                  <a:srgbClr val="FFFFFF"/>
                </a:solidFill>
              </a:rPr>
              <a:pPr/>
              <a:t>2</a:t>
            </a:fld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7" name="Rectangle 2">
            <a:extLst>
              <a:ext uri="{FF2B5EF4-FFF2-40B4-BE49-F238E27FC236}">
                <a16:creationId xmlns:a16="http://schemas.microsoft.com/office/drawing/2014/main" id="{642435CD-0941-98E3-8D99-E97BF19D4E64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201613" y="304800"/>
            <a:ext cx="11990387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Plan de la présentation</a:t>
            </a:r>
            <a:endParaRPr lang="fr-FR" sz="2800" dirty="0"/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8ABBFA50-9BDC-E21E-3666-2554CC20E716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1216025" y="1781175"/>
            <a:ext cx="9432925" cy="4267200"/>
          </a:xfrm>
        </p:spPr>
        <p:txBody>
          <a:bodyPr anchor="ctr"/>
          <a:lstStyle/>
          <a:p>
            <a:pPr marL="457200" indent="-457200" algn="just" eaLnBrk="1" hangingPunct="1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fr-FR" altLang="fr-FR" sz="2800" dirty="0"/>
              <a:t>Demande et sujet d’intervention</a:t>
            </a:r>
          </a:p>
          <a:p>
            <a:pPr marL="457200" indent="-457200" algn="just" eaLnBrk="1" hangingPunct="1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fr-FR" altLang="fr-FR" sz="2800" dirty="0"/>
              <a:t>Position</a:t>
            </a:r>
          </a:p>
          <a:p>
            <a:pPr marL="457200" indent="-457200" algn="just" eaLnBrk="1" hangingPunct="1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fr-FR" altLang="fr-FR" sz="2800" dirty="0"/>
              <a:t>Préoccupations</a:t>
            </a:r>
          </a:p>
          <a:p>
            <a:pPr marL="457200" indent="-457200" algn="just" eaLnBrk="1" hangingPunct="1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fr-FR" altLang="fr-FR" sz="2800" dirty="0"/>
              <a:t>Recommandation (nouvelle)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pied de page 1">
            <a:extLst>
              <a:ext uri="{FF2B5EF4-FFF2-40B4-BE49-F238E27FC236}">
                <a16:creationId xmlns:a16="http://schemas.microsoft.com/office/drawing/2014/main" id="{067D011D-2CF5-82D5-E16C-4A5A6F8F4184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2291" name="Espace réservé du numéro de diapositive 2">
            <a:extLst>
              <a:ext uri="{FF2B5EF4-FFF2-40B4-BE49-F238E27FC236}">
                <a16:creationId xmlns:a16="http://schemas.microsoft.com/office/drawing/2014/main" id="{E90DB8AC-C4AE-0CC9-84F7-21C840CC383D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D290F363-04D8-47A7-BA1B-973D6A416D37}" type="slidenum">
              <a:rPr lang="fr-FR" altLang="fr-FR" smtClean="0">
                <a:solidFill>
                  <a:srgbClr val="FFFFFF"/>
                </a:solidFill>
              </a:rPr>
              <a:pPr/>
              <a:t>3</a:t>
            </a:fld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7" name="Rectangle 2">
            <a:extLst>
              <a:ext uri="{FF2B5EF4-FFF2-40B4-BE49-F238E27FC236}">
                <a16:creationId xmlns:a16="http://schemas.microsoft.com/office/drawing/2014/main" id="{B98ED9B9-C681-F3BE-BE53-DE1348B26A1C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201613" y="304800"/>
            <a:ext cx="11990387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1. Demande et sujet d’intervention</a:t>
            </a:r>
            <a:endParaRPr lang="fr-FR" sz="2800" dirty="0"/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C575DC40-69B4-AC2B-AA2F-4E07259A7F13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1216025" y="1520825"/>
            <a:ext cx="9432925" cy="4527550"/>
          </a:xfrm>
        </p:spPr>
        <p:txBody>
          <a:bodyPr anchor="ctr"/>
          <a:lstStyle/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CA" altLang="fr-FR" dirty="0"/>
              <a:t>« </a:t>
            </a:r>
            <a:r>
              <a:rPr lang="fr-CA" altLang="fr-FR" i="1" dirty="0"/>
              <a:t>Énergir demande à la Régie de retirer la caractéristique de prix maximal de 35 $2022/GJ pour les contrats d’approvisionnements en GSR au-delà de 5 Mm³, et d’appliquer la caractéristique de prix maximum à 45 $2022/GJ pour tout contrat d’approvisionnement en GSR. </a:t>
            </a:r>
            <a:r>
              <a:rPr lang="fr-CA" altLang="fr-FR" dirty="0"/>
              <a:t>»</a:t>
            </a:r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CA" altLang="fr-FR" sz="1600" dirty="0"/>
              <a:t>(</a:t>
            </a:r>
            <a:r>
              <a:rPr lang="fr-CA" altLang="fr-FR" sz="1600" dirty="0">
                <a:hlinkClick r:id="rId7"/>
              </a:rPr>
              <a:t>B-0006, page 23, lignes 4 à 7.</a:t>
            </a:r>
            <a:r>
              <a:rPr lang="fr-CA" altLang="fr-FR" sz="1600" dirty="0"/>
              <a:t>)</a:t>
            </a:r>
            <a:endParaRPr lang="fr-FR" altLang="fr-FR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pied de page 1">
            <a:extLst>
              <a:ext uri="{FF2B5EF4-FFF2-40B4-BE49-F238E27FC236}">
                <a16:creationId xmlns:a16="http://schemas.microsoft.com/office/drawing/2014/main" id="{28C3EFCC-34DE-6618-2DCF-4E96A430D907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9" name="Espace réservé du numéro de diapositive 2">
            <a:extLst>
              <a:ext uri="{FF2B5EF4-FFF2-40B4-BE49-F238E27FC236}">
                <a16:creationId xmlns:a16="http://schemas.microsoft.com/office/drawing/2014/main" id="{4A7DFF3C-ADD4-91D7-8244-2C0A2095498D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0028B62A-0E8E-421A-AC60-28C4F62DEA6E}" type="slidenum">
              <a:rPr lang="fr-FR" altLang="fr-FR" smtClean="0">
                <a:solidFill>
                  <a:srgbClr val="FFFFFF"/>
                </a:solidFill>
              </a:rPr>
              <a:pPr/>
              <a:t>4</a:t>
            </a:fld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7" name="Rectangle 2">
            <a:extLst>
              <a:ext uri="{FF2B5EF4-FFF2-40B4-BE49-F238E27FC236}">
                <a16:creationId xmlns:a16="http://schemas.microsoft.com/office/drawing/2014/main" id="{D23A4E50-FDDA-008A-7338-2832AC9A86C1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201613" y="304800"/>
            <a:ext cx="11990387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1. Demande et sujet d’intervention</a:t>
            </a:r>
            <a:endParaRPr lang="fr-FR" sz="2800" dirty="0"/>
          </a:p>
        </p:txBody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D0793515-3B6E-765F-1821-92249DC19BA6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1216025" y="1520825"/>
            <a:ext cx="9432925" cy="4527550"/>
          </a:xfrm>
        </p:spPr>
        <p:txBody>
          <a:bodyPr anchor="ctr"/>
          <a:lstStyle/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CA" altLang="fr-FR" dirty="0"/>
              <a:t>L’objectif de l’AHQ-ARQ dans ce dossier est de « </a:t>
            </a:r>
            <a:r>
              <a:rPr lang="fr-CA" altLang="fr-FR" i="1" dirty="0"/>
              <a:t>limiter l’exposition des clients aux risques de coûts associés aux approvisionnements en GSR, notamment en ce qui concerne les paramètres de prix maximal applicables à ces contrats. </a:t>
            </a:r>
            <a:r>
              <a:rPr lang="fr-CA" altLang="fr-FR" dirty="0"/>
              <a:t>»</a:t>
            </a:r>
          </a:p>
          <a:p>
            <a:pPr marL="0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fr-CA" altLang="fr-FR" sz="1600" dirty="0"/>
              <a:t>(</a:t>
            </a:r>
            <a:r>
              <a:rPr lang="fr-CA" altLang="fr-FR" sz="1600" dirty="0">
                <a:hlinkClick r:id="rId7"/>
              </a:rPr>
              <a:t>C-AHQ-ARQ-0003, page 2, nature de l’intérêt.</a:t>
            </a:r>
            <a:r>
              <a:rPr lang="fr-CA" altLang="fr-FR" sz="1600" dirty="0"/>
              <a:t>)</a:t>
            </a:r>
          </a:p>
          <a:p>
            <a:pPr marL="0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fr-FR" altLang="fr-FR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pied de page 1">
            <a:extLst>
              <a:ext uri="{FF2B5EF4-FFF2-40B4-BE49-F238E27FC236}">
                <a16:creationId xmlns:a16="http://schemas.microsoft.com/office/drawing/2014/main" id="{1CFF52C2-5AAA-EF8A-6FB7-30CE40B0A8CE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6387" name="Espace réservé du numéro de diapositive 2">
            <a:extLst>
              <a:ext uri="{FF2B5EF4-FFF2-40B4-BE49-F238E27FC236}">
                <a16:creationId xmlns:a16="http://schemas.microsoft.com/office/drawing/2014/main" id="{A5512CB1-37F3-AAE0-20B7-81A408165535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6F691D6-F18B-4399-96D8-2D1EF65C4C78}" type="slidenum">
              <a:rPr lang="fr-FR" altLang="fr-FR" smtClean="0">
                <a:solidFill>
                  <a:srgbClr val="FFFFFF"/>
                </a:solidFill>
              </a:rPr>
              <a:pPr/>
              <a:t>5</a:t>
            </a:fld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7" name="Rectangle 2">
            <a:extLst>
              <a:ext uri="{FF2B5EF4-FFF2-40B4-BE49-F238E27FC236}">
                <a16:creationId xmlns:a16="http://schemas.microsoft.com/office/drawing/2014/main" id="{2BD8D250-5A76-5DDD-1E17-F1F62B31E4E5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201613" y="304800"/>
            <a:ext cx="11990387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2. Position</a:t>
            </a:r>
            <a:endParaRPr lang="fr-FR" sz="2800" dirty="0"/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47EB64F6-25C2-5817-6544-BC1677C59E7E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811213" y="1520825"/>
            <a:ext cx="10771187" cy="4862513"/>
          </a:xfrm>
        </p:spPr>
        <p:txBody>
          <a:bodyPr anchor="ctr"/>
          <a:lstStyle/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CA" altLang="fr-FR" dirty="0"/>
              <a:t>« [L]</a:t>
            </a:r>
            <a:r>
              <a:rPr lang="fr-CA" altLang="fr-FR" i="1" dirty="0"/>
              <a:t>’AHQ-ARQ ne s’oppose pas à la modification proposée par Énergir. </a:t>
            </a:r>
            <a:r>
              <a:rPr lang="fr-CA" altLang="fr-FR" dirty="0"/>
              <a:t>»</a:t>
            </a: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CA" altLang="fr-FR" sz="1800" dirty="0"/>
              <a:t>(</a:t>
            </a:r>
            <a:r>
              <a:rPr lang="fr-CA" altLang="fr-FR" sz="1800" dirty="0">
                <a:hlinkClick r:id="rId7"/>
              </a:rPr>
              <a:t>C-AHQ-ARQ-0009, page 12.</a:t>
            </a:r>
            <a:r>
              <a:rPr lang="fr-CA" altLang="fr-FR" sz="1800" dirty="0"/>
              <a:t>)</a:t>
            </a:r>
            <a:endParaRPr lang="fr-FR" altLang="fr-FR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pied de page 1">
            <a:extLst>
              <a:ext uri="{FF2B5EF4-FFF2-40B4-BE49-F238E27FC236}">
                <a16:creationId xmlns:a16="http://schemas.microsoft.com/office/drawing/2014/main" id="{43AE820E-B52A-0B54-C5B2-0D2B7EE982FC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8435" name="Espace réservé du numéro de diapositive 2">
            <a:extLst>
              <a:ext uri="{FF2B5EF4-FFF2-40B4-BE49-F238E27FC236}">
                <a16:creationId xmlns:a16="http://schemas.microsoft.com/office/drawing/2014/main" id="{78DF57BE-41BC-F50D-CCD0-C127F1EA1DA7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548C98C5-FDA1-4130-B332-BE69C9C931CB}" type="slidenum">
              <a:rPr lang="fr-FR" altLang="fr-FR" smtClean="0">
                <a:solidFill>
                  <a:srgbClr val="FFFFFF"/>
                </a:solidFill>
              </a:rPr>
              <a:pPr/>
              <a:t>6</a:t>
            </a:fld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7" name="Rectangle 2">
            <a:extLst>
              <a:ext uri="{FF2B5EF4-FFF2-40B4-BE49-F238E27FC236}">
                <a16:creationId xmlns:a16="http://schemas.microsoft.com/office/drawing/2014/main" id="{E2A3676E-4CA7-40C7-79FA-604AC5446F7A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201613" y="304800"/>
            <a:ext cx="11990387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3. Préoccupations</a:t>
            </a:r>
            <a:endParaRPr lang="fr-FR" sz="2800" dirty="0"/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8CFA4B2F-DF51-1BDD-56D8-9A7C58E1446D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811213" y="1358900"/>
            <a:ext cx="10771187" cy="5032375"/>
          </a:xfrm>
        </p:spPr>
        <p:txBody>
          <a:bodyPr anchor="ctr"/>
          <a:lstStyle/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CA" altLang="fr-FR" dirty="0"/>
              <a:t>Néanmoins, </a:t>
            </a:r>
            <a:r>
              <a:rPr lang="fr-CA" altLang="fr-FR" u="sng" dirty="0"/>
              <a:t>l’AHQ-ARQ reste fortement préoccupée par les impacts</a:t>
            </a:r>
            <a:r>
              <a:rPr lang="fr-CA" altLang="fr-FR" dirty="0"/>
              <a:t> de la modification de cette caractéristique</a:t>
            </a:r>
            <a:r>
              <a:rPr lang="fr-CA" altLang="fr-FR" sz="2800" dirty="0"/>
              <a:t>.</a:t>
            </a:r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endParaRPr lang="fr-CA" altLang="fr-FR" dirty="0"/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CA" altLang="fr-FR" dirty="0"/>
              <a:t>Il est difficile de connaître l’impact que la mesure va avoir sur le marché comparativement à la balise de 35$</a:t>
            </a:r>
            <a:r>
              <a:rPr lang="fr-CA" altLang="fr-FR" baseline="-25000" dirty="0"/>
              <a:t>2022</a:t>
            </a:r>
            <a:r>
              <a:rPr lang="fr-CA" altLang="fr-FR" dirty="0"/>
              <a:t>/GJ actuelle.</a:t>
            </a:r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endParaRPr lang="fr-FR" altLang="fr-FR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pied de page 1">
            <a:extLst>
              <a:ext uri="{FF2B5EF4-FFF2-40B4-BE49-F238E27FC236}">
                <a16:creationId xmlns:a16="http://schemas.microsoft.com/office/drawing/2014/main" id="{625E3298-2AAE-3EFA-B3FD-85525CD82391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20483" name="Espace réservé du numéro de diapositive 2">
            <a:extLst>
              <a:ext uri="{FF2B5EF4-FFF2-40B4-BE49-F238E27FC236}">
                <a16:creationId xmlns:a16="http://schemas.microsoft.com/office/drawing/2014/main" id="{FC3F54C2-DB1E-8885-FDDC-3C20C45E6525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55A2D6A4-85A3-44A0-8B55-14871BEC3278}" type="slidenum">
              <a:rPr lang="fr-FR" altLang="fr-FR" smtClean="0">
                <a:solidFill>
                  <a:srgbClr val="FFFFFF"/>
                </a:solidFill>
              </a:rPr>
              <a:pPr/>
              <a:t>7</a:t>
            </a:fld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7" name="Rectangle 2">
            <a:extLst>
              <a:ext uri="{FF2B5EF4-FFF2-40B4-BE49-F238E27FC236}">
                <a16:creationId xmlns:a16="http://schemas.microsoft.com/office/drawing/2014/main" id="{1940BF99-9A7F-D622-21F9-5EB5213CDDFE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201613" y="304800"/>
            <a:ext cx="11990387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3. Préoccupations</a:t>
            </a:r>
            <a:endParaRPr lang="fr-FR" sz="2800" dirty="0"/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37ED4300-3E31-BE67-CC9B-D10B292FFC30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811213" y="1358900"/>
            <a:ext cx="10771187" cy="5032375"/>
          </a:xfrm>
        </p:spPr>
        <p:txBody>
          <a:bodyPr anchor="ctr"/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fr-CA" dirty="0"/>
              <a:t>Pour l’AHQ-ARQ, </a:t>
            </a:r>
            <a:r>
              <a:rPr lang="fr-FR" altLang="fr-FR" dirty="0"/>
              <a:t>« </a:t>
            </a:r>
            <a:r>
              <a:rPr lang="fr-CA" b="1" i="1" dirty="0"/>
              <a:t>le maintien de la caractéristique de prix moyen maximal demeure un mécanisme essentiel </a:t>
            </a:r>
            <a:r>
              <a:rPr lang="fr-CA" i="1" dirty="0"/>
              <a:t>d’encadrement des coûts et constitue une protection importante pour la clientèle.</a:t>
            </a:r>
            <a:r>
              <a:rPr lang="fr-CA" dirty="0"/>
              <a:t> »</a:t>
            </a:r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fr-CA" altLang="fr-FR" sz="1800" dirty="0"/>
              <a:t>   (</a:t>
            </a:r>
            <a:r>
              <a:rPr lang="fr-CA" sz="1800" dirty="0">
                <a:hlinkClick r:id="rId7"/>
              </a:rPr>
              <a:t>C-AHQ-ARQ-0009, page 12.</a:t>
            </a:r>
            <a:r>
              <a:rPr lang="fr-CA" altLang="fr-FR" sz="1800" dirty="0"/>
              <a:t>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fr-CA" dirty="0"/>
              <a:t>Énergir confirme que cette balise pourrait être revue lorsque plusieurs contrats à bas prix viendront à échéance et affecteront le prix moyen avec le remplacement de nouveau contrat. </a:t>
            </a:r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fr-CA" sz="1800" dirty="0"/>
              <a:t>   (Audience contre interrogatoire ACIG &amp; </a:t>
            </a:r>
            <a:r>
              <a:rPr lang="fr-CA" sz="1800" dirty="0">
                <a:hlinkClick r:id="rId8"/>
              </a:rPr>
              <a:t>B-0006, page 13, ligne 16, et page 14, lignes 1 à 4. </a:t>
            </a:r>
            <a:r>
              <a:rPr lang="fr-CA" sz="1800" dirty="0"/>
              <a:t>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fr-CA" altLang="fr-FR" b="1" dirty="0"/>
              <a:t>Les contrats de gré à gré ont un impact important sur ce « garde fou ».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pied de page 1">
            <a:extLst>
              <a:ext uri="{FF2B5EF4-FFF2-40B4-BE49-F238E27FC236}">
                <a16:creationId xmlns:a16="http://schemas.microsoft.com/office/drawing/2014/main" id="{5379A042-5F15-87EE-665C-137654955C9F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22531" name="Espace réservé du numéro de diapositive 2">
            <a:extLst>
              <a:ext uri="{FF2B5EF4-FFF2-40B4-BE49-F238E27FC236}">
                <a16:creationId xmlns:a16="http://schemas.microsoft.com/office/drawing/2014/main" id="{E8594778-4AB0-4BB5-4EDD-2B3DAD7ED073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CB954B5A-2322-4D99-886D-26C353E9B746}" type="slidenum">
              <a:rPr lang="fr-FR" altLang="fr-FR" smtClean="0">
                <a:solidFill>
                  <a:srgbClr val="FFFFFF"/>
                </a:solidFill>
              </a:rPr>
              <a:pPr/>
              <a:t>8</a:t>
            </a:fld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7" name="Rectangle 2">
            <a:extLst>
              <a:ext uri="{FF2B5EF4-FFF2-40B4-BE49-F238E27FC236}">
                <a16:creationId xmlns:a16="http://schemas.microsoft.com/office/drawing/2014/main" id="{733F26ED-E733-BAE2-C2B9-9EF7DBA1FCA0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201613" y="304800"/>
            <a:ext cx="11990387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3. Préoccupations</a:t>
            </a:r>
            <a:endParaRPr lang="fr-FR" sz="2800" dirty="0"/>
          </a:p>
        </p:txBody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152CC95A-F15B-7216-1BA8-A0C23F39848F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811213" y="1358900"/>
            <a:ext cx="10771187" cy="5032375"/>
          </a:xfrm>
        </p:spPr>
        <p:txBody>
          <a:bodyPr anchor="ctr"/>
          <a:lstStyle/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CA" altLang="fr-FR" dirty="0"/>
              <a:t>Pour l’AHQ-ARQ, </a:t>
            </a:r>
            <a:r>
              <a:rPr lang="fr-FR" altLang="fr-FR" dirty="0"/>
              <a:t>« </a:t>
            </a:r>
            <a:r>
              <a:rPr lang="fr-CA" altLang="fr-FR" i="1" dirty="0"/>
              <a:t>la structure du portefeuille d’approvisionnement, notamment </a:t>
            </a:r>
            <a:r>
              <a:rPr lang="fr-CA" altLang="fr-FR" b="1" i="1" dirty="0"/>
              <a:t>la répartition entre les ententes de gré à gré et les volumes contractés par appels d’offres, </a:t>
            </a:r>
            <a:r>
              <a:rPr lang="fr-CA" altLang="fr-FR" i="1" dirty="0"/>
              <a:t>demeurera un élément important afin d’assurer que l’évolution des approvisionnements en GSR continue de se faire dans des conditions économiquement optimales pour la clientèle</a:t>
            </a:r>
            <a:r>
              <a:rPr lang="fr-CA" altLang="fr-FR" dirty="0"/>
              <a:t>. »</a:t>
            </a:r>
            <a:br>
              <a:rPr lang="fr-CA" altLang="fr-FR" dirty="0"/>
            </a:br>
            <a:r>
              <a:rPr lang="fr-CA" altLang="fr-FR" sz="1800" dirty="0"/>
              <a:t>(</a:t>
            </a:r>
            <a:r>
              <a:rPr lang="fr-CA" altLang="fr-FR" sz="1800" dirty="0">
                <a:hlinkClick r:id="rId7"/>
              </a:rPr>
              <a:t>C-AHQ-ARQ-0009, page 12.</a:t>
            </a:r>
            <a:r>
              <a:rPr lang="fr-CA" altLang="fr-FR" sz="1800" dirty="0"/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pied de page 1">
            <a:extLst>
              <a:ext uri="{FF2B5EF4-FFF2-40B4-BE49-F238E27FC236}">
                <a16:creationId xmlns:a16="http://schemas.microsoft.com/office/drawing/2014/main" id="{46CC536E-8389-7EB6-4C66-4D97818A9851}"/>
              </a:ext>
            </a:extLst>
          </p:cNvPr>
          <p:cNvSpPr>
            <a:spLocks noGrp="1" noChangeArrowheads="1"/>
          </p:cNvSpPr>
          <p:nvPr>
            <p:ph type="ftr" sz="quarter" idx="1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24579" name="Espace réservé du numéro de diapositive 2">
            <a:extLst>
              <a:ext uri="{FF2B5EF4-FFF2-40B4-BE49-F238E27FC236}">
                <a16:creationId xmlns:a16="http://schemas.microsoft.com/office/drawing/2014/main" id="{DF939D45-CA3A-8DD4-C73D-BF37CB1B126B}"/>
              </a:ext>
            </a:extLst>
          </p:cNvPr>
          <p:cNvSpPr>
            <a:spLocks noGrp="1" noChangeArrowheads="1"/>
          </p:cNvSpPr>
          <p:nvPr>
            <p:ph type="sldNum" sz="quarter" idx="12"/>
            <p:custDataLst>
              <p:tags r:id="rId2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0FA0071-8D95-4A2A-B116-7F0E48A8702A}" type="slidenum">
              <a:rPr lang="fr-FR" altLang="fr-FR" smtClean="0">
                <a:solidFill>
                  <a:srgbClr val="FFFFFF"/>
                </a:solidFill>
              </a:rPr>
              <a:pPr/>
              <a:t>9</a:t>
            </a:fld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14337" name="Rectangle 2">
            <a:extLst>
              <a:ext uri="{FF2B5EF4-FFF2-40B4-BE49-F238E27FC236}">
                <a16:creationId xmlns:a16="http://schemas.microsoft.com/office/drawing/2014/main" id="{18FF8E76-F317-0EA5-CA65-7594ED9016CD}"/>
              </a:ext>
            </a:extLst>
          </p:cNvPr>
          <p:cNvSpPr>
            <a:spLocks noGrp="1" noChangeArrowheads="1"/>
          </p:cNvSpPr>
          <p:nvPr>
            <p:ph type="title" idx="4294967295"/>
            <p:custDataLst>
              <p:tags r:id="rId3"/>
            </p:custDataLst>
          </p:nvPr>
        </p:nvSpPr>
        <p:spPr>
          <a:xfrm>
            <a:off x="201613" y="304800"/>
            <a:ext cx="11990387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3. Préoccupations</a:t>
            </a:r>
            <a:endParaRPr lang="fr-FR" sz="2800" dirty="0"/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36BA75D7-6990-DF5C-7338-31F3D57B8A22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811213" y="1358900"/>
            <a:ext cx="10771187" cy="5032375"/>
          </a:xfrm>
        </p:spPr>
        <p:txBody>
          <a:bodyPr anchor="ctr"/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fr-CA" altLang="fr-FR" dirty="0"/>
              <a:t>Énergir confirme que les plus récents prix des ententes de gré à gré sont conclus près de la limite de 45$</a:t>
            </a:r>
            <a:r>
              <a:rPr lang="fr-CA" altLang="fr-FR" baseline="-25000" dirty="0"/>
              <a:t>2022</a:t>
            </a:r>
            <a:r>
              <a:rPr lang="fr-CA" altLang="fr-FR" dirty="0"/>
              <a:t>/GJ.</a:t>
            </a:r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fr-CA" altLang="fr-FR" sz="1800" dirty="0"/>
              <a:t>   (Audience contre interrogatoire)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fr-CA" altLang="fr-FR" dirty="0"/>
              <a:t>«</a:t>
            </a:r>
            <a:r>
              <a:rPr lang="fr-CA" altLang="fr-FR" i="1" dirty="0"/>
              <a:t> </a:t>
            </a:r>
            <a:r>
              <a:rPr lang="fr-CA" altLang="fr-FR" b="1" i="1" dirty="0"/>
              <a:t>Assurément pas </a:t>
            </a:r>
            <a:r>
              <a:rPr lang="fr-CA" dirty="0"/>
              <a:t>[conclues à 45$</a:t>
            </a:r>
            <a:r>
              <a:rPr lang="fr-CA" baseline="-25000" dirty="0"/>
              <a:t>2022</a:t>
            </a:r>
            <a:r>
              <a:rPr lang="fr-CA" dirty="0"/>
              <a:t>/GJ] </a:t>
            </a:r>
            <a:r>
              <a:rPr lang="fr-CA" altLang="fr-FR" dirty="0"/>
              <a:t>» ou</a:t>
            </a:r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fr-CA" altLang="fr-FR" dirty="0"/>
              <a:t>  « </a:t>
            </a:r>
            <a:r>
              <a:rPr lang="fr-CA" altLang="fr-FR" b="1" i="1" dirty="0"/>
              <a:t>pas nécessairement </a:t>
            </a:r>
            <a:r>
              <a:rPr lang="fr-CA" altLang="fr-FR" dirty="0"/>
              <a:t>»?</a:t>
            </a:r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fr-CA" sz="1800" dirty="0"/>
              <a:t>   (</a:t>
            </a:r>
            <a:r>
              <a:rPr lang="fr-CA" sz="1800" dirty="0">
                <a:hlinkClick r:id="rId7"/>
              </a:rPr>
              <a:t>B-0006, page 21, lignes 11-13</a:t>
            </a:r>
            <a:r>
              <a:rPr lang="fr-CA" sz="1800" dirty="0"/>
              <a:t> vs. Audience)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fr-CA" dirty="0"/>
              <a:t>Énergir estime que le rendement dans les ententes de gré à gré, d’environ 15%, est juste et raisonnable.</a:t>
            </a:r>
          </a:p>
          <a:p>
            <a:pPr marL="0" indent="0" algn="just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fr-CA" sz="1800" dirty="0"/>
              <a:t>   (Audience contre interrogatoire AHQ-ARQ)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té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ibliothèque de rémise" ma:contentTypeID="0x010100B449DEC48851134AA7B3233645746DA200014498B9CE43C84FAC23C7648AD50B8E" ma:contentTypeVersion="0" ma:contentTypeDescription="" ma:contentTypeScope="" ma:versionID="179bd7a07b78079a76f5e69985a5591b">
  <xsd:schema xmlns:xsd="http://www.w3.org/2001/XMLSchema" xmlns:xs="http://www.w3.org/2001/XMLSchema" xmlns:p="http://schemas.microsoft.com/office/2006/metadata/properties" xmlns:ns2="a091097b-8ae3-4832-a2b2-51f9a78aeacd" xmlns:ns3="a84ed267-86d5-4fa1-a3cb-2fed497fe84f" targetNamespace="http://schemas.microsoft.com/office/2006/metadata/properties" ma:root="true" ma:fieldsID="9a254c0e7cdc42b68b7ab7f9d0b93838" ns2:_="" ns3:_="">
    <xsd:import namespace="a091097b-8ae3-4832-a2b2-51f9a78aeacd"/>
    <xsd:import namespace="a84ed267-86d5-4fa1-a3cb-2fed497fe84f"/>
    <xsd:element name="properties">
      <xsd:complexType>
        <xsd:sequence>
          <xsd:element name="documentManagement">
            <xsd:complexType>
              <xsd:all>
                <xsd:element ref="ns2:Projet"/>
                <xsd:element ref="ns2:Provenance"/>
                <xsd:element ref="ns2:Déposant"/>
                <xsd:element ref="ns2:Catégorie_x0020_de_x0020_document"/>
                <xsd:element ref="ns2:Sous-catégorie"/>
                <xsd:element ref="ns2:Phase"/>
                <xsd:element ref="ns2:Précision_x0020_de_x0020_document" minOccurs="0"/>
                <xsd:element ref="ns2:Sujet" minOccurs="0"/>
                <xsd:element ref="ns2:Cote_x0020_de_x0020_déposant" minOccurs="0"/>
                <xsd:element ref="ns2:Accés_x0020_restreint" minOccurs="0"/>
                <xsd:element ref="ns2:Diffusable_x0020_sur_x0020_le_x0020_Web" minOccurs="0"/>
                <xsd:element ref="ns2:Confidentiel"/>
                <xsd:element ref="ns2:Date_x0020_de_x0020_confidentialité_x0020_relevée" minOccurs="0"/>
                <xsd:element ref="ns2:Copie_x0020_papier_x0020_reçue" minOccurs="0"/>
                <xsd:element ref="ns2:Date_x0020_de_x0020_réception_x0020_copie_x0020_papier" minOccurs="0"/>
                <xsd:element ref="ns3:_dlc_DocIdPersistId" minOccurs="0"/>
                <xsd:element ref="ns3:_dlc_DocId" minOccurs="0"/>
                <xsd:element ref="ns3:_dlc_DocIdUrl" minOccurs="0"/>
                <xsd:element ref="ns2:Statut" minOccurs="0"/>
                <xsd:element ref="ns2:Hidden_UploadedBy" minOccurs="0"/>
                <xsd:element ref="ns2:Hidden_UploadedAt" minOccurs="0"/>
                <xsd:element ref="ns2:Inscrit_x0020_au_x0020_plumiti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1097b-8ae3-4832-a2b2-51f9a78aeacd" elementFormDefault="qualified">
    <xsd:import namespace="http://schemas.microsoft.com/office/2006/documentManagement/types"/>
    <xsd:import namespace="http://schemas.microsoft.com/office/infopath/2007/PartnerControls"/>
    <xsd:element name="Projet" ma:index="1" ma:displayName="Projet" ma:list="{CE87CB4F-F3B1-42AD-9CE0-0125D6B4080B}" ma:internalName="Projet" ma:showField="Num_x00e9_ro_x0020_du_x0020_proj" ma:web="{76ddd5ea-d475-414e-8091-4675c7a4bd1a}">
      <xsd:simpleType>
        <xsd:restriction base="dms:Lookup"/>
      </xsd:simpleType>
    </xsd:element>
    <xsd:element name="Provenance" ma:index="2" ma:displayName="Provenance" ma:list="{3A1A4597-1672-4F84-9DE7-FBA0AEBF9CE3}" ma:internalName="Provenance" ma:showField="Title" ma:web="{76ddd5ea-d475-414e-8091-4675c7a4bd1a}">
      <xsd:simpleType>
        <xsd:restriction base="dms:Lookup"/>
      </xsd:simpleType>
    </xsd:element>
    <xsd:element name="Déposant" ma:index="3" ma:displayName="Déposant" ma:list="{A2D4550E-DC70-4FE1-8010-4C446E5D8D2C}" ma:internalName="D_x00e9_posant" ma:showField="Code" ma:web="{76ddd5ea-d475-414e-8091-4675c7a4bd1a}">
      <xsd:simpleType>
        <xsd:restriction base="dms:Lookup"/>
      </xsd:simpleType>
    </xsd:element>
    <xsd:element name="Catégorie_x0020_de_x0020_document" ma:index="4" ma:displayName="Catégorie de document" ma:list="{F7545102-6201-4483-9929-E858F36BE31E}" ma:internalName="Cat_x00e9_gorie_x0020_de_x0020_document" ma:showField="Title" ma:web="{76ddd5ea-d475-414e-8091-4675c7a4bd1a}">
      <xsd:simpleType>
        <xsd:restriction base="dms:Lookup"/>
      </xsd:simpleType>
    </xsd:element>
    <xsd:element name="Sous-catégorie" ma:index="5" ma:displayName="Sous-catégorie" ma:list="{8F61632E-9A95-48F5-95F9-D05D88255F44}" ma:internalName="Sous_x002d_cat_x00e9_gorie" ma:showField="Title" ma:web="{76ddd5ea-d475-414e-8091-4675c7a4bd1a}">
      <xsd:simpleType>
        <xsd:restriction base="dms:Lookup"/>
      </xsd:simpleType>
    </xsd:element>
    <xsd:element name="Phase" ma:index="6" ma:displayName="Phase" ma:list="{1721197D-7382-4457-968B-EC653058772A}" ma:internalName="Phase" ma:showField="Title" ma:web="{76ddd5ea-d475-414e-8091-4675c7a4bd1a}">
      <xsd:simpleType>
        <xsd:restriction base="dms:Lookup"/>
      </xsd:simpleType>
    </xsd:element>
    <xsd:element name="Précision_x0020_de_x0020_document" ma:index="7" nillable="true" ma:displayName="Précisions de document" ma:list="{CD8F73AF-CF7D-4F56-B7C5-E37D10A86459}" ma:internalName="Pr_x00e9_cision_x0020_de_x0020_document" ma:showField="Title" ma:web="{76ddd5ea-d475-414e-8091-4675c7a4bd1a}">
      <xsd:simpleType>
        <xsd:restriction base="dms:Lookup"/>
      </xsd:simpleType>
    </xsd:element>
    <xsd:element name="Sujet" ma:index="8" nillable="true" ma:displayName="Sujet" ma:internalName="Sujet">
      <xsd:simpleType>
        <xsd:restriction base="dms:Note">
          <xsd:maxLength value="255"/>
        </xsd:restriction>
      </xsd:simpleType>
    </xsd:element>
    <xsd:element name="Cote_x0020_de_x0020_déposant" ma:index="9" nillable="true" ma:displayName="Cote déposant" ma:internalName="Cote_x0020_de_x0020_d_x00e9_posant">
      <xsd:simpleType>
        <xsd:restriction base="dms:Text">
          <xsd:maxLength value="255"/>
        </xsd:restriction>
      </xsd:simpleType>
    </xsd:element>
    <xsd:element name="Accés_x0020_restreint" ma:index="10" nillable="true" ma:displayName="Accès restreint" ma:default="0" ma:internalName="Acc_x00e9_s_x0020_restreint">
      <xsd:simpleType>
        <xsd:restriction base="dms:Boolean"/>
      </xsd:simpleType>
    </xsd:element>
    <xsd:element name="Diffusable_x0020_sur_x0020_le_x0020_Web" ma:index="11" nillable="true" ma:displayName="Diffusable sur le Web" ma:default="1" ma:internalName="Diffusable_x0020_sur_x0020_le_x0020_Web">
      <xsd:simpleType>
        <xsd:restriction base="dms:Boolean"/>
      </xsd:simpleType>
    </xsd:element>
    <xsd:element name="Confidentiel" ma:index="12" ma:displayName="Confidentiel" ma:list="{79B26B89-E55A-4B03-BEFA-7EE3A90275CF}" ma:internalName="Confidentiel" ma:showField="Title" ma:web="{76ddd5ea-d475-414e-8091-4675c7a4bd1a}">
      <xsd:simpleType>
        <xsd:restriction base="dms:Lookup"/>
      </xsd:simpleType>
    </xsd:element>
    <xsd:element name="Date_x0020_de_x0020_confidentialité_x0020_relevée" ma:index="13" nillable="true" ma:displayName="Date de confidentialité relevée" ma:format="DateOnly" ma:internalName="Date_x0020_de_x0020_confidentialit_x00e9__x0020_relev_x00e9_e">
      <xsd:simpleType>
        <xsd:restriction base="dms:DateTime"/>
      </xsd:simpleType>
    </xsd:element>
    <xsd:element name="Copie_x0020_papier_x0020_reçue" ma:index="14" nillable="true" ma:displayName="Copie papier reçue" ma:default="0" ma:internalName="Copie_x0020_papier_x0020_re_x00e7_ue">
      <xsd:simpleType>
        <xsd:restriction base="dms:Boolean"/>
      </xsd:simpleType>
    </xsd:element>
    <xsd:element name="Date_x0020_de_x0020_réception_x0020_copie_x0020_papier" ma:index="15" nillable="true" ma:displayName="Date de réception copie papier" ma:format="DateOnly" ma:internalName="Date_x0020_de_x0020_r_x00e9_ception_x0020_copie_x0020_papier">
      <xsd:simpleType>
        <xsd:restriction base="dms:DateTime"/>
      </xsd:simpleType>
    </xsd:element>
    <xsd:element name="Statut" ma:index="26" nillable="true" ma:displayName="Statut" ma:internalName="Statut">
      <xsd:simpleType>
        <xsd:restriction base="dms:Text">
          <xsd:maxLength value="10"/>
        </xsd:restriction>
      </xsd:simpleType>
    </xsd:element>
    <xsd:element name="Hidden_UploadedBy" ma:index="29" nillable="true" ma:displayName="Hidden_UploadedBy" ma:internalName="Hidden_UploadedBy">
      <xsd:simpleType>
        <xsd:restriction base="dms:Text">
          <xsd:maxLength value="100"/>
        </xsd:restriction>
      </xsd:simpleType>
    </xsd:element>
    <xsd:element name="Hidden_UploadedAt" ma:index="30" nillable="true" ma:displayName="Hidden_UploadedAt" ma:default="[today]" ma:format="DateTime" ma:internalName="Hidden_UploadedAt">
      <xsd:simpleType>
        <xsd:restriction base="dms:DateTime"/>
      </xsd:simpleType>
    </xsd:element>
    <xsd:element name="Inscrit_x0020_au_x0020_plumitif" ma:index="33" nillable="true" ma:displayName="Inscrit au plumitif" ma:default="1" ma:internalName="Inscrit_x0020_au_x0020_plumitif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ed267-86d5-4fa1-a3cb-2fed497fe84f" elementFormDefault="qualified">
    <xsd:import namespace="http://schemas.microsoft.com/office/2006/documentManagement/types"/>
    <xsd:import namespace="http://schemas.microsoft.com/office/infopath/2007/PartnerControls"/>
    <xsd:element name="_dlc_DocIdPersistId" ma:index="18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  <xsd:element name="_dlc_DocId" ma:index="23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24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Type de contenu"/>
        <xsd:element ref="dc:title" minOccurs="0" maxOccurs="1" ma:index="25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 de projet" ma:contentTypeID="0x010100F6681E3BDF397F418586AC591ADC81BB00FA2480A41DCE1543972A6D81B4BB83F8" ma:contentTypeVersion="0" ma:contentTypeDescription="" ma:contentTypeScope="" ma:versionID="f4efa6e9065a8dc1b87dd98e377c136c">
  <xsd:schema xmlns:xsd="http://www.w3.org/2001/XMLSchema" xmlns:xs="http://www.w3.org/2001/XMLSchema" xmlns:p="http://schemas.microsoft.com/office/2006/metadata/properties" xmlns:ns2="a091097b-8ae3-4832-a2b2-51f9a78aeacd" xmlns:ns3="a84ed267-86d5-4fa1-a3cb-2fed497fe84f" targetNamespace="http://schemas.microsoft.com/office/2006/metadata/properties" ma:root="true" ma:fieldsID="a153a3ac82d32734bdd521d06cf493e4" ns2:_="" ns3:_="">
    <xsd:import namespace="a091097b-8ae3-4832-a2b2-51f9a78aeacd"/>
    <xsd:import namespace="a84ed267-86d5-4fa1-a3cb-2fed497fe84f"/>
    <xsd:element name="properties">
      <xsd:complexType>
        <xsd:sequence>
          <xsd:element name="documentManagement">
            <xsd:complexType>
              <xsd:all>
                <xsd:element ref="ns2:Projet"/>
                <xsd:element ref="ns2:Provenance" minOccurs="0"/>
                <xsd:element ref="ns2:Déposant"/>
                <xsd:element ref="ns2:Catégorie_x0020_de_x0020_document" minOccurs="0"/>
                <xsd:element ref="ns2:Sous-catégorie" minOccurs="0"/>
                <xsd:element ref="ns2:Phase"/>
                <xsd:element ref="ns2:Précision_x0020_de_x0020_document" minOccurs="0"/>
                <xsd:element ref="ns2:Sujet" minOccurs="0"/>
                <xsd:element ref="ns2:Cote_x0020_de_x0020_déposant" minOccurs="0"/>
                <xsd:element ref="ns2:Accés_x0020_restreint" minOccurs="0"/>
                <xsd:element ref="ns2:Cote_x0020_de_x0020_piéce" minOccurs="0"/>
                <xsd:element ref="ns2:Inscrit_x0020_au_x0020_plumitif" minOccurs="0"/>
                <xsd:element ref="ns2:Numéro_x0020_plumitif" minOccurs="0"/>
                <xsd:element ref="ns2:Diffusable_x0020_sur_x0020_le_x0020_Web" minOccurs="0"/>
                <xsd:element ref="ns2:Ne_x0020_pas_x0020_envoyer_x0020_d_x0027_alerte" minOccurs="0"/>
                <xsd:element ref="ns2:Confidentiel"/>
                <xsd:element ref="ns2:Date_x0020_de_x0020_confidentialité_x0020_relevée" minOccurs="0"/>
                <xsd:element ref="ns2:Copie_x0020_papier_x0020_reçue" minOccurs="0"/>
                <xsd:element ref="ns2:Date_x0020_de_x0020_réception_x0020_copie_x0020_papier" minOccurs="0"/>
                <xsd:element ref="ns3:_dlc_DocId" minOccurs="0"/>
                <xsd:element ref="ns3:_dlc_DocIdUrl" minOccurs="0"/>
                <xsd:element ref="ns3:_dlc_DocIdPersistId" minOccurs="0"/>
                <xsd:element ref="ns2:Hidden_UploadedBy" minOccurs="0"/>
                <xsd:element ref="ns2:Hidden_UploadedAt" minOccurs="0"/>
                <xsd:element ref="ns2:Hidden_ApprovedBy" minOccurs="0"/>
                <xsd:element ref="ns2:Hidden_ApprovedAt" minOccurs="0"/>
                <xsd:element ref="ns2:Statu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1097b-8ae3-4832-a2b2-51f9a78aeacd" elementFormDefault="qualified">
    <xsd:import namespace="http://schemas.microsoft.com/office/2006/documentManagement/types"/>
    <xsd:import namespace="http://schemas.microsoft.com/office/infopath/2007/PartnerControls"/>
    <xsd:element name="Projet" ma:index="1" ma:displayName="Projet" ma:list="{CE87CB4F-F3B1-42AD-9CE0-0125D6B4080B}" ma:internalName="Projet" ma:readOnly="false" ma:showField="Num_x00e9_ro_x0020_du_x0020_proj" ma:web="{76ddd5ea-d475-414e-8091-4675c7a4bd1a}">
      <xsd:simpleType>
        <xsd:restriction base="dms:Lookup"/>
      </xsd:simpleType>
    </xsd:element>
    <xsd:element name="Provenance" ma:index="2" nillable="true" ma:displayName="Provenance" ma:list="{3A1A4597-1672-4F84-9DE7-FBA0AEBF9CE3}" ma:internalName="Provenance" ma:showField="Title" ma:web="{76ddd5ea-d475-414e-8091-4675c7a4bd1a}">
      <xsd:simpleType>
        <xsd:restriction base="dms:Lookup"/>
      </xsd:simpleType>
    </xsd:element>
    <xsd:element name="Déposant" ma:index="3" ma:displayName="Déposant" ma:list="{A2D4550E-DC70-4FE1-8010-4C446E5D8D2C}" ma:internalName="D_x00e9_posant" ma:showField="Code" ma:web="{76ddd5ea-d475-414e-8091-4675c7a4bd1a}">
      <xsd:simpleType>
        <xsd:restriction base="dms:Lookup"/>
      </xsd:simpleType>
    </xsd:element>
    <xsd:element name="Catégorie_x0020_de_x0020_document" ma:index="4" nillable="true" ma:displayName="Catégorie de document" ma:list="{F7545102-6201-4483-9929-E858F36BE31E}" ma:internalName="Cat_x00e9_gorie_x0020_de_x0020_document" ma:showField="Title" ma:web="{76ddd5ea-d475-414e-8091-4675c7a4bd1a}">
      <xsd:simpleType>
        <xsd:restriction base="dms:Lookup"/>
      </xsd:simpleType>
    </xsd:element>
    <xsd:element name="Sous-catégorie" ma:index="5" nillable="true" ma:displayName="Sous-catégorie" ma:list="{8F61632E-9A95-48F5-95F9-D05D88255F44}" ma:internalName="Sous_x002d_cat_x00e9_gorie" ma:showField="Title" ma:web="{76ddd5ea-d475-414e-8091-4675c7a4bd1a}">
      <xsd:simpleType>
        <xsd:restriction base="dms:Lookup"/>
      </xsd:simpleType>
    </xsd:element>
    <xsd:element name="Phase" ma:index="6" ma:displayName="Phase" ma:list="{1721197D-7382-4457-968B-EC653058772A}" ma:internalName="Phase" ma:showField="Title" ma:web="{76ddd5ea-d475-414e-8091-4675c7a4bd1a}">
      <xsd:simpleType>
        <xsd:restriction base="dms:Lookup"/>
      </xsd:simpleType>
    </xsd:element>
    <xsd:element name="Précision_x0020_de_x0020_document" ma:index="7" nillable="true" ma:displayName="Précisions de document" ma:hidden="true" ma:list="{CD8F73AF-CF7D-4F56-B7C5-E37D10A86459}" ma:internalName="Pr_x00e9_cision_x0020_de_x0020_document" ma:readOnly="false" ma:showField="Title" ma:web="{76ddd5ea-d475-414e-8091-4675c7a4bd1a}">
      <xsd:simpleType>
        <xsd:restriction base="dms:Lookup"/>
      </xsd:simpleType>
    </xsd:element>
    <xsd:element name="Sujet" ma:index="8" nillable="true" ma:displayName="Sujet" ma:internalName="Sujet">
      <xsd:simpleType>
        <xsd:restriction base="dms:Note">
          <xsd:maxLength value="255"/>
        </xsd:restriction>
      </xsd:simpleType>
    </xsd:element>
    <xsd:element name="Cote_x0020_de_x0020_déposant" ma:index="9" nillable="true" ma:displayName="Cote déposant" ma:internalName="Cote_x0020_de_x0020_d_x00e9_posant">
      <xsd:simpleType>
        <xsd:restriction base="dms:Text">
          <xsd:maxLength value="255"/>
        </xsd:restriction>
      </xsd:simpleType>
    </xsd:element>
    <xsd:element name="Accés_x0020_restreint" ma:index="10" nillable="true" ma:displayName="Accès restreint" ma:default="0" ma:internalName="Acc_x00e9_s_x0020_restreint">
      <xsd:simpleType>
        <xsd:restriction base="dms:Boolean"/>
      </xsd:simpleType>
    </xsd:element>
    <xsd:element name="Cote_x0020_de_x0020_piéce" ma:index="11" nillable="true" ma:displayName="Cote de pièce" ma:internalName="Cote_x0020_de_x0020_pi_x00e9_ce">
      <xsd:simpleType>
        <xsd:restriction base="dms:Text">
          <xsd:maxLength value="255"/>
        </xsd:restriction>
      </xsd:simpleType>
    </xsd:element>
    <xsd:element name="Inscrit_x0020_au_x0020_plumitif" ma:index="12" nillable="true" ma:displayName="Inscrit au plumitif" ma:default="1" ma:internalName="Inscrit_x0020_au_x0020_plumitif">
      <xsd:simpleType>
        <xsd:restriction base="dms:Boolean"/>
      </xsd:simpleType>
    </xsd:element>
    <xsd:element name="Numéro_x0020_plumitif" ma:index="13" nillable="true" ma:displayName="Numéro plumitif" ma:decimals="0" ma:internalName="Num_x00e9_ro_x0020_plumitif">
      <xsd:simpleType>
        <xsd:restriction base="dms:Number">
          <xsd:maxInclusive value="9999"/>
          <xsd:minInclusive value="1"/>
        </xsd:restriction>
      </xsd:simpleType>
    </xsd:element>
    <xsd:element name="Diffusable_x0020_sur_x0020_le_x0020_Web" ma:index="14" nillable="true" ma:displayName="Diffusable sur le Web" ma:default="1" ma:internalName="Diffusable_x0020_sur_x0020_le_x0020_Web">
      <xsd:simpleType>
        <xsd:restriction base="dms:Boolean"/>
      </xsd:simpleType>
    </xsd:element>
    <xsd:element name="Ne_x0020_pas_x0020_envoyer_x0020_d_x0027_alerte" ma:index="15" nillable="true" ma:displayName="Ne pas envoyer d'alerte" ma:default="1" ma:internalName="Ne_x0020_pas_x0020_envoyer_x0020_d_x0027_alerte">
      <xsd:simpleType>
        <xsd:restriction base="dms:Boolean"/>
      </xsd:simpleType>
    </xsd:element>
    <xsd:element name="Confidentiel" ma:index="16" ma:displayName="Confidentiel" ma:list="{79B26B89-E55A-4B03-BEFA-7EE3A90275CF}" ma:internalName="Confidentiel" ma:showField="Title" ma:web="{76ddd5ea-d475-414e-8091-4675c7a4bd1a}">
      <xsd:simpleType>
        <xsd:restriction base="dms:Lookup"/>
      </xsd:simpleType>
    </xsd:element>
    <xsd:element name="Date_x0020_de_x0020_confidentialité_x0020_relevée" ma:index="17" nillable="true" ma:displayName="Date de confidentialité relevée" ma:format="DateOnly" ma:internalName="Date_x0020_de_x0020_confidentialit_x00e9__x0020_relev_x00e9_e">
      <xsd:simpleType>
        <xsd:restriction base="dms:DateTime"/>
      </xsd:simpleType>
    </xsd:element>
    <xsd:element name="Copie_x0020_papier_x0020_reçue" ma:index="18" nillable="true" ma:displayName="Copie papier reçue" ma:default="0" ma:internalName="Copie_x0020_papier_x0020_re_x00e7_ue">
      <xsd:simpleType>
        <xsd:restriction base="dms:Boolean"/>
      </xsd:simpleType>
    </xsd:element>
    <xsd:element name="Date_x0020_de_x0020_réception_x0020_copie_x0020_papier" ma:index="19" nillable="true" ma:displayName="Date de réception copie papier" ma:format="DateOnly" ma:internalName="Date_x0020_de_x0020_r_x00e9_ception_x0020_copie_x0020_papier">
      <xsd:simpleType>
        <xsd:restriction base="dms:DateTime"/>
      </xsd:simpleType>
    </xsd:element>
    <xsd:element name="Hidden_UploadedBy" ma:index="33" nillable="true" ma:displayName="Hidden_UploadedBy" ma:hidden="true" ma:internalName="Hidden_UploadedBy" ma:readOnly="false">
      <xsd:simpleType>
        <xsd:restriction base="dms:Text">
          <xsd:maxLength value="100"/>
        </xsd:restriction>
      </xsd:simpleType>
    </xsd:element>
    <xsd:element name="Hidden_UploadedAt" ma:index="34" nillable="true" ma:displayName="Hidden_UploadedAt" ma:default="[today]" ma:format="DateTime" ma:hidden="true" ma:internalName="Hidden_UploadedAt" ma:readOnly="false">
      <xsd:simpleType>
        <xsd:restriction base="dms:DateTime"/>
      </xsd:simpleType>
    </xsd:element>
    <xsd:element name="Hidden_ApprovedBy" ma:index="35" nillable="true" ma:displayName="Hidden_ApprovedBy" ma:hidden="true" ma:internalName="Hidden_ApprovedBy" ma:readOnly="false">
      <xsd:simpleType>
        <xsd:restriction base="dms:Text">
          <xsd:maxLength value="100"/>
        </xsd:restriction>
      </xsd:simpleType>
    </xsd:element>
    <xsd:element name="Hidden_ApprovedAt" ma:index="36" nillable="true" ma:displayName="Hidden_ApprovedAt" ma:default="[today]" ma:format="DateTime" ma:hidden="true" ma:internalName="Hidden_ApprovedAt" ma:readOnly="false">
      <xsd:simpleType>
        <xsd:restriction base="dms:DateTime"/>
      </xsd:simpleType>
    </xsd:element>
    <xsd:element name="Statut" ma:index="37" nillable="true" ma:displayName="Statut" ma:hidden="true" ma:internalName="Statut" ma:readOnly="false">
      <xsd:simpleType>
        <xsd:restriction base="dms:Text">
          <xsd:maxLength value="1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ed267-86d5-4fa1-a3cb-2fed497fe84f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23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Type de contenu"/>
        <xsd:element ref="dc:title" minOccurs="0" maxOccurs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den_UploadedAt xmlns="a091097b-8ae3-4832-a2b2-51f9a78aeacd">2026-03-10T17:14:47+00:00</Hidden_UploadedAt>
    <Provenance xmlns="a091097b-8ae3-4832-a2b2-51f9a78aeacd">2</Provenance>
    <Accés_x0020_restreint xmlns="a091097b-8ae3-4832-a2b2-51f9a78aeacd">false</Accés_x0020_restreint>
    <Précision_x0020_de_x0020_document xmlns="a091097b-8ae3-4832-a2b2-51f9a78aeacd" xsi:nil="true"/>
    <Déposant xmlns="a091097b-8ae3-4832-a2b2-51f9a78aeacd">10</Déposant>
    <Sous-catégorie xmlns="a091097b-8ae3-4832-a2b2-51f9a78aeacd">298</Sous-catégorie>
    <Copie_x0020_papier_x0020_reçue xmlns="a091097b-8ae3-4832-a2b2-51f9a78aeacd">false</Copie_x0020_papier_x0020_reçue>
    <Phase xmlns="a091097b-8ae3-4832-a2b2-51f9a78aeacd">1</Phase>
    <Sujet xmlns="a091097b-8ae3-4832-a2b2-51f9a78aeacd">Présentation de la preuve de l'AHQ-ARQ -Sujet 1</Sujet>
    <Cote_x0020_de_x0020_déposant xmlns="a091097b-8ae3-4832-a2b2-51f9a78aeacd" xsi:nil="true"/>
    <Confidentiel xmlns="a091097b-8ae3-4832-a2b2-51f9a78aeacd">3</Confidentiel>
    <Hidden_UploadedBy xmlns="a091097b-8ae3-4832-a2b2-51f9a78aeacd">fnadon_dhcavocats.ca#EXT#@rdeqc.onmicrosoft.com</Hidden_UploadedBy>
    <Inscrit_x0020_au_x0020_plumitif xmlns="a091097b-8ae3-4832-a2b2-51f9a78aeacd">true</Inscrit_x0020_au_x0020_plumitif>
    <Statut xmlns="a091097b-8ae3-4832-a2b2-51f9a78aeacd">Approuvé</Statut>
    <Catégorie_x0020_de_x0020_document xmlns="a091097b-8ae3-4832-a2b2-51f9a78aeacd">2</Catégorie_x0020_de_x0020_document>
    <Date_x0020_de_x0020_confidentialité_x0020_relevée xmlns="a091097b-8ae3-4832-a2b2-51f9a78aeacd" xsi:nil="true"/>
    <Diffusable_x0020_sur_x0020_le_x0020_Web xmlns="a091097b-8ae3-4832-a2b2-51f9a78aeacd">true</Diffusable_x0020_sur_x0020_le_x0020_Web>
    <Projet xmlns="a091097b-8ae3-4832-a2b2-51f9a78aeacd">1417</Projet>
    <Date_x0020_de_x0020_réception_x0020_copie_x0020_papier xmlns="a091097b-8ae3-4832-a2b2-51f9a78aeacd" xsi:nil="true"/>
    <Numéro_x0020_plumitif xmlns="a091097b-8ae3-4832-a2b2-51f9a78aeacd">239</Numéro_x0020_plumitif>
    <Hidden_ApprovedBy xmlns="a091097b-8ae3-4832-a2b2-51f9a78aeacd">Slimani, Salima</Hidden_ApprovedBy>
    <Hidden_ApprovedAt xmlns="a091097b-8ae3-4832-a2b2-51f9a78aeacd">2026-03-10T17:17:37+00:00</Hidden_ApprovedAt>
    <Cote_x0020_de_x0020_piéce xmlns="a091097b-8ae3-4832-a2b2-51f9a78aeacd">C-AHQ-ARQ-0017</Cote_x0020_de_x0020_piéce>
    <Ne_x0020_pas_x0020_envoyer_x0020_d_x0027_alerte xmlns="a091097b-8ae3-4832-a2b2-51f9a78aeacd">true</Ne_x0020_pas_x0020_envoyer_x0020_d_x0027_alerte>
    <_dlc_DocId xmlns="a84ed267-86d5-4fa1-a3cb-2fed497fe84f">W2HFWTQUJJY6-1145600920-239</_dlc_DocId>
    <_dlc_DocIdUrl xmlns="a84ed267-86d5-4fa1-a3cb-2fed497fe84f">
      <Url>https://sde.regie-energie.qc.ca/1417/_layouts/15/DocIdRedir.aspx?ID=W2HFWTQUJJY6-1145600920-239</Url>
      <Description>W2HFWTQUJJY6-1145600920-239</Description>
    </_dlc_DocIdUrl>
  </documentManagement>
</p:properti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1F8DCC8-79DA-44AC-BED4-3D72997DB587}"/>
</file>

<file path=customXml/itemProps2.xml><?xml version="1.0" encoding="utf-8"?>
<ds:datastoreItem xmlns:ds="http://schemas.openxmlformats.org/officeDocument/2006/customXml" ds:itemID="{823A261C-592B-4F20-9A3A-BA3A1E500A25}"/>
</file>

<file path=customXml/itemProps3.xml><?xml version="1.0" encoding="utf-8"?>
<ds:datastoreItem xmlns:ds="http://schemas.openxmlformats.org/officeDocument/2006/customXml" ds:itemID="{F25B85F2-30B0-437A-9D39-5EE59CFDE8B4}"/>
</file>

<file path=customXml/itemProps4.xml><?xml version="1.0" encoding="utf-8"?>
<ds:datastoreItem xmlns:ds="http://schemas.openxmlformats.org/officeDocument/2006/customXml" ds:itemID="{BB10C0D5-4F9E-45B5-B5B0-B625BE51C079}"/>
</file>

<file path=customXml/itemProps5.xml><?xml version="1.0" encoding="utf-8"?>
<ds:datastoreItem xmlns:ds="http://schemas.openxmlformats.org/officeDocument/2006/customXml" ds:itemID="{0991D863-FEDA-48B4-B181-2380758C9527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17681</TotalTime>
  <Words>667</Words>
  <Application>Microsoft Office PowerPoint</Application>
  <PresentationFormat>Grand écran</PresentationFormat>
  <Paragraphs>76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Verdana</vt:lpstr>
      <vt:lpstr>Arial</vt:lpstr>
      <vt:lpstr>Calibri</vt:lpstr>
      <vt:lpstr>Clarté</vt:lpstr>
      <vt:lpstr>Régie de l’Énergie R-4320-2025 ÉNERGIR - DEMANDE PORTANT SUR DIVERSES MESURES EN LIEN AVEC LE GSR  SUJET 1 - MISE À JOUR DE LA CARACTÉRISTIQUE DES PRIX RELATIVE À L’APPROVISIONNEMENT EN GSR </vt:lpstr>
      <vt:lpstr>Plan de la présentation</vt:lpstr>
      <vt:lpstr>1. Demande et sujet d’intervention</vt:lpstr>
      <vt:lpstr>1. Demande et sujet d’intervention</vt:lpstr>
      <vt:lpstr>2. Position</vt:lpstr>
      <vt:lpstr>3. Préoccupations</vt:lpstr>
      <vt:lpstr>3. Préoccupations</vt:lpstr>
      <vt:lpstr>3. Préoccupations</vt:lpstr>
      <vt:lpstr>3. Préoccupations</vt:lpstr>
      <vt:lpstr>3. Préoccupations</vt:lpstr>
      <vt:lpstr>4. Recommandation (nouvelle)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Normand Blondeau</dc:creator>
  <cp:lastModifiedBy>France Nadon</cp:lastModifiedBy>
  <cp:revision>730</cp:revision>
  <cp:lastPrinted>2026-03-10T16:38:49Z</cp:lastPrinted>
  <dcterms:created xsi:type="dcterms:W3CDTF">2014-06-19T10:27:30Z</dcterms:created>
  <dcterms:modified xsi:type="dcterms:W3CDTF">2026-03-10T17:13:01Z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0x010100F6681E3BDF397F418586AC591ADC81BB00FA2480A41DCE1543972A6D81B4BB83F8</vt:lpwstr>
  </property>
  <property fmtid="{D5CDD505-2E9C-101B-9397-08002B2CF9AE}" pid="3" name="_dlc_DocIdItemGuid">
    <vt:lpwstr>e20222ff-d36f-4091-b2af-115f60a7805a</vt:lpwstr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