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Override PartName="/customXml/itemProps5.xml" ContentType="application/vnd.openxmlformats-officedocument.customXmlProperties+xml"/>
  <Override PartName="/customXml/itemProps6.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26"/>
  </p:notesMasterIdLst>
  <p:sldIdLst>
    <p:sldId id="256" r:id="rId6"/>
    <p:sldId id="257" r:id="rId7"/>
    <p:sldId id="259" r:id="rId8"/>
    <p:sldId id="274" r:id="rId9"/>
    <p:sldId id="260" r:id="rId10"/>
    <p:sldId id="263" r:id="rId11"/>
    <p:sldId id="264" r:id="rId12"/>
    <p:sldId id="266" r:id="rId13"/>
    <p:sldId id="270" r:id="rId14"/>
    <p:sldId id="265" r:id="rId15"/>
    <p:sldId id="275" r:id="rId16"/>
    <p:sldId id="276" r:id="rId17"/>
    <p:sldId id="277" r:id="rId18"/>
    <p:sldId id="283" r:id="rId19"/>
    <p:sldId id="278" r:id="rId20"/>
    <p:sldId id="279" r:id="rId21"/>
    <p:sldId id="280" r:id="rId22"/>
    <p:sldId id="281" r:id="rId23"/>
    <p:sldId id="282" r:id="rId24"/>
    <p:sldId id="269" r:id="rId2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1" d="100"/>
          <a:sy n="81" d="100"/>
        </p:scale>
        <p:origin x="96"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ustomXml" Target="../customXml/item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ustomXml" Target="../customXml/item5.xml"/><Relationship Id="rId30" Type="http://schemas.openxmlformats.org/officeDocument/2006/relationships/tableStyles" Target="tableStyles.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842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11AEE6-A1CC-90EC-BFFE-6524A34E6AF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78A19CAC-7DC0-5692-98EB-F8CC67B3DF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DFAF68DF-F91E-4E92-6DF5-23C3237CF59A}"/>
              </a:ext>
            </a:extLst>
          </p:cNvPr>
          <p:cNvSpPr>
            <a:spLocks noGrp="1"/>
          </p:cNvSpPr>
          <p:nvPr>
            <p:ph type="dt" sz="half" idx="10"/>
          </p:nvPr>
        </p:nvSpPr>
        <p:spPr/>
        <p:txBody>
          <a:bodyPr/>
          <a:lstStyle/>
          <a:p>
            <a:r>
              <a:rPr lang="fr-CA" dirty="0"/>
              <a:t>2022-09-20</a:t>
            </a:r>
          </a:p>
        </p:txBody>
      </p:sp>
      <p:sp>
        <p:nvSpPr>
          <p:cNvPr id="5" name="Espace réservé du pied de page 4">
            <a:extLst>
              <a:ext uri="{FF2B5EF4-FFF2-40B4-BE49-F238E27FC236}">
                <a16:creationId xmlns:a16="http://schemas.microsoft.com/office/drawing/2014/main" id="{E6BF710F-EA06-AB5D-1D03-0062F433B172}"/>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23C431F-0185-600D-5A4B-F8A1CC539C98}"/>
              </a:ext>
            </a:extLst>
          </p:cNvPr>
          <p:cNvSpPr>
            <a:spLocks noGrp="1"/>
          </p:cNvSpPr>
          <p:nvPr>
            <p:ph type="sldNum" sz="quarter" idx="12"/>
          </p:nvPr>
        </p:nvSpPr>
        <p:spPr/>
        <p:txBody>
          <a:bodyPr/>
          <a:lstStyle/>
          <a:p>
            <a:fld id="{57C89961-5963-4D92-A17B-1EB1C6BBCFFA}" type="slidenum">
              <a:rPr lang="fr-CA" smtClean="0"/>
              <a:t>‹n°›</a:t>
            </a:fld>
            <a:endParaRPr lang="fr-CA"/>
          </a:p>
        </p:txBody>
      </p:sp>
    </p:spTree>
    <p:extLst>
      <p:ext uri="{BB962C8B-B14F-4D97-AF65-F5344CB8AC3E}">
        <p14:creationId xmlns:p14="http://schemas.microsoft.com/office/powerpoint/2010/main" val="1166750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jpeg"/><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1554480" y="1143000"/>
            <a:ext cx="9144000" cy="457200"/>
          </a:xfrm>
          <a:prstGeom prst="rect">
            <a:avLst/>
          </a:prstGeom>
          <a:noFill/>
          <a:ln/>
        </p:spPr>
        <p:txBody>
          <a:bodyPr wrap="square" lIns="254" tIns="254" rIns="254" bIns="254" rtlCol="0" anchor="t"/>
          <a:lstStyle/>
          <a:p>
            <a:pPr marL="0" indent="0" algn="ctr">
              <a:buNone/>
            </a:pPr>
            <a:r>
              <a:rPr lang="en-US" sz="2600" b="1" dirty="0">
                <a:solidFill>
                  <a:srgbClr val="4472C4"/>
                </a:solidFill>
                <a:latin typeface="Calibri" panose="020F0502020204030204" pitchFamily="34" charset="0"/>
                <a:ea typeface="Calibri" panose="020F0502020204030204" pitchFamily="34" charset="0"/>
                <a:cs typeface="Calibri" panose="020F0502020204030204" pitchFamily="34" charset="0"/>
              </a:rPr>
              <a:t>ASSOCIATION DES CONSOMMATEURS INDUSTRIELS DE GAZ</a:t>
            </a:r>
            <a:endParaRPr lang="en-US" sz="26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 1"/>
          <p:cNvSpPr/>
          <p:nvPr/>
        </p:nvSpPr>
        <p:spPr>
          <a:xfrm>
            <a:off x="1143000" y="2011679"/>
            <a:ext cx="9875520" cy="1041913"/>
          </a:xfrm>
          <a:prstGeom prst="rect">
            <a:avLst/>
          </a:prstGeom>
          <a:noFill/>
          <a:ln/>
        </p:spPr>
        <p:txBody>
          <a:bodyPr wrap="square" lIns="254" tIns="254" rIns="254" bIns="254" rtlCol="0" anchor="t">
            <a:normAutofit/>
          </a:bodyPr>
          <a:lstStyle/>
          <a:p>
            <a:pPr marL="0" indent="0" algn="ctr">
              <a:buNone/>
            </a:pPr>
            <a:r>
              <a:rPr lang="en-US" sz="2100" b="1" dirty="0">
                <a:solidFill>
                  <a:srgbClr val="4472C4"/>
                </a:solidFill>
                <a:latin typeface="Calibri" panose="020F0502020204030204" pitchFamily="34" charset="0"/>
                <a:ea typeface="Calibri" panose="020F0502020204030204" pitchFamily="34" charset="0"/>
                <a:cs typeface="Calibri" panose="020F0502020204030204" pitchFamily="34" charset="0"/>
              </a:rPr>
              <a:t>ÉNERGIR – DEMANDE D’APPROBATION DU PLAN D’APPROVISIONNEMENT ET DE</a:t>
            </a:r>
            <a:endParaRPr lang="en-US" sz="21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2100" b="1" dirty="0">
                <a:solidFill>
                  <a:srgbClr val="4472C4"/>
                </a:solidFill>
                <a:latin typeface="Calibri" panose="020F0502020204030204" pitchFamily="34" charset="0"/>
                <a:ea typeface="Calibri" panose="020F0502020204030204" pitchFamily="34" charset="0"/>
                <a:cs typeface="Calibri" panose="020F0502020204030204" pitchFamily="34" charset="0"/>
              </a:rPr>
              <a:t>MODIFICATION DES CONDITIONS DE SERVICE ET TARIF À COMPTER DU 1</a:t>
            </a:r>
            <a:r>
              <a:rPr lang="en-US" sz="2100" b="1" baseline="30000" dirty="0">
                <a:solidFill>
                  <a:srgbClr val="4472C4"/>
                </a:solidFill>
                <a:latin typeface="Calibri" panose="020F0502020204030204" pitchFamily="34" charset="0"/>
                <a:ea typeface="Calibri" panose="020F0502020204030204" pitchFamily="34" charset="0"/>
                <a:cs typeface="Calibri" panose="020F0502020204030204" pitchFamily="34" charset="0"/>
              </a:rPr>
              <a:t>er</a:t>
            </a:r>
            <a:endParaRPr lang="en-US" sz="2100" baseline="300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2100" b="1" dirty="0">
                <a:solidFill>
                  <a:srgbClr val="4472C4"/>
                </a:solidFill>
                <a:latin typeface="Calibri" panose="020F0502020204030204" pitchFamily="34" charset="0"/>
                <a:ea typeface="Calibri" panose="020F0502020204030204" pitchFamily="34" charset="0"/>
                <a:cs typeface="Calibri" panose="020F0502020204030204" pitchFamily="34" charset="0"/>
              </a:rPr>
              <a:t>OCTOBRE 2026</a:t>
            </a:r>
            <a:endParaRPr lang="en-US" sz="21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3995886" y="3923291"/>
            <a:ext cx="4169748" cy="1816876"/>
          </a:xfrm>
          <a:prstGeom prst="rect">
            <a:avLst/>
          </a:prstGeom>
          <a:noFill/>
          <a:ln/>
        </p:spPr>
        <p:txBody>
          <a:bodyPr wrap="square" lIns="254" tIns="254" rIns="254" bIns="254" rtlCol="0" anchor="t"/>
          <a:lstStyle/>
          <a:p>
            <a:pPr marL="0" indent="0" algn="ctr">
              <a:buNone/>
            </a:pPr>
            <a:r>
              <a:rPr lang="en-US" sz="1700" b="1" dirty="0">
                <a:solidFill>
                  <a:srgbClr val="243F59"/>
                </a:solidFill>
                <a:latin typeface="Calibri" panose="020F0502020204030204" pitchFamily="34" charset="0"/>
                <a:ea typeface="Calibri" panose="020F0502020204030204" pitchFamily="34" charset="0"/>
                <a:cs typeface="Calibri" panose="020F0502020204030204" pitchFamily="34" charset="0"/>
              </a:rPr>
              <a:t>Régie de l’énergie</a:t>
            </a:r>
            <a:endParaRPr lang="en-US" sz="17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1700" b="1" dirty="0">
                <a:solidFill>
                  <a:srgbClr val="243F59"/>
                </a:solidFill>
                <a:latin typeface="Calibri" panose="020F0502020204030204" pitchFamily="34" charset="0"/>
                <a:ea typeface="Calibri" panose="020F0502020204030204" pitchFamily="34" charset="0"/>
                <a:cs typeface="Calibri" panose="020F0502020204030204" pitchFamily="34" charset="0"/>
              </a:rPr>
              <a:t>R-4334-2026</a:t>
            </a:r>
            <a:endParaRPr lang="en-US" sz="17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1700" b="1" dirty="0">
                <a:solidFill>
                  <a:srgbClr val="243F59"/>
                </a:solidFill>
                <a:latin typeface="Calibri" panose="020F0502020204030204" pitchFamily="34" charset="0"/>
                <a:ea typeface="Calibri" panose="020F0502020204030204" pitchFamily="34" charset="0"/>
                <a:cs typeface="Calibri" panose="020F0502020204030204" pitchFamily="34" charset="0"/>
              </a:rPr>
              <a:t>Présentation de la preuve de l’ACIG</a:t>
            </a:r>
            <a:endParaRPr lang="en-US" sz="17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1700" b="1" dirty="0">
                <a:solidFill>
                  <a:srgbClr val="243F59"/>
                </a:solidFill>
                <a:latin typeface="Calibri" panose="020F0502020204030204" pitchFamily="34" charset="0"/>
                <a:ea typeface="Calibri" panose="020F0502020204030204" pitchFamily="34" charset="0"/>
                <a:cs typeface="Calibri" panose="020F0502020204030204" pitchFamily="34" charset="0"/>
              </a:rPr>
              <a:t>Paul Paquin et Nazim Sebaa</a:t>
            </a:r>
            <a:endParaRPr lang="en-US" sz="17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1700" b="1" dirty="0" err="1">
                <a:solidFill>
                  <a:srgbClr val="243F59"/>
                </a:solidFill>
                <a:latin typeface="Calibri" panose="020F0502020204030204" pitchFamily="34" charset="0"/>
                <a:ea typeface="Calibri" panose="020F0502020204030204" pitchFamily="34" charset="0"/>
                <a:cs typeface="Calibri" panose="020F0502020204030204" pitchFamily="34" charset="0"/>
              </a:rPr>
              <a:t>Septembre</a:t>
            </a:r>
            <a:r>
              <a:rPr lang="en-US" sz="1700" b="1" dirty="0">
                <a:solidFill>
                  <a:srgbClr val="243F59"/>
                </a:solidFill>
                <a:latin typeface="Calibri" panose="020F0502020204030204" pitchFamily="34" charset="0"/>
                <a:ea typeface="Calibri" panose="020F0502020204030204" pitchFamily="34" charset="0"/>
                <a:cs typeface="Calibri" panose="020F0502020204030204" pitchFamily="34" charset="0"/>
              </a:rPr>
              <a:t> 2026</a:t>
            </a:r>
            <a:endParaRPr lang="en-US" sz="17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868680" y="6419088"/>
            <a:ext cx="201168" cy="146304"/>
          </a:xfrm>
          <a:prstGeom prst="rect">
            <a:avLst/>
          </a:prstGeom>
          <a:solidFill>
            <a:srgbClr val="6D7F91">
              <a:alpha val="90000"/>
            </a:srgbClr>
          </a:solidFill>
          <a:ln w="12700">
            <a:solidFill>
              <a:srgbClr val="6D7F91">
                <a:alpha val="0"/>
              </a:srgbClr>
            </a:solidFill>
            <a:prstDash val="solid"/>
          </a:ln>
        </p:spPr>
        <p:txBody>
          <a:bodyPr/>
          <a:lstStyle/>
          <a:p>
            <a:endParaRPr/>
          </a:p>
        </p:txBody>
      </p:sp>
      <p:sp>
        <p:nvSpPr>
          <p:cNvPr id="6" name="Shape 4"/>
          <p:cNvSpPr/>
          <p:nvPr/>
        </p:nvSpPr>
        <p:spPr>
          <a:xfrm>
            <a:off x="987552" y="6327648"/>
            <a:ext cx="201168" cy="146304"/>
          </a:xfrm>
          <a:prstGeom prst="rect">
            <a:avLst/>
          </a:prstGeom>
          <a:solidFill>
            <a:srgbClr val="50657A">
              <a:alpha val="90000"/>
            </a:srgbClr>
          </a:solidFill>
          <a:ln w="12700">
            <a:solidFill>
              <a:srgbClr val="50657A">
                <a:alpha val="0"/>
              </a:srgbClr>
            </a:solidFill>
            <a:prstDash val="solid"/>
          </a:ln>
        </p:spPr>
        <p:txBody>
          <a:bodyPr/>
          <a:lstStyle/>
          <a:p>
            <a:endParaRPr/>
          </a:p>
        </p:txBody>
      </p:sp>
      <p:sp>
        <p:nvSpPr>
          <p:cNvPr id="7" name="Text 5"/>
          <p:cNvSpPr/>
          <p:nvPr/>
        </p:nvSpPr>
        <p:spPr>
          <a:xfrm>
            <a:off x="228600" y="6473952"/>
            <a:ext cx="1234440" cy="210312"/>
          </a:xfrm>
          <a:prstGeom prst="rect">
            <a:avLst/>
          </a:prstGeom>
          <a:noFill/>
          <a:ln/>
        </p:spPr>
        <p:txBody>
          <a:bodyPr wrap="square" lIns="254" tIns="254" rIns="254" bIns="254" rtlCol="0" anchor="t"/>
          <a:lstStyle/>
          <a:p>
            <a:pPr marL="0" indent="0">
              <a:buNone/>
            </a:pPr>
            <a:r>
              <a:rPr lang="en-US" sz="1100" b="1" dirty="0">
                <a:solidFill>
                  <a:srgbClr val="294D6C"/>
                </a:solidFill>
                <a:latin typeface="Aptos" pitchFamily="34" charset="0"/>
                <a:ea typeface="Aptos" pitchFamily="34" charset="-122"/>
                <a:cs typeface="Aptos" pitchFamily="34" charset="-120"/>
              </a:rPr>
              <a:t>IGUA | ACIG</a:t>
            </a:r>
            <a:endParaRPr lang="en-US" sz="1100" dirty="0"/>
          </a:p>
        </p:txBody>
      </p:sp>
      <p:sp>
        <p:nvSpPr>
          <p:cNvPr id="8" name="Text 6"/>
          <p:cNvSpPr/>
          <p:nvPr/>
        </p:nvSpPr>
        <p:spPr>
          <a:xfrm>
            <a:off x="11841480" y="6510528"/>
            <a:ext cx="137160" cy="137160"/>
          </a:xfrm>
          <a:prstGeom prst="rect">
            <a:avLst/>
          </a:prstGeom>
          <a:noFill/>
          <a:ln/>
        </p:spPr>
        <p:txBody>
          <a:bodyPr wrap="square" lIns="254" tIns="254" rIns="254" bIns="254" rtlCol="0" anchor="t"/>
          <a:lstStyle/>
          <a:p>
            <a:pPr marL="0" indent="0">
              <a:buNone/>
            </a:pPr>
            <a:r>
              <a:rPr sz="700">
                <a:solidFill>
                  <a:srgbClr val="777777"/>
                </a:solidFill>
                <a:latin typeface="Aptos"/>
              </a:rPr>
              <a:t>1</a:t>
            </a: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8680" y="566928"/>
            <a:ext cx="10424160" cy="446276"/>
          </a:xfrm>
          <a:prstGeom prst="rect">
            <a:avLst/>
          </a:prstGeom>
          <a:noFill/>
        </p:spPr>
        <p:txBody>
          <a:bodyPr wrap="square" lIns="0" tIns="0">
            <a:spAutoFit/>
          </a:bodyPr>
          <a:lstStyle/>
          <a:p>
            <a:r>
              <a:rPr sz="2600" b="1" dirty="0">
                <a:solidFill>
                  <a:srgbClr val="0070C0"/>
                </a:solidFill>
                <a:latin typeface="Calibri"/>
              </a:rPr>
              <a:t>DÉCRET — DEMANDE DE L’ACIG : SUSPENDRE LE PRÉVISIONNEL</a:t>
            </a:r>
          </a:p>
        </p:txBody>
      </p:sp>
      <p:sp>
        <p:nvSpPr>
          <p:cNvPr id="4" name="TextBox 3"/>
          <p:cNvSpPr txBox="1"/>
          <p:nvPr/>
        </p:nvSpPr>
        <p:spPr>
          <a:xfrm>
            <a:off x="1051560" y="1143000"/>
            <a:ext cx="10058400" cy="640080"/>
          </a:xfrm>
          <a:prstGeom prst="rect">
            <a:avLst/>
          </a:prstGeom>
          <a:noFill/>
        </p:spPr>
        <p:txBody>
          <a:bodyPr wrap="square" lIns="45720" tIns="18288" rIns="45720" bIns="18288">
            <a:spAutoFit/>
          </a:bodyPr>
          <a:lstStyle/>
          <a:p>
            <a:pPr>
              <a:lnSpc>
                <a:spcPct val="108000"/>
              </a:lnSpc>
              <a:spcAft>
                <a:spcPts val="800"/>
              </a:spcAft>
            </a:pPr>
            <a:r>
              <a:rPr sz="1850" b="1" dirty="0">
                <a:solidFill>
                  <a:srgbClr val="232323"/>
                </a:solidFill>
                <a:latin typeface="Calibri"/>
              </a:rPr>
              <a:t>L’ACIG </a:t>
            </a:r>
            <a:r>
              <a:rPr sz="1850" b="1" dirty="0" err="1">
                <a:solidFill>
                  <a:srgbClr val="232323"/>
                </a:solidFill>
                <a:latin typeface="Calibri"/>
              </a:rPr>
              <a:t>demande</a:t>
            </a:r>
            <a:r>
              <a:rPr sz="1850" b="1" dirty="0">
                <a:solidFill>
                  <a:srgbClr val="232323"/>
                </a:solidFill>
                <a:latin typeface="Calibri"/>
              </a:rPr>
              <a:t> de </a:t>
            </a:r>
            <a:r>
              <a:rPr sz="1850" b="1" dirty="0" err="1">
                <a:solidFill>
                  <a:srgbClr val="232323"/>
                </a:solidFill>
                <a:latin typeface="Calibri"/>
              </a:rPr>
              <a:t>maintenir</a:t>
            </a:r>
            <a:r>
              <a:rPr sz="1850" b="1" dirty="0">
                <a:solidFill>
                  <a:srgbClr val="232323"/>
                </a:solidFill>
                <a:latin typeface="Calibri"/>
              </a:rPr>
              <a:t> la </a:t>
            </a:r>
            <a:r>
              <a:rPr sz="1850" b="1" dirty="0" err="1">
                <a:solidFill>
                  <a:srgbClr val="232323"/>
                </a:solidFill>
                <a:latin typeface="Calibri"/>
              </a:rPr>
              <a:t>récupération</a:t>
            </a:r>
            <a:r>
              <a:rPr sz="1850" b="1" dirty="0">
                <a:solidFill>
                  <a:srgbClr val="232323"/>
                </a:solidFill>
                <a:latin typeface="Calibri"/>
              </a:rPr>
              <a:t> du cavalier </a:t>
            </a:r>
            <a:r>
              <a:rPr lang="fr-CA" sz="1850" b="1" dirty="0">
                <a:solidFill>
                  <a:srgbClr val="232323"/>
                </a:solidFill>
                <a:latin typeface="Calibri"/>
              </a:rPr>
              <a:t>tarifaire</a:t>
            </a:r>
            <a:r>
              <a:rPr sz="1850" b="1" dirty="0">
                <a:solidFill>
                  <a:srgbClr val="232323"/>
                </a:solidFill>
                <a:latin typeface="Calibri"/>
              </a:rPr>
              <a:t>, </a:t>
            </a:r>
            <a:r>
              <a:rPr sz="1850" b="1" dirty="0" err="1">
                <a:solidFill>
                  <a:srgbClr val="232323"/>
                </a:solidFill>
                <a:latin typeface="Calibri"/>
              </a:rPr>
              <a:t>mais</a:t>
            </a:r>
            <a:r>
              <a:rPr sz="1850" b="1" dirty="0">
                <a:solidFill>
                  <a:srgbClr val="232323"/>
                </a:solidFill>
                <a:latin typeface="Calibri"/>
              </a:rPr>
              <a:t> de </a:t>
            </a:r>
            <a:r>
              <a:rPr sz="1850" b="1" dirty="0" err="1">
                <a:solidFill>
                  <a:srgbClr val="232323"/>
                </a:solidFill>
                <a:latin typeface="Calibri"/>
              </a:rPr>
              <a:t>suspendre</a:t>
            </a:r>
            <a:r>
              <a:rPr sz="1850" b="1" dirty="0">
                <a:solidFill>
                  <a:srgbClr val="232323"/>
                </a:solidFill>
                <a:latin typeface="Calibri"/>
              </a:rPr>
              <a:t> pour 2026-2027 la </a:t>
            </a:r>
            <a:r>
              <a:rPr sz="1850" b="1" dirty="0" err="1">
                <a:solidFill>
                  <a:srgbClr val="232323"/>
                </a:solidFill>
                <a:latin typeface="Calibri"/>
              </a:rPr>
              <a:t>composante</a:t>
            </a:r>
            <a:r>
              <a:rPr sz="1850" b="1" dirty="0">
                <a:solidFill>
                  <a:srgbClr val="232323"/>
                </a:solidFill>
                <a:latin typeface="Calibri"/>
              </a:rPr>
              <a:t> </a:t>
            </a:r>
            <a:r>
              <a:rPr sz="1850" b="1" dirty="0" err="1">
                <a:solidFill>
                  <a:srgbClr val="232323"/>
                </a:solidFill>
                <a:latin typeface="Calibri"/>
              </a:rPr>
              <a:t>prévisionnelle</a:t>
            </a:r>
            <a:r>
              <a:rPr sz="1850" b="1" dirty="0">
                <a:solidFill>
                  <a:srgbClr val="232323"/>
                </a:solidFill>
                <a:latin typeface="Calibri"/>
              </a:rPr>
              <a:t> de </a:t>
            </a:r>
            <a:r>
              <a:rPr lang="fr-CA" sz="1850" b="1" dirty="0">
                <a:solidFill>
                  <a:srgbClr val="232323"/>
                </a:solidFill>
                <a:latin typeface="Calibri"/>
              </a:rPr>
              <a:t>la </a:t>
            </a:r>
            <a:r>
              <a:rPr sz="1850" b="1" dirty="0" err="1">
                <a:solidFill>
                  <a:srgbClr val="232323"/>
                </a:solidFill>
                <a:latin typeface="Calibri"/>
              </a:rPr>
              <a:t>socialisation</a:t>
            </a:r>
            <a:r>
              <a:rPr lang="fr-CA" sz="1850" b="1" dirty="0">
                <a:solidFill>
                  <a:srgbClr val="232323"/>
                </a:solidFill>
                <a:latin typeface="Calibri"/>
              </a:rPr>
              <a:t> du GSR invendu</a:t>
            </a:r>
            <a:r>
              <a:rPr sz="1850" b="1" dirty="0">
                <a:solidFill>
                  <a:srgbClr val="232323"/>
                </a:solidFill>
                <a:latin typeface="Calibri"/>
              </a:rPr>
              <a:t>.</a:t>
            </a:r>
          </a:p>
        </p:txBody>
      </p:sp>
      <p:sp>
        <p:nvSpPr>
          <p:cNvPr id="5" name="Rounded Rectangle 4"/>
          <p:cNvSpPr/>
          <p:nvPr/>
        </p:nvSpPr>
        <p:spPr>
          <a:xfrm>
            <a:off x="960120" y="1938528"/>
            <a:ext cx="3246120" cy="1508760"/>
          </a:xfrm>
          <a:prstGeom prst="roundRect">
            <a:avLst/>
          </a:prstGeom>
          <a:solidFill>
            <a:srgbClr val="F5F8FB"/>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24712" y="2048256"/>
            <a:ext cx="2916936" cy="411480"/>
          </a:xfrm>
          <a:prstGeom prst="rect">
            <a:avLst/>
          </a:prstGeom>
          <a:noFill/>
        </p:spPr>
        <p:txBody>
          <a:bodyPr wrap="none" lIns="0" tIns="0">
            <a:spAutoFit/>
          </a:bodyPr>
          <a:lstStyle/>
          <a:p>
            <a:r>
              <a:rPr sz="2700" b="1" dirty="0">
                <a:solidFill>
                  <a:srgbClr val="003366"/>
                </a:solidFill>
                <a:latin typeface="Calibri"/>
              </a:rPr>
              <a:t>4,055 ¢/m³</a:t>
            </a:r>
          </a:p>
        </p:txBody>
      </p:sp>
      <p:sp>
        <p:nvSpPr>
          <p:cNvPr id="7" name="TextBox 6"/>
          <p:cNvSpPr txBox="1"/>
          <p:nvPr/>
        </p:nvSpPr>
        <p:spPr>
          <a:xfrm>
            <a:off x="1124712" y="2560320"/>
            <a:ext cx="2916936" cy="320040"/>
          </a:xfrm>
          <a:prstGeom prst="rect">
            <a:avLst/>
          </a:prstGeom>
          <a:noFill/>
        </p:spPr>
        <p:txBody>
          <a:bodyPr wrap="none" lIns="0" tIns="0">
            <a:spAutoFit/>
          </a:bodyPr>
          <a:lstStyle/>
          <a:p>
            <a:r>
              <a:rPr sz="1550" b="1" dirty="0">
                <a:solidFill>
                  <a:srgbClr val="232323"/>
                </a:solidFill>
                <a:latin typeface="Calibri"/>
              </a:rPr>
              <a:t>situation </a:t>
            </a:r>
            <a:r>
              <a:rPr sz="1550" b="1" dirty="0" err="1">
                <a:solidFill>
                  <a:srgbClr val="232323"/>
                </a:solidFill>
                <a:latin typeface="Calibri"/>
              </a:rPr>
              <a:t>actuelle</a:t>
            </a:r>
            <a:endParaRPr sz="1550" b="1" dirty="0">
              <a:solidFill>
                <a:srgbClr val="232323"/>
              </a:solidFill>
              <a:latin typeface="Calibri"/>
            </a:endParaRPr>
          </a:p>
        </p:txBody>
      </p:sp>
      <p:sp>
        <p:nvSpPr>
          <p:cNvPr id="8" name="TextBox 7"/>
          <p:cNvSpPr txBox="1"/>
          <p:nvPr/>
        </p:nvSpPr>
        <p:spPr>
          <a:xfrm>
            <a:off x="1124712" y="2898648"/>
            <a:ext cx="2916936" cy="502920"/>
          </a:xfrm>
          <a:prstGeom prst="rect">
            <a:avLst/>
          </a:prstGeom>
          <a:noFill/>
        </p:spPr>
        <p:txBody>
          <a:bodyPr wrap="square" lIns="0" tIns="0">
            <a:spAutoFit/>
          </a:bodyPr>
          <a:lstStyle/>
          <a:p>
            <a:r>
              <a:rPr sz="1250" dirty="0">
                <a:solidFill>
                  <a:srgbClr val="5F5F5F"/>
                </a:solidFill>
                <a:latin typeface="Calibri"/>
              </a:rPr>
              <a:t>241,1 M$ de </a:t>
            </a:r>
            <a:r>
              <a:rPr sz="1250" dirty="0" err="1">
                <a:solidFill>
                  <a:srgbClr val="5F5F5F"/>
                </a:solidFill>
                <a:latin typeface="Calibri"/>
              </a:rPr>
              <a:t>socialisation</a:t>
            </a:r>
            <a:r>
              <a:rPr sz="1250" dirty="0">
                <a:solidFill>
                  <a:srgbClr val="5F5F5F"/>
                </a:solidFill>
                <a:latin typeface="Calibri"/>
              </a:rPr>
              <a:t> </a:t>
            </a:r>
            <a:r>
              <a:rPr sz="1250" dirty="0" err="1">
                <a:solidFill>
                  <a:srgbClr val="5F5F5F"/>
                </a:solidFill>
                <a:latin typeface="Calibri"/>
              </a:rPr>
              <a:t>totale</a:t>
            </a:r>
            <a:r>
              <a:rPr sz="1250" dirty="0">
                <a:solidFill>
                  <a:srgbClr val="5F5F5F"/>
                </a:solidFill>
                <a:latin typeface="Calibri"/>
              </a:rPr>
              <a:t> en 2026-2027.</a:t>
            </a:r>
          </a:p>
        </p:txBody>
      </p:sp>
      <p:sp>
        <p:nvSpPr>
          <p:cNvPr id="9" name="Rounded Rectangle 8"/>
          <p:cNvSpPr/>
          <p:nvPr/>
        </p:nvSpPr>
        <p:spPr>
          <a:xfrm>
            <a:off x="4480560" y="1938528"/>
            <a:ext cx="3246120" cy="1508760"/>
          </a:xfrm>
          <a:prstGeom prst="roundRect">
            <a:avLst/>
          </a:prstGeom>
          <a:solidFill>
            <a:srgbClr val="E1EBF5"/>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45152" y="2048256"/>
            <a:ext cx="2916936" cy="411480"/>
          </a:xfrm>
          <a:prstGeom prst="rect">
            <a:avLst/>
          </a:prstGeom>
          <a:noFill/>
        </p:spPr>
        <p:txBody>
          <a:bodyPr wrap="none" lIns="0" tIns="0">
            <a:spAutoFit/>
          </a:bodyPr>
          <a:lstStyle/>
          <a:p>
            <a:r>
              <a:rPr sz="2700" b="1" dirty="0">
                <a:solidFill>
                  <a:srgbClr val="0072BC"/>
                </a:solidFill>
                <a:latin typeface="Calibri"/>
              </a:rPr>
              <a:t>− 2,706 ¢/m³</a:t>
            </a:r>
          </a:p>
        </p:txBody>
      </p:sp>
      <p:sp>
        <p:nvSpPr>
          <p:cNvPr id="11" name="TextBox 10"/>
          <p:cNvSpPr txBox="1"/>
          <p:nvPr/>
        </p:nvSpPr>
        <p:spPr>
          <a:xfrm>
            <a:off x="4645152" y="2560320"/>
            <a:ext cx="2916936" cy="320040"/>
          </a:xfrm>
          <a:prstGeom prst="rect">
            <a:avLst/>
          </a:prstGeom>
          <a:noFill/>
        </p:spPr>
        <p:txBody>
          <a:bodyPr wrap="none" lIns="0" tIns="0">
            <a:spAutoFit/>
          </a:bodyPr>
          <a:lstStyle/>
          <a:p>
            <a:r>
              <a:rPr sz="1550" b="1" dirty="0" err="1">
                <a:solidFill>
                  <a:srgbClr val="232323"/>
                </a:solidFill>
                <a:latin typeface="Calibri"/>
              </a:rPr>
              <a:t>prévisionnel</a:t>
            </a:r>
            <a:r>
              <a:rPr sz="1550" b="1" dirty="0">
                <a:solidFill>
                  <a:srgbClr val="232323"/>
                </a:solidFill>
                <a:latin typeface="Calibri"/>
              </a:rPr>
              <a:t> </a:t>
            </a:r>
            <a:r>
              <a:rPr sz="1550" b="1" dirty="0" err="1">
                <a:solidFill>
                  <a:srgbClr val="232323"/>
                </a:solidFill>
                <a:latin typeface="Calibri"/>
              </a:rPr>
              <a:t>suspendu</a:t>
            </a:r>
            <a:endParaRPr sz="1550" b="1" dirty="0">
              <a:solidFill>
                <a:srgbClr val="232323"/>
              </a:solidFill>
              <a:latin typeface="Calibri"/>
            </a:endParaRPr>
          </a:p>
        </p:txBody>
      </p:sp>
      <p:sp>
        <p:nvSpPr>
          <p:cNvPr id="12" name="TextBox 11"/>
          <p:cNvSpPr txBox="1"/>
          <p:nvPr/>
        </p:nvSpPr>
        <p:spPr>
          <a:xfrm>
            <a:off x="4645152" y="2898648"/>
            <a:ext cx="2916936" cy="502920"/>
          </a:xfrm>
          <a:prstGeom prst="rect">
            <a:avLst/>
          </a:prstGeom>
          <a:noFill/>
        </p:spPr>
        <p:txBody>
          <a:bodyPr wrap="square" lIns="0" tIns="0">
            <a:spAutoFit/>
          </a:bodyPr>
          <a:lstStyle/>
          <a:p>
            <a:r>
              <a:rPr sz="1250" dirty="0">
                <a:solidFill>
                  <a:srgbClr val="5F5F5F"/>
                </a:solidFill>
                <a:latin typeface="Calibri"/>
              </a:rPr>
              <a:t>160,9 M$ </a:t>
            </a:r>
            <a:r>
              <a:rPr sz="1250" dirty="0" err="1">
                <a:solidFill>
                  <a:srgbClr val="5F5F5F"/>
                </a:solidFill>
                <a:latin typeface="Calibri"/>
              </a:rPr>
              <a:t>retirés</a:t>
            </a:r>
            <a:r>
              <a:rPr sz="1250" dirty="0">
                <a:solidFill>
                  <a:srgbClr val="5F5F5F"/>
                </a:solidFill>
                <a:latin typeface="Calibri"/>
              </a:rPr>
              <a:t> des </a:t>
            </a:r>
            <a:r>
              <a:rPr sz="1250" dirty="0" err="1">
                <a:solidFill>
                  <a:srgbClr val="5F5F5F"/>
                </a:solidFill>
                <a:latin typeface="Calibri"/>
              </a:rPr>
              <a:t>tarifs</a:t>
            </a:r>
            <a:r>
              <a:rPr sz="1250" dirty="0">
                <a:solidFill>
                  <a:srgbClr val="5F5F5F"/>
                </a:solidFill>
                <a:latin typeface="Calibri"/>
              </a:rPr>
              <a:t> 2026-2027.</a:t>
            </a:r>
          </a:p>
        </p:txBody>
      </p:sp>
      <p:sp>
        <p:nvSpPr>
          <p:cNvPr id="13" name="Rounded Rectangle 12"/>
          <p:cNvSpPr/>
          <p:nvPr/>
        </p:nvSpPr>
        <p:spPr>
          <a:xfrm>
            <a:off x="8001000" y="1938528"/>
            <a:ext cx="3246120" cy="1508760"/>
          </a:xfrm>
          <a:prstGeom prst="roundRect">
            <a:avLst/>
          </a:prstGeom>
          <a:solidFill>
            <a:srgbClr val="F5F8FB"/>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165592" y="2048256"/>
            <a:ext cx="2916936" cy="411480"/>
          </a:xfrm>
          <a:prstGeom prst="rect">
            <a:avLst/>
          </a:prstGeom>
          <a:noFill/>
        </p:spPr>
        <p:txBody>
          <a:bodyPr wrap="none" lIns="0" tIns="0">
            <a:spAutoFit/>
          </a:bodyPr>
          <a:lstStyle/>
          <a:p>
            <a:r>
              <a:rPr sz="2700" b="1" dirty="0">
                <a:solidFill>
                  <a:srgbClr val="003366"/>
                </a:solidFill>
                <a:latin typeface="Calibri"/>
              </a:rPr>
              <a:t>1,349 ¢/m³</a:t>
            </a:r>
          </a:p>
        </p:txBody>
      </p:sp>
      <p:sp>
        <p:nvSpPr>
          <p:cNvPr id="15" name="TextBox 14"/>
          <p:cNvSpPr txBox="1"/>
          <p:nvPr/>
        </p:nvSpPr>
        <p:spPr>
          <a:xfrm>
            <a:off x="8165592" y="2560320"/>
            <a:ext cx="2916936" cy="320040"/>
          </a:xfrm>
          <a:prstGeom prst="rect">
            <a:avLst/>
          </a:prstGeom>
          <a:noFill/>
        </p:spPr>
        <p:txBody>
          <a:bodyPr wrap="none" lIns="0" tIns="0">
            <a:spAutoFit/>
          </a:bodyPr>
          <a:lstStyle/>
          <a:p>
            <a:r>
              <a:rPr sz="1550" b="1" dirty="0" err="1">
                <a:solidFill>
                  <a:srgbClr val="232323"/>
                </a:solidFill>
                <a:latin typeface="Calibri"/>
              </a:rPr>
              <a:t>historique</a:t>
            </a:r>
            <a:r>
              <a:rPr sz="1550" b="1" dirty="0">
                <a:solidFill>
                  <a:srgbClr val="232323"/>
                </a:solidFill>
                <a:latin typeface="Calibri"/>
              </a:rPr>
              <a:t> </a:t>
            </a:r>
            <a:r>
              <a:rPr sz="1550" b="1" dirty="0" err="1">
                <a:solidFill>
                  <a:srgbClr val="232323"/>
                </a:solidFill>
                <a:latin typeface="Calibri"/>
              </a:rPr>
              <a:t>récupéré</a:t>
            </a:r>
            <a:endParaRPr sz="1550" b="1" dirty="0">
              <a:solidFill>
                <a:srgbClr val="232323"/>
              </a:solidFill>
              <a:latin typeface="Calibri"/>
            </a:endParaRPr>
          </a:p>
        </p:txBody>
      </p:sp>
      <p:sp>
        <p:nvSpPr>
          <p:cNvPr id="16" name="TextBox 15"/>
          <p:cNvSpPr txBox="1"/>
          <p:nvPr/>
        </p:nvSpPr>
        <p:spPr>
          <a:xfrm>
            <a:off x="8165592" y="2898648"/>
            <a:ext cx="2916936" cy="238527"/>
          </a:xfrm>
          <a:prstGeom prst="rect">
            <a:avLst/>
          </a:prstGeom>
          <a:noFill/>
        </p:spPr>
        <p:txBody>
          <a:bodyPr wrap="square" lIns="0" tIns="0">
            <a:spAutoFit/>
          </a:bodyPr>
          <a:lstStyle/>
          <a:p>
            <a:r>
              <a:rPr sz="1250" dirty="0">
                <a:solidFill>
                  <a:srgbClr val="5F5F5F"/>
                </a:solidFill>
                <a:latin typeface="Calibri"/>
              </a:rPr>
              <a:t>Le cavalier </a:t>
            </a:r>
            <a:r>
              <a:rPr lang="fr-CA" sz="1250" dirty="0">
                <a:solidFill>
                  <a:srgbClr val="5F5F5F"/>
                </a:solidFill>
                <a:latin typeface="Calibri"/>
              </a:rPr>
              <a:t>tarifaire</a:t>
            </a:r>
            <a:r>
              <a:rPr sz="1250" dirty="0">
                <a:solidFill>
                  <a:srgbClr val="5F5F5F"/>
                </a:solidFill>
                <a:latin typeface="Calibri"/>
              </a:rPr>
              <a:t> </a:t>
            </a:r>
            <a:r>
              <a:rPr sz="1250" dirty="0" err="1">
                <a:solidFill>
                  <a:srgbClr val="5F5F5F"/>
                </a:solidFill>
                <a:latin typeface="Calibri"/>
              </a:rPr>
              <a:t>demeure</a:t>
            </a:r>
            <a:r>
              <a:rPr sz="1250" dirty="0">
                <a:solidFill>
                  <a:srgbClr val="5F5F5F"/>
                </a:solidFill>
                <a:latin typeface="Calibri"/>
              </a:rPr>
              <a:t> </a:t>
            </a:r>
            <a:r>
              <a:rPr sz="1250" dirty="0" err="1">
                <a:solidFill>
                  <a:srgbClr val="5F5F5F"/>
                </a:solidFill>
                <a:latin typeface="Calibri"/>
              </a:rPr>
              <a:t>perçu</a:t>
            </a:r>
            <a:r>
              <a:rPr sz="1250" dirty="0">
                <a:solidFill>
                  <a:srgbClr val="5F5F5F"/>
                </a:solidFill>
                <a:latin typeface="Calibri"/>
              </a:rPr>
              <a:t>.</a:t>
            </a:r>
          </a:p>
        </p:txBody>
      </p:sp>
      <p:sp>
        <p:nvSpPr>
          <p:cNvPr id="17" name="Rounded Rectangle 16"/>
          <p:cNvSpPr/>
          <p:nvPr/>
        </p:nvSpPr>
        <p:spPr>
          <a:xfrm>
            <a:off x="937260" y="3936492"/>
            <a:ext cx="10287000" cy="594360"/>
          </a:xfrm>
          <a:prstGeom prst="roundRect">
            <a:avLst/>
          </a:prstGeom>
          <a:solidFill>
            <a:srgbClr val="E1EBF5"/>
          </a:solidFill>
          <a:ln>
            <a:solidFill>
              <a:srgbClr val="E1EB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143000" y="4053800"/>
            <a:ext cx="9921240" cy="484632"/>
          </a:xfrm>
          <a:prstGeom prst="rect">
            <a:avLst/>
          </a:prstGeom>
          <a:noFill/>
        </p:spPr>
        <p:txBody>
          <a:bodyPr wrap="square" lIns="0" tIns="0">
            <a:spAutoFit/>
          </a:bodyPr>
          <a:lstStyle/>
          <a:p>
            <a:pPr algn="ctr"/>
            <a:r>
              <a:rPr sz="1500" b="1" dirty="0">
                <a:solidFill>
                  <a:srgbClr val="003366"/>
                </a:solidFill>
                <a:latin typeface="Calibri"/>
              </a:rPr>
              <a:t>Client de 100 Mm³ : 4,055 M$ → 1,349 M$ | </a:t>
            </a:r>
            <a:r>
              <a:rPr sz="1500" b="1" dirty="0" err="1">
                <a:solidFill>
                  <a:srgbClr val="003366"/>
                </a:solidFill>
                <a:latin typeface="Calibri"/>
              </a:rPr>
              <a:t>réduction</a:t>
            </a:r>
            <a:r>
              <a:rPr sz="1500" b="1" dirty="0">
                <a:solidFill>
                  <a:srgbClr val="003366"/>
                </a:solidFill>
                <a:latin typeface="Calibri"/>
              </a:rPr>
              <a:t> </a:t>
            </a:r>
            <a:r>
              <a:rPr sz="1500" b="1" dirty="0" err="1">
                <a:solidFill>
                  <a:srgbClr val="003366"/>
                </a:solidFill>
                <a:latin typeface="Calibri"/>
              </a:rPr>
              <a:t>immédiate</a:t>
            </a:r>
            <a:r>
              <a:rPr sz="1500" b="1" dirty="0">
                <a:solidFill>
                  <a:srgbClr val="003366"/>
                </a:solidFill>
                <a:latin typeface="Calibri"/>
              </a:rPr>
              <a:t> : 2,706 M$ | environ 67 % du choc </a:t>
            </a:r>
            <a:r>
              <a:rPr sz="1500" b="1" dirty="0" err="1">
                <a:solidFill>
                  <a:srgbClr val="003366"/>
                </a:solidFill>
                <a:latin typeface="Calibri"/>
              </a:rPr>
              <a:t>évité</a:t>
            </a:r>
            <a:endParaRPr sz="1500" b="1" dirty="0">
              <a:solidFill>
                <a:srgbClr val="003366"/>
              </a:solidFill>
              <a:latin typeface="Calibri"/>
            </a:endParaRPr>
          </a:p>
        </p:txBody>
      </p:sp>
      <p:sp>
        <p:nvSpPr>
          <p:cNvPr id="19" name="TextBox 18"/>
          <p:cNvSpPr txBox="1"/>
          <p:nvPr/>
        </p:nvSpPr>
        <p:spPr>
          <a:xfrm>
            <a:off x="960120" y="4613148"/>
            <a:ext cx="9875520" cy="1580304"/>
          </a:xfrm>
          <a:prstGeom prst="rect">
            <a:avLst/>
          </a:prstGeom>
          <a:noFill/>
        </p:spPr>
        <p:txBody>
          <a:bodyPr wrap="square" lIns="45720" tIns="18288" rIns="45720" bIns="18288">
            <a:spAutoFit/>
          </a:bodyPr>
          <a:lstStyle/>
          <a:p>
            <a:pPr marL="285750" indent="-285750">
              <a:lnSpc>
                <a:spcPct val="108000"/>
              </a:lnSpc>
              <a:spcAft>
                <a:spcPts val="800"/>
              </a:spcAft>
              <a:buFont typeface="Arial" panose="020B0604020202020204" pitchFamily="34" charset="0"/>
              <a:buChar char="•"/>
            </a:pP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Le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solde</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historique</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n’est</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pas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effacé</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L’enjeu</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porte</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sur un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coût</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prévisionnel</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le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décret</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justifie</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mettre</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en pause, dans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l’attente</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d’un examen plus </a:t>
            </a:r>
            <a:r>
              <a:rPr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complet</a:t>
            </a:r>
            <a:r>
              <a:rPr sz="1750" dirty="0">
                <a:solidFill>
                  <a:srgbClr val="243F59"/>
                </a:solidFill>
                <a:latin typeface="Calibri" panose="020F0502020204030204" pitchFamily="34" charset="0"/>
                <a:ea typeface="Calibri" panose="020F0502020204030204" pitchFamily="34" charset="0"/>
                <a:cs typeface="Calibri" panose="020F0502020204030204" pitchFamily="34" charset="0"/>
              </a:rPr>
              <a:t> du cadre GSR.</a:t>
            </a: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8000"/>
              </a:lnSpc>
              <a:spcAft>
                <a:spcPts val="800"/>
              </a:spcAft>
              <a:buFont typeface="Arial" panose="020B0604020202020204" pitchFamily="34" charset="0"/>
              <a:buChar char="•"/>
            </a:pP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L</a:t>
            </a:r>
            <a:r>
              <a:rPr lang="fr-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ACIG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demande</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aussi</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à la Régie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d’ordonner</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à Énergir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d’interrompre</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achats</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de GSR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jusqu’à</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le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gouvernement</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ait </a:t>
            </a:r>
            <a:r>
              <a:rPr lang="en-CA"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définit</a:t>
            </a:r>
            <a:r>
              <a:rPr lang="en-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un nouveau cadre pour le GSR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(en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attente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l’avis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la Régie, des recommendations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groupe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d’experts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et du nouveau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règlement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GSR). </a:t>
            </a:r>
          </a:p>
        </p:txBody>
      </p:sp>
      <p:sp>
        <p:nvSpPr>
          <p:cNvPr id="20" name="TextBox 19"/>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21" name="TextBox 20"/>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Sources : décret 1245-2026; Énergir-1, doc. 3, R-4353-2026; calculs ACIG.</a:t>
            </a:r>
          </a:p>
        </p:txBody>
      </p:sp>
      <p:sp>
        <p:nvSpPr>
          <p:cNvPr id="22" name="TextBox 21"/>
          <p:cNvSpPr txBox="1"/>
          <p:nvPr/>
        </p:nvSpPr>
        <p:spPr>
          <a:xfrm>
            <a:off x="11814048" y="6492240"/>
            <a:ext cx="228600" cy="201168"/>
          </a:xfrm>
          <a:prstGeom prst="rect">
            <a:avLst/>
          </a:prstGeom>
          <a:noFill/>
        </p:spPr>
        <p:txBody>
          <a:bodyPr wrap="none" lIns="0" tIns="0">
            <a:spAutoFit/>
          </a:bodyPr>
          <a:lstStyle/>
          <a:p>
            <a:pPr algn="r"/>
            <a:r>
              <a:rPr sz="900">
                <a:solidFill>
                  <a:srgbClr val="5F5F5F"/>
                </a:solidFill>
                <a:latin typeface="Calibri"/>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8680" y="566928"/>
            <a:ext cx="10424160" cy="446276"/>
          </a:xfrm>
          <a:prstGeom prst="rect">
            <a:avLst/>
          </a:prstGeom>
          <a:noFill/>
        </p:spPr>
        <p:txBody>
          <a:bodyPr wrap="square" lIns="0" tIns="0">
            <a:spAutoFit/>
          </a:bodyPr>
          <a:lstStyle/>
          <a:p>
            <a:r>
              <a:rPr sz="2600" b="1" dirty="0">
                <a:solidFill>
                  <a:srgbClr val="0070C0"/>
                </a:solidFill>
                <a:latin typeface="Calibri"/>
              </a:rPr>
              <a:t>TAUX DE RENDEMENT — POSITION DE L’ACIG</a:t>
            </a:r>
          </a:p>
        </p:txBody>
      </p:sp>
      <p:sp>
        <p:nvSpPr>
          <p:cNvPr id="3" name="Rectangle 2"/>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45820" y="3189243"/>
            <a:ext cx="10149840" cy="1724190"/>
          </a:xfrm>
          <a:prstGeom prst="rect">
            <a:avLst/>
          </a:prstGeom>
          <a:noFill/>
        </p:spPr>
        <p:txBody>
          <a:bodyPr wrap="square" lIns="45720" tIns="18288" rIns="45720" bIns="18288">
            <a:spAutoFit/>
          </a:bodyPr>
          <a:lstStyle/>
          <a:p>
            <a:pPr marL="285750" indent="-285750">
              <a:lnSpc>
                <a:spcPct val="108000"/>
              </a:lnSpc>
              <a:spcAft>
                <a:spcPts val="800"/>
              </a:spcAft>
              <a:buFont typeface="Arial" panose="020B0604020202020204" pitchFamily="34" charset="0"/>
              <a:buChar char="•"/>
            </a:pPr>
            <a:r>
              <a:rPr dirty="0">
                <a:solidFill>
                  <a:srgbClr val="243F59"/>
                </a:solidFill>
                <a:latin typeface="Calibri" panose="020F0502020204030204" pitchFamily="34" charset="0"/>
                <a:ea typeface="Calibri" panose="020F0502020204030204" pitchFamily="34" charset="0"/>
                <a:cs typeface="Calibri" panose="020F0502020204030204" pitchFamily="34" charset="0"/>
              </a:rPr>
              <a:t>Le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débat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sur le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fond</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en lien avec l’établissement d’un prochain</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taux</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rendement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se fera dans un </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dossier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spécifique</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portant sur cette question</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lnSpc>
                <a:spcPct val="108000"/>
              </a:lnSpc>
              <a:spcAft>
                <a:spcPts val="800"/>
              </a:spcAft>
              <a:buFont typeface="Arial" panose="020B0604020202020204" pitchFamily="34" charset="0"/>
              <a:buChar char="•"/>
            </a:pPr>
            <a:r>
              <a:rPr dirty="0">
                <a:solidFill>
                  <a:srgbClr val="243F59"/>
                </a:solidFill>
                <a:latin typeface="Calibri" panose="020F0502020204030204" pitchFamily="34" charset="0"/>
                <a:ea typeface="Calibri" panose="020F0502020204030204" pitchFamily="34" charset="0"/>
                <a:cs typeface="Calibri" panose="020F0502020204030204" pitchFamily="34" charset="0"/>
              </a:rPr>
              <a:t>Dans la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présente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cause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l’ACIG</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ne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demande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pas à la Régie de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déterminer un nouveau taux de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rendement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lnSpc>
                <a:spcPct val="108000"/>
              </a:lnSpc>
              <a:spcAft>
                <a:spcPts val="800"/>
              </a:spcAft>
              <a:buFont typeface="Arial" panose="020B0604020202020204" pitchFamily="34" charset="0"/>
              <a:buChar char="•"/>
            </a:pP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Recommandation de l’ACIG : l</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a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demande</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l’ACIG</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est </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simple </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compléter le suivi demandé par la Régie</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a:t>
            </a:r>
          </a:p>
        </p:txBody>
      </p:sp>
      <p:sp>
        <p:nvSpPr>
          <p:cNvPr id="5" name="TextBox 4"/>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p:cNvSpPr txBox="1"/>
          <p:nvPr/>
        </p:nvSpPr>
        <p:spPr>
          <a:xfrm>
            <a:off x="11814048" y="6492240"/>
            <a:ext cx="228600" cy="201168"/>
          </a:xfrm>
          <a:prstGeom prst="rect">
            <a:avLst/>
          </a:prstGeom>
          <a:noFill/>
        </p:spPr>
        <p:txBody>
          <a:bodyPr wrap="none" lIns="0" tIns="0">
            <a:spAutoFit/>
          </a:bodyPr>
          <a:lstStyle/>
          <a:p>
            <a:pPr algn="r"/>
            <a:r>
              <a:rPr sz="900">
                <a:solidFill>
                  <a:srgbClr val="5F5F5F"/>
                </a:solidFill>
                <a:latin typeface="Calibri"/>
              </a:rPr>
              <a:t>11</a:t>
            </a:r>
          </a:p>
        </p:txBody>
      </p:sp>
      <p:sp>
        <p:nvSpPr>
          <p:cNvPr id="9" name="ZoneTexte 8">
            <a:extLst>
              <a:ext uri="{FF2B5EF4-FFF2-40B4-BE49-F238E27FC236}">
                <a16:creationId xmlns:a16="http://schemas.microsoft.com/office/drawing/2014/main" id="{2DE188E8-1FC0-2C2F-A455-7AA354564C40}"/>
              </a:ext>
            </a:extLst>
          </p:cNvPr>
          <p:cNvSpPr txBox="1"/>
          <p:nvPr/>
        </p:nvSpPr>
        <p:spPr>
          <a:xfrm>
            <a:off x="1547769" y="1580856"/>
            <a:ext cx="8967831" cy="1323439"/>
          </a:xfrm>
          <a:prstGeom prst="rect">
            <a:avLst/>
          </a:prstGeom>
          <a:noFill/>
        </p:spPr>
        <p:txBody>
          <a:bodyPr wrap="square">
            <a:spAutoFit/>
          </a:bodyPr>
          <a:lstStyle/>
          <a:p>
            <a:r>
              <a:rPr lang="fr-CA" sz="1600" dirty="0"/>
              <a:t>« </a:t>
            </a:r>
            <a:r>
              <a:rPr lang="fr-CA" sz="1600" i="1" dirty="0"/>
              <a:t>[23] Ainsi, la Régie demande à </a:t>
            </a:r>
            <a:r>
              <a:rPr lang="fr-CA" sz="1600" i="1" dirty="0" err="1"/>
              <a:t>Énergir</a:t>
            </a:r>
            <a:r>
              <a:rPr lang="fr-CA" sz="1600" i="1" dirty="0"/>
              <a:t> de déposer, dans le cadre du dossier tarifaire 2026-2027, une mise à jour du complément de preuve déposé comme pièce B-0016 au 31 présent dossier. Elle lui demande également de </a:t>
            </a:r>
            <a:r>
              <a:rPr lang="fr-CA" sz="1600" i="1" u="sng" dirty="0"/>
              <a:t>commenter l’opportunité d’établir, pour les années subséquentes, un modèle paramétrique pour l’établissement d’un taux de rendement sur les capitaux propres</a:t>
            </a:r>
            <a:r>
              <a:rPr lang="fr-CA" sz="1600" i="1" dirty="0"/>
              <a:t>. </a:t>
            </a:r>
            <a:r>
              <a:rPr lang="fr-CA" sz="1600" dirty="0"/>
              <a:t>» (R-4287-2024, phase 1, D-2025-043)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1365F-8D23-9433-E0F0-51FEB24E0A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D2633C-DDA3-B5F9-7464-255C22A30524}"/>
              </a:ext>
            </a:extLst>
          </p:cNvPr>
          <p:cNvSpPr txBox="1"/>
          <p:nvPr/>
        </p:nvSpPr>
        <p:spPr>
          <a:xfrm>
            <a:off x="868680" y="566928"/>
            <a:ext cx="10424160" cy="446276"/>
          </a:xfrm>
          <a:prstGeom prst="rect">
            <a:avLst/>
          </a:prstGeom>
          <a:noFill/>
        </p:spPr>
        <p:txBody>
          <a:bodyPr wrap="square" lIns="0" tIns="0">
            <a:spAutoFit/>
          </a:bodyPr>
          <a:lstStyle/>
          <a:p>
            <a:r>
              <a:rPr sz="2600" b="1" dirty="0">
                <a:solidFill>
                  <a:srgbClr val="0070C0"/>
                </a:solidFill>
                <a:latin typeface="Calibri"/>
              </a:rPr>
              <a:t>TAUX DE RENDEMENT — </a:t>
            </a:r>
            <a:r>
              <a:rPr lang="fr-CA" sz="2600" b="1" dirty="0">
                <a:solidFill>
                  <a:srgbClr val="0070C0"/>
                </a:solidFill>
                <a:latin typeface="Calibri"/>
              </a:rPr>
              <a:t>MISE À JOUR QUANTITATIVE</a:t>
            </a:r>
            <a:endParaRPr sz="2600" b="1" dirty="0">
              <a:solidFill>
                <a:srgbClr val="0070C0"/>
              </a:solidFill>
              <a:latin typeface="Calibri"/>
            </a:endParaRPr>
          </a:p>
        </p:txBody>
      </p:sp>
      <p:sp>
        <p:nvSpPr>
          <p:cNvPr id="3" name="Rectangle 2">
            <a:extLst>
              <a:ext uri="{FF2B5EF4-FFF2-40B4-BE49-F238E27FC236}">
                <a16:creationId xmlns:a16="http://schemas.microsoft.com/office/drawing/2014/main" id="{034301C6-51B8-2214-62F1-E78364E92D6B}"/>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391BBE65-8C65-575F-8FB5-9D62BBA9E49A}"/>
              </a:ext>
            </a:extLst>
          </p:cNvPr>
          <p:cNvSpPr txBox="1"/>
          <p:nvPr/>
        </p:nvSpPr>
        <p:spPr>
          <a:xfrm>
            <a:off x="868680" y="1390749"/>
            <a:ext cx="10149840" cy="2460674"/>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Énergir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affirme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les variations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taux</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sans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la prime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marché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et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bêta</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compensent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Aucun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tableau ne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permet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voir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l’effet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propre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chaque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paramètre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sur le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résultat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du MÉAF.</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L’enjeu</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est important : le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bêta</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moyen passe de 0,654 à 0,415, et 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médiane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0,675 à 0,435.</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Une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telle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variation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exige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démonstration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plus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complète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la simple affirmation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compensation entre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paramètres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p:txBody>
      </p:sp>
      <p:sp>
        <p:nvSpPr>
          <p:cNvPr id="5" name="TextBox 4">
            <a:extLst>
              <a:ext uri="{FF2B5EF4-FFF2-40B4-BE49-F238E27FC236}">
                <a16:creationId xmlns:a16="http://schemas.microsoft.com/office/drawing/2014/main" id="{33F6862C-F49C-36C5-02FF-8374F25EFE2C}"/>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BA3CF976-352B-5E6F-1660-F5F59C8DB02D}"/>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4A87A467-2CBB-C816-398A-8DCE22FEEC90}"/>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2</a:t>
            </a:r>
            <a:endParaRPr sz="900" dirty="0">
              <a:solidFill>
                <a:srgbClr val="5F5F5F"/>
              </a:solidFill>
              <a:latin typeface="Calibri"/>
            </a:endParaRPr>
          </a:p>
        </p:txBody>
      </p:sp>
    </p:spTree>
    <p:extLst>
      <p:ext uri="{BB962C8B-B14F-4D97-AF65-F5344CB8AC3E}">
        <p14:creationId xmlns:p14="http://schemas.microsoft.com/office/powerpoint/2010/main" val="2778082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FEEFA-46D6-9315-EB40-7BD70F9AD0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102A2D-9469-1B35-3FD9-5FCF055053E4}"/>
              </a:ext>
            </a:extLst>
          </p:cNvPr>
          <p:cNvSpPr txBox="1"/>
          <p:nvPr/>
        </p:nvSpPr>
        <p:spPr>
          <a:xfrm>
            <a:off x="868680" y="566928"/>
            <a:ext cx="10424160" cy="446276"/>
          </a:xfrm>
          <a:prstGeom prst="rect">
            <a:avLst/>
          </a:prstGeom>
          <a:noFill/>
        </p:spPr>
        <p:txBody>
          <a:bodyPr wrap="square" lIns="0" tIns="0">
            <a:spAutoFit/>
          </a:bodyPr>
          <a:lstStyle/>
          <a:p>
            <a:r>
              <a:rPr sz="2600" b="1" dirty="0">
                <a:solidFill>
                  <a:srgbClr val="0070C0"/>
                </a:solidFill>
                <a:latin typeface="Calibri"/>
              </a:rPr>
              <a:t>TAUX DE RENDEMENT — </a:t>
            </a:r>
            <a:r>
              <a:rPr lang="fr-CA" sz="2600" b="1" dirty="0">
                <a:solidFill>
                  <a:srgbClr val="0070C0"/>
                </a:solidFill>
                <a:latin typeface="Calibri"/>
              </a:rPr>
              <a:t>RISQUE D’AFFAIRES </a:t>
            </a:r>
            <a:endParaRPr sz="2600" b="1" dirty="0">
              <a:solidFill>
                <a:srgbClr val="0070C0"/>
              </a:solidFill>
              <a:latin typeface="Calibri"/>
            </a:endParaRPr>
          </a:p>
        </p:txBody>
      </p:sp>
      <p:sp>
        <p:nvSpPr>
          <p:cNvPr id="3" name="Rectangle 2">
            <a:extLst>
              <a:ext uri="{FF2B5EF4-FFF2-40B4-BE49-F238E27FC236}">
                <a16:creationId xmlns:a16="http://schemas.microsoft.com/office/drawing/2014/main" id="{C197B3F3-FEFB-772F-807A-40DE3F16C575}"/>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64AD027E-0E9D-66C0-5675-B865BDFF47C0}"/>
              </a:ext>
            </a:extLst>
          </p:cNvPr>
          <p:cNvSpPr txBox="1"/>
          <p:nvPr/>
        </p:nvSpPr>
        <p:spPr>
          <a:xfrm>
            <a:off x="845820" y="1369267"/>
            <a:ext cx="10149840" cy="5423023"/>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Énergir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identifie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plusieurs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éléments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susceptibles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d’accroître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son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d’affaires : restrictions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visant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certains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usages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gaz</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concurrence avec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l’électricité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incertitude économique et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contexte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politique.</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L’ACIG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estime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qu’il</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faut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aller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plus loin.</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Un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événement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défavorable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pour le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secteur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gazier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ne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signifie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pas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automatiquement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un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financier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accru</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pour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l’actionnaire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réglementé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Il faut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mesurer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l’incidence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réelle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en tenant compte :</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des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mécanismes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des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comptes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frais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reportés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découplage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des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modalités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partage; </a:t>
            </a: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de 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capacité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transférer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certains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coûts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à la clientèle. </a:t>
            </a:r>
          </a:p>
          <a:p>
            <a:pPr marL="742950" lvl="1"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L’ACIG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demande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donc</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l’analyse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qualitative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relie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chaque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invoqué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à son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effet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financier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concret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suivi</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doit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distinguer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secteur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gazier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réellement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assumé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par Énergir. </a:t>
            </a:r>
          </a:p>
          <a:p>
            <a:pPr lvl="0"/>
            <a:endParaRPr lang="en-CA" sz="1750" dirty="0">
              <a:solidFill>
                <a:srgbClr val="243F59"/>
              </a:solidFill>
              <a:latin typeface="Aptos"/>
            </a:endParaRPr>
          </a:p>
        </p:txBody>
      </p:sp>
      <p:sp>
        <p:nvSpPr>
          <p:cNvPr id="5" name="TextBox 4">
            <a:extLst>
              <a:ext uri="{FF2B5EF4-FFF2-40B4-BE49-F238E27FC236}">
                <a16:creationId xmlns:a16="http://schemas.microsoft.com/office/drawing/2014/main" id="{F9739647-6A10-BF23-2767-E28BA1F31971}"/>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E4B30D55-4E37-7E68-3ED8-EC29F9DD1EFF}"/>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915EC774-2452-F9CD-3C1C-F7000F71CC93}"/>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3</a:t>
            </a:r>
            <a:endParaRPr sz="900" dirty="0">
              <a:solidFill>
                <a:srgbClr val="5F5F5F"/>
              </a:solidFill>
              <a:latin typeface="Calibri"/>
            </a:endParaRPr>
          </a:p>
        </p:txBody>
      </p:sp>
    </p:spTree>
    <p:extLst>
      <p:ext uri="{BB962C8B-B14F-4D97-AF65-F5344CB8AC3E}">
        <p14:creationId xmlns:p14="http://schemas.microsoft.com/office/powerpoint/2010/main" val="2757513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43CB2-FEE6-88D4-0B25-B4733B91A2B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B7A813-B4AD-C87E-947E-9E1199AB7E4F}"/>
              </a:ext>
            </a:extLst>
          </p:cNvPr>
          <p:cNvSpPr txBox="1"/>
          <p:nvPr/>
        </p:nvSpPr>
        <p:spPr>
          <a:xfrm>
            <a:off x="868680" y="566928"/>
            <a:ext cx="10424160" cy="446276"/>
          </a:xfrm>
          <a:prstGeom prst="rect">
            <a:avLst/>
          </a:prstGeom>
          <a:noFill/>
        </p:spPr>
        <p:txBody>
          <a:bodyPr wrap="square" lIns="0" tIns="0">
            <a:spAutoFit/>
          </a:bodyPr>
          <a:lstStyle/>
          <a:p>
            <a:r>
              <a:rPr sz="2600" b="1" dirty="0">
                <a:solidFill>
                  <a:srgbClr val="0070C0"/>
                </a:solidFill>
                <a:latin typeface="Calibri"/>
              </a:rPr>
              <a:t>TAUX DE RENDEMENT — </a:t>
            </a:r>
            <a:r>
              <a:rPr lang="fr-CA" sz="2600" b="1" dirty="0">
                <a:solidFill>
                  <a:srgbClr val="0070C0"/>
                </a:solidFill>
                <a:latin typeface="Calibri"/>
              </a:rPr>
              <a:t>SOMMAIRE DES RECOMMANDATIONS</a:t>
            </a:r>
            <a:endParaRPr sz="2600" b="1" dirty="0">
              <a:solidFill>
                <a:srgbClr val="0070C0"/>
              </a:solidFill>
              <a:latin typeface="Calibri"/>
            </a:endParaRPr>
          </a:p>
        </p:txBody>
      </p:sp>
      <p:sp>
        <p:nvSpPr>
          <p:cNvPr id="3" name="Rectangle 2">
            <a:extLst>
              <a:ext uri="{FF2B5EF4-FFF2-40B4-BE49-F238E27FC236}">
                <a16:creationId xmlns:a16="http://schemas.microsoft.com/office/drawing/2014/main" id="{E7690347-AEB1-8937-DB69-72AF973F444B}"/>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E30FA631-9D40-284A-1A8D-978821F464EE}"/>
              </a:ext>
            </a:extLst>
          </p:cNvPr>
          <p:cNvSpPr txBox="1"/>
          <p:nvPr/>
        </p:nvSpPr>
        <p:spPr>
          <a:xfrm>
            <a:off x="845820" y="1369267"/>
            <a:ext cx="10149840" cy="4715137"/>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fr-CA" sz="1600" dirty="0"/>
              <a:t>L’ACIG recommande à la Régie de constater que le suivi demandé au paragraphe 23 et au dispositif de la décision D-2025-043 n’est que partiellement satisfait et de ne pas s’en déclarer satisfaite. Elle recommande que la Régie ordonne à </a:t>
            </a:r>
            <a:r>
              <a:rPr lang="fr-CA" sz="1600" dirty="0" err="1"/>
              <a:t>Énergir</a:t>
            </a:r>
            <a:r>
              <a:rPr lang="fr-CA" sz="1600" dirty="0"/>
              <a:t> de compléter ce suivi dans la présente cause en déposant un complément de preuve sur l’opportunité d’un modèle paramétrique pour l’établissement d’un taux de rendement sur les capitaux propres, et ce, en exposant sa position sur la pertinence d’un tel mécanisme, ses avantages, ses limites et les principales questions qui devraient être examinées.</a:t>
            </a:r>
          </a:p>
          <a:p>
            <a:pPr marL="285750" indent="-285750">
              <a:buFont typeface="Arial" panose="020B0604020202020204" pitchFamily="34" charset="0"/>
              <a:buChar char="•"/>
            </a:pPr>
            <a:endParaRPr lang="fr-CA" sz="1600" dirty="0"/>
          </a:p>
          <a:p>
            <a:pPr marL="285750" indent="-285750">
              <a:buFont typeface="Arial" panose="020B0604020202020204" pitchFamily="34" charset="0"/>
              <a:buChar char="•"/>
            </a:pPr>
            <a:r>
              <a:rPr lang="fr-CA" sz="1600" dirty="0"/>
              <a:t>L’ACIG recommande à la Régie de prendre acte de la mise à jour quantitative sans lui attribuer la portée d’une validation du taux de rendement actuel. Elle recommande de demander à </a:t>
            </a:r>
            <a:r>
              <a:rPr lang="fr-CA" sz="1600" dirty="0" err="1"/>
              <a:t>Énergir</a:t>
            </a:r>
            <a:r>
              <a:rPr lang="fr-CA" sz="1600" dirty="0"/>
              <a:t> un tableau sommaire de rapprochement montrant l’effet propre de chacun des paramètres mis à jour sur le résultat du MÉAF, ainsi qu’une description de la période, de la fréquence, des sources et des choix d’échantillonnage utilisés. Cette demande vise la transparence du suivi et non la réouverture du débat au fond devraient être examinées.</a:t>
            </a:r>
          </a:p>
          <a:p>
            <a:pPr marL="285750" indent="-285750">
              <a:buFont typeface="Arial" panose="020B0604020202020204" pitchFamily="34" charset="0"/>
              <a:buChar char="•"/>
            </a:pPr>
            <a:endParaRPr lang="fr-CA" sz="1600" dirty="0">
              <a:solidFill>
                <a:srgbClr val="243F59"/>
              </a:solidFill>
              <a:latin typeface="Aptos"/>
            </a:endParaRPr>
          </a:p>
          <a:p>
            <a:pPr marL="285750" indent="-285750">
              <a:buFont typeface="Arial" panose="020B0604020202020204" pitchFamily="34" charset="0"/>
              <a:buChar char="•"/>
            </a:pPr>
            <a:r>
              <a:rPr lang="fr-CA" sz="1600" dirty="0"/>
              <a:t>L’ACIG recommande à la Régie de qualifier la section qualitative d’inventaire contextuel utile, mais insuffisant pour démontrer une modification du risque d’affaires d’</a:t>
            </a:r>
            <a:r>
              <a:rPr lang="fr-CA" sz="1600" dirty="0" err="1"/>
              <a:t>Énergir</a:t>
            </a:r>
            <a:r>
              <a:rPr lang="fr-CA" sz="1600" dirty="0"/>
              <a:t>. Elle recommande de demander, aux seules fins de compléter le suivi, un tableau concis reliant chaque risque allégué à l’activité réglementée concernée, au mécanisme de transmission financière, aux mesures d’atténuation et à la répartition du risque entre l’actionnaire et la clientèle. L’examen comparatif complet et la quantification au mérite demeureraient réservés au futur dossier de taux de rendement. </a:t>
            </a:r>
            <a:endParaRPr lang="en-CA" sz="1750" dirty="0">
              <a:solidFill>
                <a:srgbClr val="243F59"/>
              </a:solidFill>
              <a:latin typeface="Aptos"/>
            </a:endParaRPr>
          </a:p>
        </p:txBody>
      </p:sp>
      <p:sp>
        <p:nvSpPr>
          <p:cNvPr id="5" name="TextBox 4">
            <a:extLst>
              <a:ext uri="{FF2B5EF4-FFF2-40B4-BE49-F238E27FC236}">
                <a16:creationId xmlns:a16="http://schemas.microsoft.com/office/drawing/2014/main" id="{A48689CB-273F-A9C1-7020-BD21844656BC}"/>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97CCD123-E3EF-E2DE-B438-923EC41715BB}"/>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C4A5359A-BCE6-AFD2-D34F-B0D3AC1D8542}"/>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4</a:t>
            </a:r>
            <a:endParaRPr sz="900" dirty="0">
              <a:solidFill>
                <a:srgbClr val="5F5F5F"/>
              </a:solidFill>
              <a:latin typeface="Calibri"/>
            </a:endParaRPr>
          </a:p>
        </p:txBody>
      </p:sp>
    </p:spTree>
    <p:extLst>
      <p:ext uri="{BB962C8B-B14F-4D97-AF65-F5344CB8AC3E}">
        <p14:creationId xmlns:p14="http://schemas.microsoft.com/office/powerpoint/2010/main" val="76488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15D12-978A-4477-82D4-A5D2939F43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0728D19-37BD-C1B6-DD0A-A79B4C16451C}"/>
              </a:ext>
            </a:extLst>
          </p:cNvPr>
          <p:cNvSpPr txBox="1"/>
          <p:nvPr/>
        </p:nvSpPr>
        <p:spPr>
          <a:xfrm>
            <a:off x="845820" y="566928"/>
            <a:ext cx="10424160" cy="446276"/>
          </a:xfrm>
          <a:prstGeom prst="rect">
            <a:avLst/>
          </a:prstGeom>
          <a:noFill/>
        </p:spPr>
        <p:txBody>
          <a:bodyPr wrap="square" lIns="0" tIns="0">
            <a:spAutoFit/>
          </a:bodyPr>
          <a:lstStyle/>
          <a:p>
            <a:r>
              <a:rPr lang="fr-CA" sz="2600" b="1" dirty="0">
                <a:solidFill>
                  <a:srgbClr val="0070C0"/>
                </a:solidFill>
                <a:latin typeface="Calibri"/>
              </a:rPr>
              <a:t>TARIF D</a:t>
            </a:r>
            <a:r>
              <a:rPr lang="fr-CA" sz="2600" b="1" baseline="-25000" dirty="0">
                <a:solidFill>
                  <a:srgbClr val="0070C0"/>
                </a:solidFill>
                <a:latin typeface="Calibri"/>
              </a:rPr>
              <a:t>5</a:t>
            </a:r>
            <a:endParaRPr sz="2600" b="1" baseline="-25000" dirty="0">
              <a:solidFill>
                <a:srgbClr val="0070C0"/>
              </a:solidFill>
              <a:latin typeface="Calibri"/>
            </a:endParaRPr>
          </a:p>
        </p:txBody>
      </p:sp>
      <p:sp>
        <p:nvSpPr>
          <p:cNvPr id="3" name="Rectangle 2">
            <a:extLst>
              <a:ext uri="{FF2B5EF4-FFF2-40B4-BE49-F238E27FC236}">
                <a16:creationId xmlns:a16="http://schemas.microsoft.com/office/drawing/2014/main" id="{B941EE53-2CA6-5042-620C-97FCE5E04535}"/>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FEE7D168-592F-ED1E-BCB8-B0F9C6BD1459}"/>
              </a:ext>
            </a:extLst>
          </p:cNvPr>
          <p:cNvSpPr txBox="1"/>
          <p:nvPr/>
        </p:nvSpPr>
        <p:spPr>
          <a:xfrm>
            <a:off x="845820" y="1503491"/>
            <a:ext cx="10149840" cy="5692328"/>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preuve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l’ACIG</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présente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l’évolution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problématique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des clients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considérés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incapables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depuis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 </a:t>
            </a:r>
            <a:r>
              <a:rPr lang="fr-CA" sz="1750" dirty="0">
                <a:solidFill>
                  <a:srgbClr val="243F59"/>
                </a:solidFill>
                <a:latin typeface="Calibri" panose="020F0502020204030204" pitchFamily="34" charset="0"/>
                <a:ea typeface="Calibri" panose="020F0502020204030204" pitchFamily="34" charset="0"/>
                <a:cs typeface="Calibri" panose="020F0502020204030204" pitchFamily="34" charset="0"/>
              </a:rPr>
              <a:t>dossier R-4213-2022, phase 2</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À la suite des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informations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fournies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lors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des audiences, 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preuve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concernant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 dossier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actuel</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dû</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être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modifiée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Énergir 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confirmé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à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l’audience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du 1</a:t>
            </a:r>
            <a:r>
              <a:rPr lang="en-CA" sz="1750" baseline="30000" dirty="0">
                <a:solidFill>
                  <a:srgbClr val="243F59"/>
                </a:solidFill>
                <a:latin typeface="Calibri" panose="020F0502020204030204" pitchFamily="34" charset="0"/>
                <a:ea typeface="Calibri" panose="020F0502020204030204" pitchFamily="34" charset="0"/>
                <a:cs typeface="Calibri" panose="020F0502020204030204" pitchFamily="34" charset="0"/>
              </a:rPr>
              <a:t>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septembre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qu’elle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n’identifie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plus, pour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l’hiver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2026-2027, de clients D</a:t>
            </a:r>
            <a:r>
              <a:rPr lang="en-CA" sz="175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considérés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incapables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Tous les clients au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a:t>
            </a:r>
            <a:r>
              <a:rPr lang="en-CA" sz="175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seraient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donc</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selon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Énergir,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mesure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Le 3,3 M$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n’est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plus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justifié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par 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présence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 faux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interruptibles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contrairement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à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qui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prévalait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lors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la cause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2023-2024.</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Il est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maintenant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présenté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comme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marge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manœuvre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reserve)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liée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certains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clients D</a:t>
            </a:r>
            <a:r>
              <a:rPr lang="en-CA" sz="175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ne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puissent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pas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ponctuellement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lors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journée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froide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Mais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montant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est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lié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aux clients au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a:t>
            </a:r>
            <a:r>
              <a:rPr lang="en-CA" sz="175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p>
          <a:p>
            <a:pPr marL="285750" indent="-285750">
              <a:buFont typeface="Arial" panose="020B0604020202020204" pitchFamily="34" charset="0"/>
              <a:buChar char="•"/>
            </a:pPr>
            <a:endParaRPr lang="en-CA" sz="1750" dirty="0">
              <a:solidFill>
                <a:srgbClr val="243F59"/>
              </a:solidFill>
              <a:latin typeface="Aptos"/>
            </a:endParaRPr>
          </a:p>
          <a:p>
            <a:endParaRPr lang="en-CA" sz="1750" dirty="0">
              <a:solidFill>
                <a:srgbClr val="243F59"/>
              </a:solidFill>
              <a:latin typeface="Aptos"/>
            </a:endParaRPr>
          </a:p>
          <a:p>
            <a:pPr lvl="0"/>
            <a:endParaRPr lang="en-CA" sz="1750" dirty="0">
              <a:solidFill>
                <a:srgbClr val="243F59"/>
              </a:solidFill>
              <a:latin typeface="Aptos"/>
            </a:endParaRPr>
          </a:p>
        </p:txBody>
      </p:sp>
      <p:sp>
        <p:nvSpPr>
          <p:cNvPr id="5" name="TextBox 4">
            <a:extLst>
              <a:ext uri="{FF2B5EF4-FFF2-40B4-BE49-F238E27FC236}">
                <a16:creationId xmlns:a16="http://schemas.microsoft.com/office/drawing/2014/main" id="{CB3A3F7C-6434-2613-19E0-60F59FC6B6BA}"/>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DFC1C6A8-3552-C72F-550E-9631390B5EE1}"/>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0A1D95DE-BA8F-9295-F143-61A3836983BD}"/>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5</a:t>
            </a:r>
            <a:endParaRPr sz="900" dirty="0">
              <a:solidFill>
                <a:srgbClr val="5F5F5F"/>
              </a:solidFill>
              <a:latin typeface="Calibri"/>
            </a:endParaRPr>
          </a:p>
        </p:txBody>
      </p:sp>
    </p:spTree>
    <p:extLst>
      <p:ext uri="{BB962C8B-B14F-4D97-AF65-F5344CB8AC3E}">
        <p14:creationId xmlns:p14="http://schemas.microsoft.com/office/powerpoint/2010/main" val="2631790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50556-2E6E-11CE-7B11-8209F1E39E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B71A6F8-ED7B-B6E0-AC19-E325A5CF01EF}"/>
              </a:ext>
            </a:extLst>
          </p:cNvPr>
          <p:cNvSpPr txBox="1"/>
          <p:nvPr/>
        </p:nvSpPr>
        <p:spPr>
          <a:xfrm>
            <a:off x="868680" y="521122"/>
            <a:ext cx="10424160" cy="446276"/>
          </a:xfrm>
          <a:prstGeom prst="rect">
            <a:avLst/>
          </a:prstGeom>
          <a:noFill/>
        </p:spPr>
        <p:txBody>
          <a:bodyPr wrap="square" lIns="0" tIns="0">
            <a:spAutoFit/>
          </a:bodyPr>
          <a:lstStyle/>
          <a:p>
            <a:r>
              <a:rPr lang="fr-CA" sz="2600" b="1" dirty="0">
                <a:solidFill>
                  <a:srgbClr val="0070C0"/>
                </a:solidFill>
                <a:latin typeface="Calibri"/>
              </a:rPr>
              <a:t>TARIF D</a:t>
            </a:r>
            <a:r>
              <a:rPr lang="fr-CA" sz="2600" b="1" baseline="-25000" dirty="0">
                <a:solidFill>
                  <a:srgbClr val="0070C0"/>
                </a:solidFill>
                <a:latin typeface="Calibri"/>
              </a:rPr>
              <a:t>5</a:t>
            </a:r>
            <a:r>
              <a:rPr lang="fr-CA" sz="2600" b="1" dirty="0">
                <a:solidFill>
                  <a:srgbClr val="0070C0"/>
                </a:solidFill>
                <a:latin typeface="Calibri"/>
              </a:rPr>
              <a:t> : </a:t>
            </a:r>
            <a:r>
              <a:rPr lang="en-CA" sz="2600" b="1" dirty="0">
                <a:solidFill>
                  <a:srgbClr val="0070C0"/>
                </a:solidFill>
                <a:latin typeface="Calibri"/>
              </a:rPr>
              <a:t>UNE RÉSERVE EN CAS DE NON-INTERRUPTION</a:t>
            </a:r>
            <a:endParaRPr sz="2600" b="1" dirty="0">
              <a:solidFill>
                <a:srgbClr val="0070C0"/>
              </a:solidFill>
              <a:latin typeface="Calibri"/>
            </a:endParaRPr>
          </a:p>
        </p:txBody>
      </p:sp>
      <p:sp>
        <p:nvSpPr>
          <p:cNvPr id="3" name="Rectangle 2">
            <a:extLst>
              <a:ext uri="{FF2B5EF4-FFF2-40B4-BE49-F238E27FC236}">
                <a16:creationId xmlns:a16="http://schemas.microsoft.com/office/drawing/2014/main" id="{5F8087C9-4F5D-5DDF-AA3B-5B0689B37949}"/>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6E1F724D-21CF-C49F-E666-0C915D8F2214}"/>
              </a:ext>
            </a:extLst>
          </p:cNvPr>
          <p:cNvSpPr txBox="1"/>
          <p:nvPr/>
        </p:nvSpPr>
        <p:spPr>
          <a:xfrm>
            <a:off x="845820" y="1503491"/>
            <a:ext cx="10149840" cy="4345805"/>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Énergir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explique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même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les clients D</a:t>
            </a:r>
            <a:r>
              <a:rPr lang="en-CA" sz="175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peuvent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certains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pourraient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avoir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un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pépin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opérationnel</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par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exemple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un bris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source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d’énergie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secondaire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Le 3,3 M$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devient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donc</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réserve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qu’Énergir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se garde sur les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capacités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totales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économisées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grâce à la clientèle interruptible.</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Cette justification est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différente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celle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présentée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historiquement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L’enjeu</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n’est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plus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desservir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des clients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identifiés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comme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incapables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(les “faux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interruptibles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qui est déjà contraire à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l’esprit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du service interruptible). </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L’enjeu</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devient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savoir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l’ensemble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la clientèle doit financer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réserve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générale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liée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non-interruption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ponctuelle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clients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bénéficiant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déjà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interruptible.</a:t>
            </a:r>
          </a:p>
          <a:p>
            <a:endParaRPr lang="en-CA" sz="1750" dirty="0">
              <a:solidFill>
                <a:srgbClr val="243F59"/>
              </a:solidFill>
              <a:latin typeface="Aptos"/>
            </a:endParaRPr>
          </a:p>
          <a:p>
            <a:endParaRPr lang="en-CA" sz="1750" dirty="0">
              <a:solidFill>
                <a:srgbClr val="243F59"/>
              </a:solidFill>
              <a:latin typeface="Aptos"/>
            </a:endParaRPr>
          </a:p>
          <a:p>
            <a:pPr lvl="0"/>
            <a:endParaRPr lang="en-CA" sz="1750" dirty="0">
              <a:solidFill>
                <a:srgbClr val="243F59"/>
              </a:solidFill>
              <a:latin typeface="Aptos"/>
            </a:endParaRPr>
          </a:p>
        </p:txBody>
      </p:sp>
      <p:sp>
        <p:nvSpPr>
          <p:cNvPr id="5" name="TextBox 4">
            <a:extLst>
              <a:ext uri="{FF2B5EF4-FFF2-40B4-BE49-F238E27FC236}">
                <a16:creationId xmlns:a16="http://schemas.microsoft.com/office/drawing/2014/main" id="{0C09F706-F4B9-F0D3-C433-0D2E81B7532A}"/>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572F1980-FCE6-1119-8534-06A97F965076}"/>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871FA81B-62C9-93A1-E2B4-EEED1BEB5865}"/>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6</a:t>
            </a:r>
            <a:endParaRPr sz="900" dirty="0">
              <a:solidFill>
                <a:srgbClr val="5F5F5F"/>
              </a:solidFill>
              <a:latin typeface="Calibri"/>
            </a:endParaRPr>
          </a:p>
        </p:txBody>
      </p:sp>
    </p:spTree>
    <p:extLst>
      <p:ext uri="{BB962C8B-B14F-4D97-AF65-F5344CB8AC3E}">
        <p14:creationId xmlns:p14="http://schemas.microsoft.com/office/powerpoint/2010/main" val="3884598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17153-D61C-6BB8-2F94-79282F7A09F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69FB4C9-C525-2A3E-8A45-FB08B4EBCAEE}"/>
              </a:ext>
            </a:extLst>
          </p:cNvPr>
          <p:cNvSpPr txBox="1"/>
          <p:nvPr/>
        </p:nvSpPr>
        <p:spPr>
          <a:xfrm>
            <a:off x="813738" y="521122"/>
            <a:ext cx="10424160" cy="446276"/>
          </a:xfrm>
          <a:prstGeom prst="rect">
            <a:avLst/>
          </a:prstGeom>
          <a:noFill/>
        </p:spPr>
        <p:txBody>
          <a:bodyPr wrap="square" lIns="0" tIns="0">
            <a:spAutoFit/>
          </a:bodyPr>
          <a:lstStyle/>
          <a:p>
            <a:r>
              <a:rPr lang="fr-CA" sz="2600" b="1" dirty="0">
                <a:solidFill>
                  <a:srgbClr val="0070C0"/>
                </a:solidFill>
                <a:latin typeface="Calibri"/>
              </a:rPr>
              <a:t>TARIF D</a:t>
            </a:r>
            <a:r>
              <a:rPr lang="fr-CA" sz="2600" b="1" baseline="-25000" dirty="0">
                <a:solidFill>
                  <a:srgbClr val="0070C0"/>
                </a:solidFill>
                <a:latin typeface="Calibri"/>
              </a:rPr>
              <a:t>5</a:t>
            </a:r>
            <a:r>
              <a:rPr lang="fr-CA" sz="2600" b="1" dirty="0">
                <a:solidFill>
                  <a:srgbClr val="0070C0"/>
                </a:solidFill>
                <a:latin typeface="Calibri"/>
              </a:rPr>
              <a:t> : </a:t>
            </a:r>
            <a:r>
              <a:rPr lang="en-CA" sz="2600" b="1" dirty="0">
                <a:solidFill>
                  <a:srgbClr val="0070C0"/>
                </a:solidFill>
                <a:latin typeface="Calibri"/>
              </a:rPr>
              <a:t>POSITION DE L’ACIG </a:t>
            </a:r>
            <a:endParaRPr sz="2600" b="1" dirty="0">
              <a:solidFill>
                <a:srgbClr val="0070C0"/>
              </a:solidFill>
              <a:latin typeface="Calibri"/>
            </a:endParaRPr>
          </a:p>
        </p:txBody>
      </p:sp>
      <p:sp>
        <p:nvSpPr>
          <p:cNvPr id="3" name="Rectangle 2">
            <a:extLst>
              <a:ext uri="{FF2B5EF4-FFF2-40B4-BE49-F238E27FC236}">
                <a16:creationId xmlns:a16="http://schemas.microsoft.com/office/drawing/2014/main" id="{8729A9A8-1BB2-9DC3-5D1B-428F654FC249}"/>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2EBD69FA-87B6-5D71-3237-09DC0CB8C221}"/>
              </a:ext>
            </a:extLst>
          </p:cNvPr>
          <p:cNvSpPr txBox="1"/>
          <p:nvPr/>
        </p:nvSpPr>
        <p:spPr>
          <a:xfrm>
            <a:off x="845820" y="1344100"/>
            <a:ext cx="10149840" cy="4345805"/>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L’ACIG ne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remet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pas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cause la sécurité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d’approvisionnement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ni</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avantages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a:t>
            </a:r>
            <a:r>
              <a:rPr lang="en-CA" sz="175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  </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pour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l’ensemble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des clients.</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Ceci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dit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aucun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client D</a:t>
            </a:r>
            <a:r>
              <a:rPr lang="en-CA" sz="175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n’est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désormais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identifié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comme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incapable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Énergir ne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peut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maintenir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automatiquement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même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démarche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celle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dernières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années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coût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3,3 M$ doit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être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retiré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revenus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requis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jusqu’à</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qu’Énergir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démontre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clairement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nécessité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réserve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son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niveau</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optimal;</a:t>
            </a: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les clients qui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en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sont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à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l’origine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742950" lvl="1"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et le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mécanisme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permettant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d’éviter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coût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soit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transféré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au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reste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la clientèle.</a:t>
            </a:r>
          </a:p>
          <a:p>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La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recommandation</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l’ACIG</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demeure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donc</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réduire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revenus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requis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 3,3 M$ et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d’éviter</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coût</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soit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récupéré</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auprès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lang="en-CA" sz="1750" dirty="0" err="1">
                <a:solidFill>
                  <a:srgbClr val="243F59"/>
                </a:solidFill>
                <a:latin typeface="Calibri" panose="020F0502020204030204" pitchFamily="34" charset="0"/>
                <a:ea typeface="Calibri" panose="020F0502020204030204" pitchFamily="34" charset="0"/>
                <a:cs typeface="Calibri" panose="020F0502020204030204" pitchFamily="34" charset="0"/>
              </a:rPr>
              <a:t>autres</a:t>
            </a:r>
            <a:r>
              <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rPr>
              <a:t> clients.</a:t>
            </a:r>
          </a:p>
          <a:p>
            <a:pPr lvl="0"/>
            <a:endParaRPr lang="en-CA" sz="1750" dirty="0">
              <a:solidFill>
                <a:srgbClr val="243F59"/>
              </a:solidFill>
              <a:latin typeface="Aptos"/>
            </a:endParaRPr>
          </a:p>
        </p:txBody>
      </p:sp>
      <p:sp>
        <p:nvSpPr>
          <p:cNvPr id="5" name="TextBox 4">
            <a:extLst>
              <a:ext uri="{FF2B5EF4-FFF2-40B4-BE49-F238E27FC236}">
                <a16:creationId xmlns:a16="http://schemas.microsoft.com/office/drawing/2014/main" id="{397F9D1E-FBD4-BD13-6F5C-D29180D6349C}"/>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0B2F7187-4C66-CF06-0157-F9BCCB27E292}"/>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F81C115A-D92B-EF98-9687-F06342741E29}"/>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7</a:t>
            </a:r>
            <a:endParaRPr sz="900" dirty="0">
              <a:solidFill>
                <a:srgbClr val="5F5F5F"/>
              </a:solidFill>
              <a:latin typeface="Calibri"/>
            </a:endParaRPr>
          </a:p>
        </p:txBody>
      </p:sp>
    </p:spTree>
    <p:extLst>
      <p:ext uri="{BB962C8B-B14F-4D97-AF65-F5344CB8AC3E}">
        <p14:creationId xmlns:p14="http://schemas.microsoft.com/office/powerpoint/2010/main" val="4122089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5B78B-DFF4-5A04-A051-0530475E2E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B03F3E-4D16-9CCD-CC64-FA91FED5B5D3}"/>
              </a:ext>
            </a:extLst>
          </p:cNvPr>
          <p:cNvSpPr txBox="1"/>
          <p:nvPr/>
        </p:nvSpPr>
        <p:spPr>
          <a:xfrm>
            <a:off x="860871" y="521122"/>
            <a:ext cx="10424160" cy="446276"/>
          </a:xfrm>
          <a:prstGeom prst="rect">
            <a:avLst/>
          </a:prstGeom>
          <a:noFill/>
        </p:spPr>
        <p:txBody>
          <a:bodyPr wrap="square" lIns="0" tIns="0">
            <a:spAutoFit/>
          </a:bodyPr>
          <a:lstStyle/>
          <a:p>
            <a:r>
              <a:rPr lang="fr-CA" sz="2600" b="1" dirty="0">
                <a:solidFill>
                  <a:srgbClr val="0070C0"/>
                </a:solidFill>
                <a:latin typeface="Calibri"/>
              </a:rPr>
              <a:t>TARIF D</a:t>
            </a:r>
            <a:r>
              <a:rPr lang="fr-CA" sz="2600" b="1" baseline="-25000" dirty="0">
                <a:solidFill>
                  <a:srgbClr val="0070C0"/>
                </a:solidFill>
                <a:latin typeface="Calibri"/>
              </a:rPr>
              <a:t>5</a:t>
            </a:r>
            <a:r>
              <a:rPr lang="fr-CA" sz="2600" b="1" dirty="0">
                <a:solidFill>
                  <a:srgbClr val="0070C0"/>
                </a:solidFill>
                <a:latin typeface="Calibri"/>
              </a:rPr>
              <a:t> : </a:t>
            </a:r>
            <a:r>
              <a:rPr lang="en-CA" sz="2600" b="1" dirty="0">
                <a:solidFill>
                  <a:srgbClr val="0070C0"/>
                </a:solidFill>
                <a:latin typeface="Calibri"/>
              </a:rPr>
              <a:t>POSITION DE L’ACIG </a:t>
            </a:r>
            <a:endParaRPr sz="2600" b="1" dirty="0">
              <a:solidFill>
                <a:srgbClr val="0070C0"/>
              </a:solidFill>
              <a:latin typeface="Calibri"/>
            </a:endParaRPr>
          </a:p>
        </p:txBody>
      </p:sp>
      <p:sp>
        <p:nvSpPr>
          <p:cNvPr id="3" name="Rectangle 2">
            <a:extLst>
              <a:ext uri="{FF2B5EF4-FFF2-40B4-BE49-F238E27FC236}">
                <a16:creationId xmlns:a16="http://schemas.microsoft.com/office/drawing/2014/main" id="{E32DB218-2D9F-7A11-5701-A400C425DF3F}"/>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8F410327-DBC9-50D5-B630-DB03F35B7C04}"/>
              </a:ext>
            </a:extLst>
          </p:cNvPr>
          <p:cNvSpPr txBox="1"/>
          <p:nvPr/>
        </p:nvSpPr>
        <p:spPr>
          <a:xfrm>
            <a:off x="845820" y="1344100"/>
            <a:ext cx="10149840" cy="5476884"/>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À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l’audience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du 2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septembre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2026, en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réponse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à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l’engagement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2, Énergir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confirme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qu’aucun</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revenu</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lié</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aux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retraits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interdits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n’est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prévu</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Il y a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donc</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un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coût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de 3,3 M$,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mais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aucun</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revenu</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lié</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aux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retraits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interdits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L’ACIG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questionne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également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la pertinence de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maintenir</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en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vigueur</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l’article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14.4.2.7. des CST qui se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voulait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solution </a:t>
            </a:r>
            <a:r>
              <a:rPr lang="en-CA" u="sng" dirty="0" err="1">
                <a:solidFill>
                  <a:srgbClr val="243F59"/>
                </a:solidFill>
                <a:latin typeface="Calibri" panose="020F0502020204030204" pitchFamily="34" charset="0"/>
                <a:ea typeface="Calibri" panose="020F0502020204030204" pitchFamily="34" charset="0"/>
                <a:cs typeface="Calibri" panose="020F0502020204030204" pitchFamily="34" charset="0"/>
              </a:rPr>
              <a:t>temporaire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visant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spécifiquement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à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adresser</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la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problématique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associée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aux clients au D</a:t>
            </a:r>
            <a:r>
              <a:rPr lang="en-CA"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considérés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incapables de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s’interrompre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D’ailleurs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le titre de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l’article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14.4.2.7 des CST d’</a:t>
            </a:r>
            <a:r>
              <a:rPr lang="fr-CA" dirty="0" err="1">
                <a:solidFill>
                  <a:srgbClr val="243F59"/>
                </a:solidFill>
                <a:latin typeface="Calibri" panose="020F0502020204030204" pitchFamily="34" charset="0"/>
                <a:ea typeface="Calibri" panose="020F0502020204030204" pitchFamily="34" charset="0"/>
                <a:cs typeface="Calibri" panose="020F0502020204030204" pitchFamily="34" charset="0"/>
              </a:rPr>
              <a:t>Énergir</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est:  « Clients considérés incapables de s’interrompre ».</a:t>
            </a:r>
          </a:p>
          <a:p>
            <a:pPr marL="285750" indent="-285750">
              <a:buFont typeface="Arial" panose="020B0604020202020204" pitchFamily="34" charset="0"/>
              <a:buChar char="•"/>
            </a:pP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sz="1750" dirty="0">
                <a:solidFill>
                  <a:srgbClr val="243F59"/>
                </a:solidFill>
                <a:latin typeface="Calibri" panose="020F0502020204030204" pitchFamily="34" charset="0"/>
                <a:ea typeface="Calibri" panose="020F0502020204030204" pitchFamily="34" charset="0"/>
                <a:cs typeface="Calibri" panose="020F0502020204030204" pitchFamily="34" charset="0"/>
              </a:rPr>
              <a:t>Il y a lieu d’agir dès maintenant. L’ACIG rappelle que la décision D-2026-011 mentionnait :</a:t>
            </a:r>
          </a:p>
          <a:p>
            <a:pPr marL="285750" indent="-285750">
              <a:buFont typeface="Arial" panose="020B0604020202020204" pitchFamily="34" charset="0"/>
              <a:buChar char="•"/>
            </a:pPr>
            <a:endParaRPr lang="fr-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r>
              <a:rPr lang="fr-CA" sz="1750" i="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sz="1750" i="1" dirty="0">
                <a:solidFill>
                  <a:srgbClr val="243F59"/>
                </a:solidFill>
                <a:latin typeface="Calibri" panose="020F0502020204030204" pitchFamily="34" charset="0"/>
                <a:ea typeface="Calibri" panose="020F0502020204030204" pitchFamily="34" charset="0"/>
                <a:cs typeface="Calibri" panose="020F0502020204030204" pitchFamily="34" charset="0"/>
              </a:rPr>
              <a:t>[162] La Régie juge impératif que le dossier sur le service interruptible soit revu dès 2026. À la 	demande d’Énergir, elle n’ordonne pas une échéance précise pour le dépôt, mais elle prend acte de 	son engagement à déposer ce dossier au cours de l’année 2026. </a:t>
            </a:r>
            <a:r>
              <a:rPr lang="fr-CA" sz="1750" dirty="0">
                <a:solidFill>
                  <a:srgbClr val="243F59"/>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endParaRPr lang="fr-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sz="1750" dirty="0">
                <a:solidFill>
                  <a:srgbClr val="243F59"/>
                </a:solidFill>
                <a:latin typeface="Calibri" panose="020F0502020204030204" pitchFamily="34" charset="0"/>
                <a:ea typeface="Calibri" panose="020F0502020204030204" pitchFamily="34" charset="0"/>
                <a:cs typeface="Calibri" panose="020F0502020204030204" pitchFamily="34" charset="0"/>
              </a:rPr>
              <a:t>Or, à l’audience du 2 septembre 2026, Énergir annonce que le dossier de la refonte du tarif interruptible serait déposé vers l’automne 2027…</a:t>
            </a:r>
            <a:endParaRPr lang="en-CA" sz="175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endParaRPr lang="en-CA" sz="1750" dirty="0">
              <a:solidFill>
                <a:srgbClr val="243F59"/>
              </a:solidFill>
              <a:latin typeface="Aptos"/>
            </a:endParaRPr>
          </a:p>
          <a:p>
            <a:endParaRPr lang="en-CA" sz="1750" dirty="0">
              <a:solidFill>
                <a:srgbClr val="243F59"/>
              </a:solidFill>
              <a:latin typeface="Aptos"/>
            </a:endParaRPr>
          </a:p>
          <a:p>
            <a:pPr lvl="0"/>
            <a:endParaRPr lang="en-CA" sz="1750" dirty="0">
              <a:solidFill>
                <a:srgbClr val="243F59"/>
              </a:solidFill>
              <a:latin typeface="Aptos"/>
            </a:endParaRPr>
          </a:p>
        </p:txBody>
      </p:sp>
      <p:sp>
        <p:nvSpPr>
          <p:cNvPr id="5" name="TextBox 4">
            <a:extLst>
              <a:ext uri="{FF2B5EF4-FFF2-40B4-BE49-F238E27FC236}">
                <a16:creationId xmlns:a16="http://schemas.microsoft.com/office/drawing/2014/main" id="{BE11697B-7154-D01C-3DBB-60CE9FA680AE}"/>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81071454-A8E3-392F-FF60-7609A7BDEBA4}"/>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17FAF77E-42A4-5017-09FE-597D70F1EA85}"/>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8</a:t>
            </a:r>
            <a:endParaRPr sz="900" dirty="0">
              <a:solidFill>
                <a:srgbClr val="5F5F5F"/>
              </a:solidFill>
              <a:latin typeface="Calibri"/>
            </a:endParaRPr>
          </a:p>
        </p:txBody>
      </p:sp>
    </p:spTree>
    <p:extLst>
      <p:ext uri="{BB962C8B-B14F-4D97-AF65-F5344CB8AC3E}">
        <p14:creationId xmlns:p14="http://schemas.microsoft.com/office/powerpoint/2010/main" val="4045530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758CF-32F5-E9C8-4658-9F30053C4C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C4F30E-28D4-B037-039D-8F95E3A4795A}"/>
              </a:ext>
            </a:extLst>
          </p:cNvPr>
          <p:cNvSpPr txBox="1"/>
          <p:nvPr/>
        </p:nvSpPr>
        <p:spPr>
          <a:xfrm>
            <a:off x="860871" y="521122"/>
            <a:ext cx="10424160" cy="446276"/>
          </a:xfrm>
          <a:prstGeom prst="rect">
            <a:avLst/>
          </a:prstGeom>
          <a:noFill/>
        </p:spPr>
        <p:txBody>
          <a:bodyPr wrap="square" lIns="0" tIns="0">
            <a:spAutoFit/>
          </a:bodyPr>
          <a:lstStyle/>
          <a:p>
            <a:r>
              <a:rPr lang="fr-CA" sz="2600" b="1" dirty="0">
                <a:solidFill>
                  <a:srgbClr val="0070C0"/>
                </a:solidFill>
                <a:latin typeface="Calibri"/>
              </a:rPr>
              <a:t>TARIF D</a:t>
            </a:r>
            <a:r>
              <a:rPr lang="fr-CA" sz="2600" b="1" baseline="-25000" dirty="0">
                <a:solidFill>
                  <a:srgbClr val="0070C0"/>
                </a:solidFill>
                <a:latin typeface="Calibri"/>
              </a:rPr>
              <a:t>5</a:t>
            </a:r>
            <a:r>
              <a:rPr lang="fr-CA" sz="2600" b="1" dirty="0">
                <a:solidFill>
                  <a:srgbClr val="0070C0"/>
                </a:solidFill>
                <a:latin typeface="Calibri"/>
              </a:rPr>
              <a:t> : </a:t>
            </a:r>
            <a:r>
              <a:rPr lang="en-CA" sz="2600" b="1" dirty="0">
                <a:solidFill>
                  <a:srgbClr val="0070C0"/>
                </a:solidFill>
                <a:latin typeface="Calibri"/>
              </a:rPr>
              <a:t>SOMMAIRE DES RECOMMANDATIONS DE L’ACIG</a:t>
            </a:r>
            <a:endParaRPr sz="2600" b="1" dirty="0">
              <a:solidFill>
                <a:srgbClr val="0070C0"/>
              </a:solidFill>
              <a:latin typeface="Calibri"/>
            </a:endParaRPr>
          </a:p>
        </p:txBody>
      </p:sp>
      <p:sp>
        <p:nvSpPr>
          <p:cNvPr id="3" name="Rectangle 2">
            <a:extLst>
              <a:ext uri="{FF2B5EF4-FFF2-40B4-BE49-F238E27FC236}">
                <a16:creationId xmlns:a16="http://schemas.microsoft.com/office/drawing/2014/main" id="{F73F8E74-F3D5-20A1-C83C-8E4DDF13E06C}"/>
              </a:ext>
            </a:extLst>
          </p:cNvPr>
          <p:cNvSpPr/>
          <p:nvPr/>
        </p:nvSpPr>
        <p:spPr>
          <a:xfrm>
            <a:off x="868680" y="1115568"/>
            <a:ext cx="1828800" cy="32004"/>
          </a:xfrm>
          <a:prstGeom prst="rect">
            <a:avLst/>
          </a:prstGeom>
          <a:solidFill>
            <a:srgbClr val="0072BC"/>
          </a:solidFill>
          <a:ln>
            <a:solidFill>
              <a:srgbClr val="0072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247046B7-5BFC-09BB-A053-A875B8893568}"/>
              </a:ext>
            </a:extLst>
          </p:cNvPr>
          <p:cNvSpPr txBox="1"/>
          <p:nvPr/>
        </p:nvSpPr>
        <p:spPr>
          <a:xfrm>
            <a:off x="845820" y="1344100"/>
            <a:ext cx="10149840" cy="5553828"/>
          </a:xfrm>
          <a:prstGeom prst="rect">
            <a:avLst/>
          </a:prstGeom>
          <a:noFill/>
        </p:spPr>
        <p:txBody>
          <a:bodyPr wrap="square" lIns="45720" tIns="18288" rIns="45720" bIns="18288">
            <a:spAutoFit/>
          </a:bodyPr>
          <a:lstStyle/>
          <a:p>
            <a:pPr marL="285750" indent="-285750">
              <a:buFont typeface="Arial" panose="020B0604020202020204" pitchFamily="34" charset="0"/>
              <a:buChar char="•"/>
            </a:pPr>
            <a:r>
              <a:rPr lang="fr-CA" dirty="0"/>
              <a:t>Étant donné l’affirmation d’</a:t>
            </a:r>
            <a:r>
              <a:rPr lang="fr-CA" dirty="0" err="1"/>
              <a:t>Énegir</a:t>
            </a:r>
            <a:r>
              <a:rPr lang="fr-CA" dirty="0"/>
              <a:t> à l’effet qu’il n’y a plus de clients au tarif D</a:t>
            </a:r>
            <a:r>
              <a:rPr lang="fr-CA" baseline="-25000" dirty="0"/>
              <a:t>5</a:t>
            </a:r>
            <a:r>
              <a:rPr lang="fr-CA" dirty="0"/>
              <a:t> qui sont considérés incapables de s’interrompre, l’ACIG recommande à la Régie de réduire les revenus requis d’</a:t>
            </a:r>
            <a:r>
              <a:rPr lang="fr-CA" dirty="0" err="1"/>
              <a:t>Énergir</a:t>
            </a:r>
            <a:r>
              <a:rPr lang="fr-CA" dirty="0"/>
              <a:t> de 3,3 M$, soit les coûts prévus liés à la problématique des clients au tarif interruptible considérés incapables de s’interrompre.</a:t>
            </a:r>
          </a:p>
          <a:p>
            <a:pPr marL="285750" indent="-285750">
              <a:buFont typeface="Arial" panose="020B0604020202020204" pitchFamily="34" charset="0"/>
              <a:buChar char="•"/>
            </a:pPr>
            <a:endParaRPr lang="en-CA"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b="1" dirty="0"/>
              <a:t>Subsidiairement</a:t>
            </a:r>
            <a:r>
              <a:rPr lang="fr-CA" dirty="0"/>
              <a:t>, si la Régie autorise le coût de 3,3 M$ à titre de réserve pour palier la possibilité que certains clients au tarif D</a:t>
            </a:r>
            <a:r>
              <a:rPr lang="fr-CA" baseline="-25000" dirty="0"/>
              <a:t>5</a:t>
            </a:r>
            <a:r>
              <a:rPr lang="fr-CA" dirty="0"/>
              <a:t> se retrouvent dans une situation où ils ne pourraient s’interrompre lors d’un avis d’interruption, l’ACIG recommande à la Régie d’inclure aux revenus requis un montant de 3,3 M$ à titre de revenus liés à des retraits interdits.</a:t>
            </a:r>
          </a:p>
          <a:p>
            <a:pPr marL="285750" indent="-285750">
              <a:buFont typeface="Arial" panose="020B0604020202020204" pitchFamily="34" charset="0"/>
              <a:buChar char="•"/>
            </a:pPr>
            <a:endParaRPr lang="en-CA"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t>Étant donné qu’il n’y a plus de clients au tarif D</a:t>
            </a:r>
            <a:r>
              <a:rPr lang="fr-CA" baseline="-25000" dirty="0"/>
              <a:t>5</a:t>
            </a:r>
            <a:r>
              <a:rPr lang="fr-CA" dirty="0"/>
              <a:t> considérés incapables de s’interrompre, l’ACIG recommande de modifier le texte des CST d’</a:t>
            </a:r>
            <a:r>
              <a:rPr lang="fr-CA" dirty="0" err="1"/>
              <a:t>Énergir</a:t>
            </a:r>
            <a:r>
              <a:rPr lang="fr-CA" dirty="0"/>
              <a:t> en retirant l’article 14.4.2.7 qui concerne spécifiquement les clients considérés incapables de s’interrompre (aussi appelés les « faux interruptibles »).</a:t>
            </a:r>
          </a:p>
          <a:p>
            <a:pPr marL="285750" indent="-285750">
              <a:buFont typeface="Arial" panose="020B0604020202020204" pitchFamily="34" charset="0"/>
              <a:buChar char="•"/>
            </a:pPr>
            <a:endParaRPr lang="fr-CA" dirty="0"/>
          </a:p>
          <a:p>
            <a:pPr marL="285750" indent="-285750">
              <a:buFont typeface="Arial" panose="020B0604020202020204" pitchFamily="34" charset="0"/>
              <a:buChar char="•"/>
            </a:pPr>
            <a:endParaRPr lang="fr-CA" dirty="0"/>
          </a:p>
          <a:p>
            <a:pPr marL="285750" indent="-285750">
              <a:buFont typeface="Arial" panose="020B0604020202020204" pitchFamily="34" charset="0"/>
              <a:buChar char="•"/>
            </a:pPr>
            <a:endParaRPr lang="fr-CA" dirty="0"/>
          </a:p>
          <a:p>
            <a:pPr marL="285750" indent="-285750">
              <a:buFont typeface="Arial" panose="020B0604020202020204" pitchFamily="34" charset="0"/>
              <a:buChar char="•"/>
            </a:pPr>
            <a:endParaRPr lang="en-CA" sz="1750" dirty="0">
              <a:solidFill>
                <a:srgbClr val="243F59"/>
              </a:solidFill>
              <a:latin typeface="Aptos"/>
            </a:endParaRPr>
          </a:p>
          <a:p>
            <a:endParaRPr lang="en-CA" sz="1750" dirty="0">
              <a:solidFill>
                <a:srgbClr val="243F59"/>
              </a:solidFill>
              <a:latin typeface="Aptos"/>
            </a:endParaRPr>
          </a:p>
          <a:p>
            <a:pPr lvl="0"/>
            <a:endParaRPr lang="en-CA" sz="1750" dirty="0">
              <a:solidFill>
                <a:srgbClr val="243F59"/>
              </a:solidFill>
              <a:latin typeface="Aptos"/>
            </a:endParaRPr>
          </a:p>
        </p:txBody>
      </p:sp>
      <p:sp>
        <p:nvSpPr>
          <p:cNvPr id="5" name="TextBox 4">
            <a:extLst>
              <a:ext uri="{FF2B5EF4-FFF2-40B4-BE49-F238E27FC236}">
                <a16:creationId xmlns:a16="http://schemas.microsoft.com/office/drawing/2014/main" id="{4D318B30-8259-18BC-D3F6-2DC103627782}"/>
              </a:ext>
            </a:extLst>
          </p:cNvPr>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6" name="TextBox 5">
            <a:extLst>
              <a:ext uri="{FF2B5EF4-FFF2-40B4-BE49-F238E27FC236}">
                <a16:creationId xmlns:a16="http://schemas.microsoft.com/office/drawing/2014/main" id="{06BF8AE5-BB78-6ED3-000C-8A4C7E5D09FE}"/>
              </a:ext>
            </a:extLst>
          </p:cNvPr>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 : preuve ACIG R-4334-2026, section sur le suivi relatif au taux de rendement.</a:t>
            </a:r>
          </a:p>
        </p:txBody>
      </p:sp>
      <p:sp>
        <p:nvSpPr>
          <p:cNvPr id="7" name="TextBox 6">
            <a:extLst>
              <a:ext uri="{FF2B5EF4-FFF2-40B4-BE49-F238E27FC236}">
                <a16:creationId xmlns:a16="http://schemas.microsoft.com/office/drawing/2014/main" id="{98509A60-FB2C-E589-C7BD-E50C7DAACA7B}"/>
              </a:ext>
            </a:extLst>
          </p:cNvPr>
          <p:cNvSpPr txBox="1"/>
          <p:nvPr/>
        </p:nvSpPr>
        <p:spPr>
          <a:xfrm>
            <a:off x="11834899" y="6492240"/>
            <a:ext cx="207749" cy="184666"/>
          </a:xfrm>
          <a:prstGeom prst="rect">
            <a:avLst/>
          </a:prstGeom>
          <a:noFill/>
        </p:spPr>
        <p:txBody>
          <a:bodyPr wrap="none" lIns="0" tIns="0">
            <a:spAutoFit/>
          </a:bodyPr>
          <a:lstStyle/>
          <a:p>
            <a:pPr algn="r"/>
            <a:r>
              <a:rPr sz="900" dirty="0">
                <a:solidFill>
                  <a:srgbClr val="5F5F5F"/>
                </a:solidFill>
                <a:latin typeface="Calibri"/>
              </a:rPr>
              <a:t>1</a:t>
            </a:r>
            <a:r>
              <a:rPr lang="fr-CA" sz="900" dirty="0">
                <a:solidFill>
                  <a:srgbClr val="5F5F5F"/>
                </a:solidFill>
                <a:latin typeface="Calibri"/>
              </a:rPr>
              <a:t>9</a:t>
            </a:r>
            <a:endParaRPr sz="900" dirty="0">
              <a:solidFill>
                <a:srgbClr val="5F5F5F"/>
              </a:solidFill>
              <a:latin typeface="Calibri"/>
            </a:endParaRPr>
          </a:p>
        </p:txBody>
      </p:sp>
    </p:spTree>
    <p:extLst>
      <p:ext uri="{BB962C8B-B14F-4D97-AF65-F5344CB8AC3E}">
        <p14:creationId xmlns:p14="http://schemas.microsoft.com/office/powerpoint/2010/main" val="280785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68680" y="685800"/>
            <a:ext cx="10698480" cy="502920"/>
          </a:xfrm>
          <a:prstGeom prst="rect">
            <a:avLst/>
          </a:prstGeom>
          <a:noFill/>
          <a:ln/>
        </p:spPr>
        <p:txBody>
          <a:bodyPr wrap="square" lIns="254" tIns="254" rIns="254" bIns="254" rtlCol="0" anchor="t">
            <a:normAutofit/>
          </a:bodyPr>
          <a:lstStyle/>
          <a:p>
            <a:pPr marL="0" indent="0">
              <a:buNone/>
            </a:pPr>
            <a:r>
              <a:rPr lang="en-US" sz="2800" b="1" dirty="0">
                <a:solidFill>
                  <a:srgbClr val="4472C4"/>
                </a:solidFill>
                <a:latin typeface="Calibri" panose="020F0502020204030204" pitchFamily="34" charset="0"/>
                <a:ea typeface="Calibri" panose="020F0502020204030204" pitchFamily="34" charset="0"/>
                <a:cs typeface="Calibri" panose="020F0502020204030204" pitchFamily="34" charset="0"/>
              </a:rPr>
              <a:t>PLAN DE PRÉSENTATION</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9" name="Shape 7"/>
          <p:cNvSpPr/>
          <p:nvPr/>
        </p:nvSpPr>
        <p:spPr>
          <a:xfrm>
            <a:off x="868680" y="6419088"/>
            <a:ext cx="201168" cy="146304"/>
          </a:xfrm>
          <a:prstGeom prst="rect">
            <a:avLst/>
          </a:prstGeom>
          <a:solidFill>
            <a:srgbClr val="6D7F91">
              <a:alpha val="90000"/>
            </a:srgbClr>
          </a:solidFill>
          <a:ln w="12700">
            <a:solidFill>
              <a:srgbClr val="6D7F91">
                <a:alpha val="0"/>
              </a:srgbClr>
            </a:solidFill>
            <a:prstDash val="solid"/>
          </a:ln>
        </p:spPr>
        <p:txBody>
          <a:bodyPr/>
          <a:lstStyle/>
          <a:p>
            <a:endParaRPr/>
          </a:p>
        </p:txBody>
      </p:sp>
      <p:sp>
        <p:nvSpPr>
          <p:cNvPr id="10" name="Shape 8"/>
          <p:cNvSpPr/>
          <p:nvPr/>
        </p:nvSpPr>
        <p:spPr>
          <a:xfrm>
            <a:off x="987552" y="6327648"/>
            <a:ext cx="201168" cy="146304"/>
          </a:xfrm>
          <a:prstGeom prst="rect">
            <a:avLst/>
          </a:prstGeom>
          <a:solidFill>
            <a:srgbClr val="50657A">
              <a:alpha val="90000"/>
            </a:srgbClr>
          </a:solidFill>
          <a:ln w="12700">
            <a:solidFill>
              <a:srgbClr val="50657A">
                <a:alpha val="0"/>
              </a:srgbClr>
            </a:solidFill>
            <a:prstDash val="solid"/>
          </a:ln>
        </p:spPr>
        <p:txBody>
          <a:bodyPr/>
          <a:lstStyle/>
          <a:p>
            <a:endParaRPr/>
          </a:p>
        </p:txBody>
      </p:sp>
      <p:sp>
        <p:nvSpPr>
          <p:cNvPr id="11" name="Text 9"/>
          <p:cNvSpPr/>
          <p:nvPr/>
        </p:nvSpPr>
        <p:spPr>
          <a:xfrm>
            <a:off x="228600" y="6473952"/>
            <a:ext cx="1234440" cy="210312"/>
          </a:xfrm>
          <a:prstGeom prst="rect">
            <a:avLst/>
          </a:prstGeom>
          <a:noFill/>
          <a:ln/>
        </p:spPr>
        <p:txBody>
          <a:bodyPr wrap="square" lIns="254" tIns="254" rIns="254" bIns="254" rtlCol="0" anchor="t"/>
          <a:lstStyle/>
          <a:p>
            <a:pPr marL="0" indent="0">
              <a:buNone/>
            </a:pPr>
            <a:r>
              <a:rPr lang="en-US" sz="1100" b="1" dirty="0">
                <a:solidFill>
                  <a:srgbClr val="294D6C"/>
                </a:solidFill>
                <a:latin typeface="Aptos" pitchFamily="34" charset="0"/>
                <a:ea typeface="Aptos" pitchFamily="34" charset="-122"/>
                <a:cs typeface="Aptos" pitchFamily="34" charset="-120"/>
              </a:rPr>
              <a:t>IGUA | ACIG</a:t>
            </a:r>
            <a:endParaRPr lang="en-US" sz="1100" dirty="0"/>
          </a:p>
        </p:txBody>
      </p:sp>
      <p:sp>
        <p:nvSpPr>
          <p:cNvPr id="12" name="Text 10"/>
          <p:cNvSpPr/>
          <p:nvPr/>
        </p:nvSpPr>
        <p:spPr>
          <a:xfrm>
            <a:off x="11841480" y="6510528"/>
            <a:ext cx="137160" cy="137160"/>
          </a:xfrm>
          <a:prstGeom prst="rect">
            <a:avLst/>
          </a:prstGeom>
          <a:noFill/>
          <a:ln/>
        </p:spPr>
        <p:txBody>
          <a:bodyPr wrap="square" lIns="254" tIns="254" rIns="254" bIns="254" rtlCol="0" anchor="t"/>
          <a:lstStyle/>
          <a:p>
            <a:pPr marL="0" indent="0">
              <a:buNone/>
            </a:pPr>
            <a:r>
              <a:rPr sz="700">
                <a:solidFill>
                  <a:srgbClr val="777777"/>
                </a:solidFill>
                <a:latin typeface="Aptos"/>
              </a:rPr>
              <a:t>2</a:t>
            </a:r>
            <a:endParaRPr lang="en-US" sz="700" dirty="0"/>
          </a:p>
        </p:txBody>
      </p:sp>
      <p:sp>
        <p:nvSpPr>
          <p:cNvPr id="16" name="TextBox 15"/>
          <p:cNvSpPr txBox="1"/>
          <p:nvPr/>
        </p:nvSpPr>
        <p:spPr>
          <a:xfrm>
            <a:off x="761049" y="1477751"/>
            <a:ext cx="9739397" cy="3554819"/>
          </a:xfrm>
          <a:prstGeom prst="rect">
            <a:avLst/>
          </a:prstGeom>
          <a:noFill/>
        </p:spPr>
        <p:txBody>
          <a:bodyPr wrap="none" anchor="ctr">
            <a:spAutoFit/>
          </a:bodyPr>
          <a:lstStyle/>
          <a:p>
            <a:pPr marL="360363" indent="-360363"/>
            <a:r>
              <a:rPr lang="en-CA" sz="2500" dirty="0">
                <a:solidFill>
                  <a:srgbClr val="243F59"/>
                </a:solidFill>
                <a:latin typeface="Calibri" panose="020F0502020204030204" pitchFamily="34" charset="0"/>
                <a:ea typeface="Calibri" panose="020F0502020204030204" pitchFamily="34" charset="0"/>
                <a:cs typeface="Calibri" panose="020F0502020204030204" pitchFamily="34" charset="0"/>
              </a:rPr>
              <a:t>1 -</a:t>
            </a: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sz="2500" dirty="0">
                <a:solidFill>
                  <a:srgbClr val="243F59"/>
                </a:solidFill>
                <a:latin typeface="Calibri" panose="020F0502020204030204" pitchFamily="34" charset="0"/>
                <a:ea typeface="Calibri" panose="020F0502020204030204" pitchFamily="34" charset="0"/>
                <a:cs typeface="Calibri" panose="020F0502020204030204" pitchFamily="34" charset="0"/>
              </a:rPr>
              <a:t>Préambule</a:t>
            </a:r>
          </a:p>
          <a:p>
            <a:pPr marL="360363" indent="-360363"/>
            <a:r>
              <a:rPr lang="en-CA" sz="2500" dirty="0">
                <a:solidFill>
                  <a:srgbClr val="243F59"/>
                </a:solidFill>
                <a:latin typeface="Calibri" panose="020F0502020204030204" pitchFamily="34" charset="0"/>
                <a:ea typeface="Calibri" panose="020F0502020204030204" pitchFamily="34" charset="0"/>
                <a:cs typeface="Calibri" panose="020F0502020204030204" pitchFamily="34" charset="0"/>
              </a:rPr>
              <a:t>2 -</a:t>
            </a: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2500" dirty="0">
                <a:solidFill>
                  <a:srgbClr val="243F59"/>
                </a:solidFill>
                <a:latin typeface="Calibri" panose="020F0502020204030204" pitchFamily="34" charset="0"/>
                <a:ea typeface="Calibri" panose="020F0502020204030204" pitchFamily="34" charset="0"/>
                <a:cs typeface="Calibri" panose="020F0502020204030204" pitchFamily="34" charset="0"/>
              </a:rPr>
              <a:t>GSR</a:t>
            </a:r>
            <a:r>
              <a:rPr lang="fr-CA" sz="250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250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2500" dirty="0" err="1">
                <a:solidFill>
                  <a:srgbClr val="243F59"/>
                </a:solidFill>
                <a:latin typeface="Calibri" panose="020F0502020204030204" pitchFamily="34" charset="0"/>
                <a:ea typeface="Calibri" panose="020F0502020204030204" pitchFamily="34" charset="0"/>
                <a:cs typeface="Calibri" panose="020F0502020204030204" pitchFamily="34" charset="0"/>
              </a:rPr>
              <a:t>enjeu</a:t>
            </a:r>
            <a:r>
              <a:rPr sz="250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250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a:t>
            </a:r>
            <a:r>
              <a:rPr sz="2500" dirty="0">
                <a:solidFill>
                  <a:srgbClr val="243F59"/>
                </a:solidFill>
                <a:latin typeface="Calibri" panose="020F0502020204030204" pitchFamily="34" charset="0"/>
                <a:ea typeface="Calibri" panose="020F0502020204030204" pitchFamily="34" charset="0"/>
                <a:cs typeface="Calibri" panose="020F0502020204030204" pitchFamily="34" charset="0"/>
              </a:rPr>
              <a:t> et </a:t>
            </a:r>
            <a:r>
              <a:rPr sz="2500" dirty="0" err="1">
                <a:solidFill>
                  <a:srgbClr val="243F59"/>
                </a:solidFill>
                <a:latin typeface="Calibri" panose="020F0502020204030204" pitchFamily="34" charset="0"/>
                <a:ea typeface="Calibri" panose="020F0502020204030204" pitchFamily="34" charset="0"/>
                <a:cs typeface="Calibri" panose="020F0502020204030204" pitchFamily="34" charset="0"/>
              </a:rPr>
              <a:t>stratégie</a:t>
            </a:r>
            <a:r>
              <a:rPr sz="250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sz="2500" dirty="0" err="1">
                <a:solidFill>
                  <a:srgbClr val="243F59"/>
                </a:solidFill>
                <a:latin typeface="Calibri" panose="020F0502020204030204" pitchFamily="34" charset="0"/>
                <a:ea typeface="Calibri" panose="020F0502020204030204" pitchFamily="34" charset="0"/>
                <a:cs typeface="Calibri" panose="020F0502020204030204" pitchFamily="34" charset="0"/>
              </a:rPr>
              <a:t>commercialisation</a:t>
            </a:r>
            <a:r>
              <a:rPr lang="fr-CA" sz="2500" dirty="0">
                <a:solidFill>
                  <a:srgbClr val="243F59"/>
                </a:solidFill>
                <a:latin typeface="Calibri" panose="020F0502020204030204" pitchFamily="34" charset="0"/>
                <a:ea typeface="Calibri" panose="020F0502020204030204" pitchFamily="34" charset="0"/>
                <a:cs typeface="Calibri" panose="020F0502020204030204" pitchFamily="34" charset="0"/>
              </a:rPr>
              <a:t> d’</a:t>
            </a:r>
            <a:r>
              <a:rPr lang="fr-CA" sz="2500" dirty="0" err="1">
                <a:solidFill>
                  <a:srgbClr val="243F59"/>
                </a:solidFill>
                <a:latin typeface="Calibri" panose="020F0502020204030204" pitchFamily="34" charset="0"/>
                <a:ea typeface="Calibri" panose="020F0502020204030204" pitchFamily="34" charset="0"/>
                <a:cs typeface="Calibri" panose="020F0502020204030204" pitchFamily="34" charset="0"/>
              </a:rPr>
              <a:t>Énergir</a:t>
            </a:r>
            <a:endParaRPr lang="fr-CA" sz="2500"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r>
              <a:rPr lang="en-CA" sz="2500" dirty="0">
                <a:solidFill>
                  <a:srgbClr val="243F59"/>
                </a:solidFill>
                <a:latin typeface="Calibri" panose="020F0502020204030204" pitchFamily="34" charset="0"/>
                <a:ea typeface="Calibri" panose="020F0502020204030204" pitchFamily="34" charset="0"/>
                <a:cs typeface="Calibri" panose="020F0502020204030204" pitchFamily="34" charset="0"/>
              </a:rPr>
              <a:t>3 -</a:t>
            </a: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 Décret 1245-2026 : position de l’ACIG</a:t>
            </a:r>
          </a:p>
          <a:p>
            <a:pPr marL="360363" indent="-360363"/>
            <a:r>
              <a:rPr lang="en-CA" sz="2500" dirty="0">
                <a:solidFill>
                  <a:srgbClr val="243F59"/>
                </a:solidFill>
                <a:latin typeface="Calibri" panose="020F0502020204030204" pitchFamily="34" charset="0"/>
                <a:ea typeface="Calibri" panose="020F0502020204030204" pitchFamily="34" charset="0"/>
                <a:cs typeface="Calibri" panose="020F0502020204030204" pitchFamily="34" charset="0"/>
              </a:rPr>
              <a:t>4 - </a:t>
            </a: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Suivi demandé par la Régie : opportunité d’une formule paramétrique </a:t>
            </a:r>
            <a:b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b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pour la détermination du taux de rendement</a:t>
            </a:r>
          </a:p>
          <a:p>
            <a:pPr marL="360363" indent="-360363"/>
            <a:r>
              <a:rPr lang="en-CA" sz="2500" dirty="0">
                <a:solidFill>
                  <a:srgbClr val="243F59"/>
                </a:solidFill>
                <a:latin typeface="Calibri" panose="020F0502020204030204" pitchFamily="34" charset="0"/>
                <a:ea typeface="Calibri" panose="020F0502020204030204" pitchFamily="34" charset="0"/>
                <a:cs typeface="Calibri" panose="020F0502020204030204" pitchFamily="34" charset="0"/>
              </a:rPr>
              <a:t>5 - </a:t>
            </a: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Clients au tarif D</a:t>
            </a:r>
            <a:r>
              <a:rPr lang="fr-FR" sz="2500" baseline="-25000" dirty="0">
                <a:solidFill>
                  <a:srgbClr val="243F59"/>
                </a:solidFill>
                <a:latin typeface="Calibri" panose="020F0502020204030204" pitchFamily="34" charset="0"/>
                <a:ea typeface="Calibri" panose="020F0502020204030204" pitchFamily="34" charset="0"/>
                <a:cs typeface="Calibri" panose="020F0502020204030204" pitchFamily="34" charset="0"/>
              </a:rPr>
              <a:t>5</a:t>
            </a: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 considérés incapables de s’interrompre </a:t>
            </a:r>
            <a:b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br>
            <a:r>
              <a:rPr lang="fr-FR" sz="2500" dirty="0">
                <a:solidFill>
                  <a:srgbClr val="243F59"/>
                </a:solidFill>
                <a:latin typeface="Calibri" panose="020F0502020204030204" pitchFamily="34" charset="0"/>
                <a:ea typeface="Calibri" panose="020F0502020204030204" pitchFamily="34" charset="0"/>
                <a:cs typeface="Calibri" panose="020F0502020204030204" pitchFamily="34" charset="0"/>
              </a:rPr>
              <a:t>(aussi appelées les « faux interruptibles ») </a:t>
            </a:r>
          </a:p>
          <a:p>
            <a:r>
              <a:rPr lang="en-CA" sz="2500" dirty="0">
                <a:solidFill>
                  <a:srgbClr val="243F59"/>
                </a:solidFill>
                <a:latin typeface="Calibri" panose="020F0502020204030204" pitchFamily="34" charset="0"/>
                <a:ea typeface="Calibri" panose="020F0502020204030204" pitchFamily="34" charset="0"/>
                <a:cs typeface="Calibri" panose="020F0502020204030204" pitchFamily="34" charset="0"/>
              </a:rPr>
              <a:t>6 - Conclusions</a:t>
            </a:r>
          </a:p>
          <a:p>
            <a:endParaRPr lang="en-CA" sz="2500" dirty="0">
              <a:solidFill>
                <a:srgbClr val="243F59"/>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D1BA7CF2-4686-4645-AA89-A48978DCF9F6}"/>
              </a:ext>
            </a:extLst>
          </p:cNvPr>
          <p:cNvSpPr>
            <a:spLocks noGrp="1"/>
          </p:cNvSpPr>
          <p:nvPr>
            <p:ph type="subTitle" idx="1"/>
            <p:custDataLst>
              <p:tags r:id="rId1"/>
            </p:custDataLst>
          </p:nvPr>
        </p:nvSpPr>
        <p:spPr>
          <a:xfrm>
            <a:off x="1113182" y="4747168"/>
            <a:ext cx="9965635" cy="1676932"/>
          </a:xfrm>
        </p:spPr>
        <p:txBody>
          <a:bodyPr>
            <a:normAutofit fontScale="85000" lnSpcReduction="20000"/>
          </a:bodyPr>
          <a:lstStyle/>
          <a:p>
            <a:r>
              <a:rPr lang="fr-CA" sz="4000" b="1" dirty="0">
                <a:solidFill>
                  <a:srgbClr val="4471C4"/>
                </a:solidFill>
              </a:rPr>
              <a:t>Merci de votre attention</a:t>
            </a:r>
          </a:p>
          <a:p>
            <a:pPr>
              <a:spcBef>
                <a:spcPts val="0"/>
              </a:spcBef>
            </a:pPr>
            <a:endParaRPr lang="fr-CA" sz="1300" b="1" dirty="0">
              <a:solidFill>
                <a:srgbClr val="4471C4"/>
              </a:solidFill>
            </a:endParaRPr>
          </a:p>
          <a:p>
            <a:r>
              <a:rPr lang="fr-CA" sz="4000" b="1" dirty="0">
                <a:solidFill>
                  <a:srgbClr val="4471C4"/>
                </a:solidFill>
              </a:rPr>
              <a:t>Association des consommateurs industriels de gaz</a:t>
            </a:r>
          </a:p>
        </p:txBody>
      </p:sp>
      <p:sp>
        <p:nvSpPr>
          <p:cNvPr id="4" name="Espace réservé du numéro de diapositive 3">
            <a:extLst>
              <a:ext uri="{FF2B5EF4-FFF2-40B4-BE49-F238E27FC236}">
                <a16:creationId xmlns:a16="http://schemas.microsoft.com/office/drawing/2014/main" id="{4A14D98E-EBA9-4D6F-949C-84F340875B75}"/>
              </a:ext>
            </a:extLst>
          </p:cNvPr>
          <p:cNvSpPr>
            <a:spLocks noGrp="1"/>
          </p:cNvSpPr>
          <p:nvPr>
            <p:ph type="sldNum" sz="quarter" idx="12"/>
            <p:custDataLst>
              <p:tags r:id="rId2"/>
            </p:custDataLst>
          </p:nvPr>
        </p:nvSpPr>
        <p:spPr/>
        <p:txBody>
          <a:bodyPr/>
          <a:lstStyle/>
          <a:p>
            <a:fld id="{869B0F6E-DC85-4791-BD5A-54E2E37CC958}" type="slidenum">
              <a:rPr lang="fr-CA" smtClean="0"/>
              <a:t>20</a:t>
            </a:fld>
            <a:endParaRPr lang="fr-CA"/>
          </a:p>
        </p:txBody>
      </p:sp>
      <p:pic>
        <p:nvPicPr>
          <p:cNvPr id="5" name="Picture 2">
            <a:extLst>
              <a:ext uri="{FF2B5EF4-FFF2-40B4-BE49-F238E27FC236}">
                <a16:creationId xmlns:a16="http://schemas.microsoft.com/office/drawing/2014/main" id="{1C400542-3581-4E46-BC9C-799D91287AEA}"/>
              </a:ext>
            </a:extLst>
          </p:cNvPr>
          <p:cNvPicPr>
            <a:picLocks noChangeAspect="1" noChangeArrowheads="1"/>
          </p:cNvPicPr>
          <p:nvPr>
            <p:custDataLst>
              <p:tags r:id="rId3"/>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2399203" y="331062"/>
            <a:ext cx="7393594" cy="4156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0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68680" y="685800"/>
            <a:ext cx="10698480" cy="502920"/>
          </a:xfrm>
          <a:prstGeom prst="rect">
            <a:avLst/>
          </a:prstGeom>
          <a:noFill/>
          <a:ln/>
        </p:spPr>
        <p:txBody>
          <a:bodyPr wrap="square" lIns="254" tIns="254" rIns="254" bIns="254" rtlCol="0" anchor="t">
            <a:normAutofit/>
          </a:bodyPr>
          <a:lstStyle/>
          <a:p>
            <a:pPr marL="0" indent="0">
              <a:buNone/>
            </a:pPr>
            <a:r>
              <a:rPr sz="2700" b="1" dirty="0">
                <a:solidFill>
                  <a:srgbClr val="4472C4"/>
                </a:solidFill>
                <a:latin typeface="Calibri" panose="020F0502020204030204" pitchFamily="34" charset="0"/>
                <a:ea typeface="Calibri" panose="020F0502020204030204" pitchFamily="34" charset="0"/>
                <a:cs typeface="Calibri" panose="020F0502020204030204" pitchFamily="34" charset="0"/>
              </a:rPr>
              <a:t>PORTÉE DE LA PREUVE</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868680" y="1408178"/>
            <a:ext cx="10058400" cy="685800"/>
          </a:xfrm>
          <a:prstGeom prst="rect">
            <a:avLst/>
          </a:prstGeom>
          <a:noFill/>
          <a:ln/>
        </p:spPr>
        <p:txBody>
          <a:bodyPr wrap="square" lIns="254" tIns="254" rIns="254" bIns="254" rtlCol="0" anchor="ctr">
            <a:normAutofit/>
          </a:bodyPr>
          <a:lstStyle/>
          <a:p>
            <a:pPr marL="285750" indent="-285750">
              <a:buFont typeface="Arial" panose="020B0604020202020204" pitchFamily="34" charset="0"/>
              <a:buChar char="•"/>
            </a:pP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L’ACIG ne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demande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pas à la Régie de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refaire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dans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dossier, l</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e débat entourant la</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méthode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socialisation</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approuvée </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dans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le dossier </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R-4320-2025.</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868680" y="2276858"/>
            <a:ext cx="10058400" cy="685800"/>
          </a:xfrm>
          <a:prstGeom prst="rect">
            <a:avLst/>
          </a:prstGeom>
          <a:noFill/>
          <a:ln/>
        </p:spPr>
        <p:txBody>
          <a:bodyPr wrap="square" lIns="254" tIns="254" rIns="254" bIns="254" rtlCol="0" anchor="t">
            <a:noAutofit/>
          </a:bodyPr>
          <a:lstStyle/>
          <a:p>
            <a:pPr marL="285750" indent="-285750">
              <a:buFont typeface="Arial" panose="020B0604020202020204" pitchFamily="34" charset="0"/>
              <a:buChar char="•"/>
            </a:pP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L’enjeu</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se situe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en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amont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 face à l</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’importance des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volumes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de GSR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invendus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et du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coût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transféré</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à la clientèle, la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stratégie de commercialisation du GSR</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est insuffisante, doit être revue et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proportionnée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au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coût supporté par la clientèle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6" name="Text 4"/>
          <p:cNvSpPr/>
          <p:nvPr/>
        </p:nvSpPr>
        <p:spPr>
          <a:xfrm>
            <a:off x="868680" y="3258662"/>
            <a:ext cx="10058400" cy="685800"/>
          </a:xfrm>
          <a:prstGeom prst="rect">
            <a:avLst/>
          </a:prstGeom>
          <a:noFill/>
          <a:ln/>
        </p:spPr>
        <p:txBody>
          <a:bodyPr wrap="square" lIns="254" tIns="254" rIns="254" bIns="254" rtlCol="0" anchor="t">
            <a:noAutofit/>
          </a:bodyPr>
          <a:lstStyle/>
          <a:p>
            <a:pPr marL="285750" indent="-285750">
              <a:buFont typeface="Arial" panose="020B0604020202020204" pitchFamily="34" charset="0"/>
              <a:buChar char="•"/>
            </a:pP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La question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posée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est simple : Énergir a-t-elle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déployé</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tous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les moyens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commerciaux</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et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contractuels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raisonnablement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disponibles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pour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réduire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les volumes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de GSR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invendus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 Pour l’ACIG, la réponse est non, et ce, à la lumière des résultats obtenus.</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868680" y="4221611"/>
            <a:ext cx="10058400" cy="685800"/>
          </a:xfrm>
          <a:prstGeom prst="rect">
            <a:avLst/>
          </a:prstGeom>
          <a:noFill/>
          <a:ln/>
        </p:spPr>
        <p:txBody>
          <a:bodyPr wrap="square" lIns="254" tIns="254" rIns="254" bIns="254" rtlCol="0" anchor="t">
            <a:noAutofit/>
          </a:bodyPr>
          <a:lstStyle/>
          <a:p>
            <a:pPr marL="285750" indent="-285750">
              <a:buFont typeface="Arial" panose="020B0604020202020204" pitchFamily="34" charset="0"/>
              <a:buChar char="•"/>
            </a:pP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La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preuve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l’ACIG</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conclut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suivis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demandés par la Régie ont été adressés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mais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qu’ils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sont dispersés dans plusieurs pièces tarifaires et qu’ils ne constituent </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pas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stratégie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commerciale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intégrée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mesurable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et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testée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868680" y="6419088"/>
            <a:ext cx="201168" cy="146304"/>
          </a:xfrm>
          <a:prstGeom prst="rect">
            <a:avLst/>
          </a:prstGeom>
          <a:solidFill>
            <a:srgbClr val="6D7F91">
              <a:alpha val="90000"/>
            </a:srgbClr>
          </a:solidFill>
          <a:ln w="12700">
            <a:solidFill>
              <a:srgbClr val="6D7F91">
                <a:alpha val="0"/>
              </a:srgbClr>
            </a:solidFill>
            <a:prstDash val="solid"/>
          </a:ln>
        </p:spPr>
        <p:txBody>
          <a:bodyPr/>
          <a:lstStyle/>
          <a:p>
            <a:endParaRPr/>
          </a:p>
        </p:txBody>
      </p:sp>
      <p:sp>
        <p:nvSpPr>
          <p:cNvPr id="9" name="Shape 7"/>
          <p:cNvSpPr/>
          <p:nvPr/>
        </p:nvSpPr>
        <p:spPr>
          <a:xfrm>
            <a:off x="987552" y="6327648"/>
            <a:ext cx="201168" cy="146304"/>
          </a:xfrm>
          <a:prstGeom prst="rect">
            <a:avLst/>
          </a:prstGeom>
          <a:solidFill>
            <a:srgbClr val="50657A">
              <a:alpha val="90000"/>
            </a:srgbClr>
          </a:solidFill>
          <a:ln w="12700">
            <a:solidFill>
              <a:srgbClr val="50657A">
                <a:alpha val="0"/>
              </a:srgbClr>
            </a:solidFill>
            <a:prstDash val="solid"/>
          </a:ln>
        </p:spPr>
        <p:txBody>
          <a:bodyPr/>
          <a:lstStyle/>
          <a:p>
            <a:endParaRPr/>
          </a:p>
        </p:txBody>
      </p:sp>
      <p:sp>
        <p:nvSpPr>
          <p:cNvPr id="10" name="Text 8"/>
          <p:cNvSpPr/>
          <p:nvPr/>
        </p:nvSpPr>
        <p:spPr>
          <a:xfrm>
            <a:off x="228600" y="6473952"/>
            <a:ext cx="1234440" cy="210312"/>
          </a:xfrm>
          <a:prstGeom prst="rect">
            <a:avLst/>
          </a:prstGeom>
          <a:noFill/>
          <a:ln/>
        </p:spPr>
        <p:txBody>
          <a:bodyPr wrap="square" lIns="254" tIns="254" rIns="254" bIns="254" rtlCol="0" anchor="t"/>
          <a:lstStyle/>
          <a:p>
            <a:pPr marL="0" indent="0">
              <a:buNone/>
            </a:pPr>
            <a:r>
              <a:rPr lang="en-US" sz="1100" b="1" dirty="0">
                <a:solidFill>
                  <a:srgbClr val="294D6C"/>
                </a:solidFill>
                <a:latin typeface="Aptos" pitchFamily="34" charset="0"/>
                <a:ea typeface="Aptos" pitchFamily="34" charset="-122"/>
                <a:cs typeface="Aptos" pitchFamily="34" charset="-120"/>
              </a:rPr>
              <a:t>IGUA | ACIG</a:t>
            </a:r>
            <a:endParaRPr lang="en-US" sz="1100" dirty="0"/>
          </a:p>
        </p:txBody>
      </p:sp>
      <p:sp>
        <p:nvSpPr>
          <p:cNvPr id="11" name="Text 9"/>
          <p:cNvSpPr/>
          <p:nvPr/>
        </p:nvSpPr>
        <p:spPr>
          <a:xfrm>
            <a:off x="1752600" y="6579108"/>
            <a:ext cx="8686800" cy="164592"/>
          </a:xfrm>
          <a:prstGeom prst="rect">
            <a:avLst/>
          </a:prstGeom>
          <a:noFill/>
          <a:ln/>
        </p:spPr>
        <p:txBody>
          <a:bodyPr wrap="square" lIns="254" tIns="254" rIns="254" bIns="254" rtlCol="0" anchor="t"/>
          <a:lstStyle/>
          <a:p>
            <a:pPr marL="0" indent="0">
              <a:buNone/>
            </a:pPr>
            <a:r>
              <a:rPr sz="650" b="0" dirty="0">
                <a:solidFill>
                  <a:srgbClr val="777777"/>
                </a:solidFill>
                <a:latin typeface="Aptos"/>
              </a:rPr>
              <a:t>Source : </a:t>
            </a:r>
            <a:r>
              <a:rPr sz="650" b="0" dirty="0" err="1">
                <a:solidFill>
                  <a:srgbClr val="777777"/>
                </a:solidFill>
                <a:latin typeface="Aptos"/>
              </a:rPr>
              <a:t>preuve</a:t>
            </a:r>
            <a:r>
              <a:rPr sz="650" b="0" dirty="0">
                <a:solidFill>
                  <a:srgbClr val="777777"/>
                </a:solidFill>
                <a:latin typeface="Aptos"/>
              </a:rPr>
              <a:t> ACIG R-4334-2026, introduction et section 3.</a:t>
            </a:r>
            <a:endParaRPr lang="en-US" sz="650" dirty="0"/>
          </a:p>
        </p:txBody>
      </p:sp>
      <p:sp>
        <p:nvSpPr>
          <p:cNvPr id="12" name="Text 10"/>
          <p:cNvSpPr/>
          <p:nvPr/>
        </p:nvSpPr>
        <p:spPr>
          <a:xfrm>
            <a:off x="11841480" y="6510528"/>
            <a:ext cx="137160" cy="137160"/>
          </a:xfrm>
          <a:prstGeom prst="rect">
            <a:avLst/>
          </a:prstGeom>
          <a:noFill/>
          <a:ln/>
        </p:spPr>
        <p:txBody>
          <a:bodyPr wrap="square" lIns="254" tIns="254" rIns="254" bIns="254" rtlCol="0" anchor="t"/>
          <a:lstStyle/>
          <a:p>
            <a:pPr marL="0" indent="0">
              <a:buNone/>
            </a:pPr>
            <a:r>
              <a:rPr sz="700">
                <a:solidFill>
                  <a:srgbClr val="777777"/>
                </a:solidFill>
                <a:latin typeface="Aptos"/>
              </a:rPr>
              <a:t>4</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8680" y="566928"/>
            <a:ext cx="10424160" cy="784830"/>
          </a:xfrm>
          <a:prstGeom prst="rect">
            <a:avLst/>
          </a:prstGeom>
          <a:noFill/>
        </p:spPr>
        <p:txBody>
          <a:bodyPr wrap="square" lIns="0" tIns="0">
            <a:spAutoFit/>
          </a:bodyPr>
          <a:lstStyle/>
          <a:p>
            <a:r>
              <a:rPr lang="fr-FR" sz="2400" b="1" dirty="0">
                <a:solidFill>
                  <a:srgbClr val="4472C4"/>
                </a:solidFill>
                <a:latin typeface="Calibri" panose="020F0502020204030204" pitchFamily="34" charset="0"/>
                <a:ea typeface="Calibri" panose="020F0502020204030204" pitchFamily="34" charset="0"/>
                <a:cs typeface="Calibri" panose="020F0502020204030204" pitchFamily="34" charset="0"/>
              </a:rPr>
              <a:t>L’ENJEU TARIFAIRE QUI JUSTIFIE LE DÉPLOIEMENT D’UNE STRATÉGIE DE COMMERCIALISATION PLUS ROBUSTE À LA MESURE DES ENJEUX</a:t>
            </a:r>
            <a:endParaRPr lang="fr-FR" sz="2400" dirty="0">
              <a:latin typeface="Calibri" panose="020F0502020204030204" pitchFamily="34" charset="0"/>
              <a:ea typeface="Calibri" panose="020F0502020204030204" pitchFamily="34" charset="0"/>
              <a:cs typeface="Calibri" panose="020F0502020204030204" pitchFamily="34" charset="0"/>
            </a:endParaRPr>
          </a:p>
        </p:txBody>
      </p:sp>
      <p:sp>
        <p:nvSpPr>
          <p:cNvPr id="4" name="Rounded Rectangle 3"/>
          <p:cNvSpPr/>
          <p:nvPr/>
        </p:nvSpPr>
        <p:spPr>
          <a:xfrm>
            <a:off x="960120" y="1876389"/>
            <a:ext cx="3154680" cy="1508760"/>
          </a:xfrm>
          <a:prstGeom prst="roundRect">
            <a:avLst/>
          </a:prstGeom>
          <a:solidFill>
            <a:srgbClr val="F5F8FB"/>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289304" y="1882546"/>
            <a:ext cx="2825496" cy="411480"/>
          </a:xfrm>
          <a:prstGeom prst="rect">
            <a:avLst/>
          </a:prstGeom>
          <a:noFill/>
        </p:spPr>
        <p:txBody>
          <a:bodyPr wrap="none" lIns="0" tIns="0">
            <a:spAutoFit/>
          </a:bodyPr>
          <a:lstStyle/>
          <a:p>
            <a:r>
              <a:rPr sz="2800" b="1" dirty="0">
                <a:solidFill>
                  <a:srgbClr val="003366"/>
                </a:solidFill>
                <a:latin typeface="Calibri"/>
              </a:rPr>
              <a:t>25,8 Mm³</a:t>
            </a:r>
          </a:p>
        </p:txBody>
      </p:sp>
      <p:sp>
        <p:nvSpPr>
          <p:cNvPr id="6" name="TextBox 5"/>
          <p:cNvSpPr txBox="1"/>
          <p:nvPr/>
        </p:nvSpPr>
        <p:spPr>
          <a:xfrm>
            <a:off x="1143000" y="2414951"/>
            <a:ext cx="2825496" cy="320040"/>
          </a:xfrm>
          <a:prstGeom prst="rect">
            <a:avLst/>
          </a:prstGeom>
          <a:noFill/>
        </p:spPr>
        <p:txBody>
          <a:bodyPr wrap="none" lIns="0" tIns="0">
            <a:spAutoFit/>
          </a:bodyPr>
          <a:lstStyle/>
          <a:p>
            <a:r>
              <a:rPr sz="1550" b="1" dirty="0" err="1">
                <a:solidFill>
                  <a:srgbClr val="232323"/>
                </a:solidFill>
                <a:latin typeface="Calibri"/>
              </a:rPr>
              <a:t>prévision</a:t>
            </a:r>
            <a:r>
              <a:rPr sz="1550" b="1" dirty="0">
                <a:solidFill>
                  <a:srgbClr val="232323"/>
                </a:solidFill>
                <a:latin typeface="Calibri"/>
              </a:rPr>
              <a:t> 2027 </a:t>
            </a:r>
            <a:r>
              <a:rPr sz="1550" b="1" dirty="0" err="1">
                <a:solidFill>
                  <a:srgbClr val="232323"/>
                </a:solidFill>
                <a:latin typeface="Calibri"/>
              </a:rPr>
              <a:t>actualisée</a:t>
            </a:r>
            <a:endParaRPr sz="1550" b="1" dirty="0">
              <a:solidFill>
                <a:srgbClr val="232323"/>
              </a:solidFill>
              <a:latin typeface="Calibri"/>
            </a:endParaRPr>
          </a:p>
        </p:txBody>
      </p:sp>
      <p:sp>
        <p:nvSpPr>
          <p:cNvPr id="7" name="TextBox 6"/>
          <p:cNvSpPr txBox="1"/>
          <p:nvPr/>
        </p:nvSpPr>
        <p:spPr>
          <a:xfrm>
            <a:off x="1143000" y="2793836"/>
            <a:ext cx="2825496" cy="502920"/>
          </a:xfrm>
          <a:prstGeom prst="rect">
            <a:avLst/>
          </a:prstGeom>
          <a:noFill/>
        </p:spPr>
        <p:txBody>
          <a:bodyPr wrap="square" lIns="0" tIns="0">
            <a:spAutoFit/>
          </a:bodyPr>
          <a:lstStyle/>
          <a:p>
            <a:r>
              <a:rPr sz="1250" dirty="0" err="1">
                <a:solidFill>
                  <a:srgbClr val="5F5F5F"/>
                </a:solidFill>
                <a:latin typeface="Calibri"/>
              </a:rPr>
              <a:t>contre</a:t>
            </a:r>
            <a:r>
              <a:rPr sz="1250" dirty="0">
                <a:solidFill>
                  <a:srgbClr val="5F5F5F"/>
                </a:solidFill>
                <a:latin typeface="Calibri"/>
              </a:rPr>
              <a:t> 80,7 Mm³ dans la CT 2024-2025 pour la </a:t>
            </a:r>
            <a:r>
              <a:rPr sz="1250" dirty="0" err="1">
                <a:solidFill>
                  <a:srgbClr val="5F5F5F"/>
                </a:solidFill>
                <a:latin typeface="Calibri"/>
              </a:rPr>
              <a:t>demande</a:t>
            </a:r>
            <a:r>
              <a:rPr sz="1250" dirty="0">
                <a:solidFill>
                  <a:srgbClr val="5F5F5F"/>
                </a:solidFill>
                <a:latin typeface="Calibri"/>
              </a:rPr>
              <a:t> </a:t>
            </a:r>
            <a:r>
              <a:rPr sz="1250" dirty="0" err="1">
                <a:solidFill>
                  <a:srgbClr val="5F5F5F"/>
                </a:solidFill>
                <a:latin typeface="Calibri"/>
              </a:rPr>
              <a:t>volontaire</a:t>
            </a:r>
            <a:r>
              <a:rPr sz="1250" dirty="0">
                <a:solidFill>
                  <a:srgbClr val="5F5F5F"/>
                </a:solidFill>
                <a:latin typeface="Calibri"/>
              </a:rPr>
              <a:t> de GSR.</a:t>
            </a:r>
          </a:p>
        </p:txBody>
      </p:sp>
      <p:sp>
        <p:nvSpPr>
          <p:cNvPr id="8" name="Rounded Rectangle 7"/>
          <p:cNvSpPr/>
          <p:nvPr/>
        </p:nvSpPr>
        <p:spPr>
          <a:xfrm>
            <a:off x="4407408" y="1847836"/>
            <a:ext cx="3154680" cy="1508760"/>
          </a:xfrm>
          <a:prstGeom prst="roundRect">
            <a:avLst/>
          </a:prstGeom>
          <a:solidFill>
            <a:srgbClr val="F5F8FB"/>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736592" y="1857446"/>
            <a:ext cx="2825496" cy="411480"/>
          </a:xfrm>
          <a:prstGeom prst="rect">
            <a:avLst/>
          </a:prstGeom>
          <a:noFill/>
        </p:spPr>
        <p:txBody>
          <a:bodyPr wrap="none" lIns="0" tIns="0">
            <a:spAutoFit/>
          </a:bodyPr>
          <a:lstStyle/>
          <a:p>
            <a:r>
              <a:rPr sz="2800" b="1" dirty="0">
                <a:solidFill>
                  <a:srgbClr val="003366"/>
                </a:solidFill>
                <a:latin typeface="Calibri"/>
              </a:rPr>
              <a:t>160,9 M$</a:t>
            </a:r>
          </a:p>
        </p:txBody>
      </p:sp>
      <p:sp>
        <p:nvSpPr>
          <p:cNvPr id="10" name="TextBox 9"/>
          <p:cNvSpPr txBox="1"/>
          <p:nvPr/>
        </p:nvSpPr>
        <p:spPr>
          <a:xfrm>
            <a:off x="4668012" y="2437066"/>
            <a:ext cx="2825496" cy="320040"/>
          </a:xfrm>
          <a:prstGeom prst="rect">
            <a:avLst/>
          </a:prstGeom>
          <a:noFill/>
        </p:spPr>
        <p:txBody>
          <a:bodyPr wrap="none" lIns="0" tIns="0">
            <a:spAutoFit/>
          </a:bodyPr>
          <a:lstStyle/>
          <a:p>
            <a:r>
              <a:rPr sz="1550" b="1" dirty="0" err="1">
                <a:solidFill>
                  <a:srgbClr val="232323"/>
                </a:solidFill>
                <a:latin typeface="Calibri"/>
              </a:rPr>
              <a:t>coût</a:t>
            </a:r>
            <a:r>
              <a:rPr sz="1550" b="1" dirty="0">
                <a:solidFill>
                  <a:srgbClr val="232323"/>
                </a:solidFill>
                <a:latin typeface="Calibri"/>
              </a:rPr>
              <a:t> </a:t>
            </a:r>
            <a:r>
              <a:rPr sz="1550" b="1" dirty="0" err="1">
                <a:solidFill>
                  <a:srgbClr val="232323"/>
                </a:solidFill>
                <a:latin typeface="Calibri"/>
              </a:rPr>
              <a:t>prévisionnel</a:t>
            </a:r>
            <a:r>
              <a:rPr sz="1550" b="1" dirty="0">
                <a:solidFill>
                  <a:srgbClr val="232323"/>
                </a:solidFill>
                <a:latin typeface="Calibri"/>
              </a:rPr>
              <a:t> à </a:t>
            </a:r>
            <a:r>
              <a:rPr sz="1550" b="1" dirty="0" err="1">
                <a:solidFill>
                  <a:srgbClr val="232323"/>
                </a:solidFill>
                <a:latin typeface="Calibri"/>
              </a:rPr>
              <a:t>socialiser</a:t>
            </a:r>
            <a:endParaRPr sz="1550" b="1" dirty="0">
              <a:solidFill>
                <a:srgbClr val="232323"/>
              </a:solidFill>
              <a:latin typeface="Calibri"/>
            </a:endParaRPr>
          </a:p>
        </p:txBody>
      </p:sp>
      <p:sp>
        <p:nvSpPr>
          <p:cNvPr id="11" name="TextBox 10"/>
          <p:cNvSpPr txBox="1"/>
          <p:nvPr/>
        </p:nvSpPr>
        <p:spPr>
          <a:xfrm>
            <a:off x="4629912" y="2777257"/>
            <a:ext cx="2825496" cy="430887"/>
          </a:xfrm>
          <a:prstGeom prst="rect">
            <a:avLst/>
          </a:prstGeom>
          <a:noFill/>
        </p:spPr>
        <p:txBody>
          <a:bodyPr wrap="square" lIns="0" tIns="0">
            <a:spAutoFit/>
          </a:bodyPr>
          <a:lstStyle/>
          <a:p>
            <a:r>
              <a:rPr sz="1250" dirty="0" err="1">
                <a:solidFill>
                  <a:srgbClr val="5F5F5F"/>
                </a:solidFill>
                <a:latin typeface="Calibri"/>
              </a:rPr>
              <a:t>montant</a:t>
            </a:r>
            <a:r>
              <a:rPr sz="1250" dirty="0">
                <a:solidFill>
                  <a:srgbClr val="5F5F5F"/>
                </a:solidFill>
                <a:latin typeface="Calibri"/>
              </a:rPr>
              <a:t> 2026-2027 avec UC, avant </a:t>
            </a:r>
            <a:r>
              <a:rPr sz="1250" dirty="0" err="1">
                <a:solidFill>
                  <a:srgbClr val="5F5F5F"/>
                </a:solidFill>
                <a:latin typeface="Calibri"/>
              </a:rPr>
              <a:t>ajout</a:t>
            </a:r>
            <a:r>
              <a:rPr sz="1250" dirty="0">
                <a:solidFill>
                  <a:srgbClr val="5F5F5F"/>
                </a:solidFill>
                <a:latin typeface="Calibri"/>
              </a:rPr>
              <a:t> du cavalier </a:t>
            </a:r>
            <a:r>
              <a:rPr lang="fr-CA" sz="1250" dirty="0">
                <a:solidFill>
                  <a:srgbClr val="5F5F5F"/>
                </a:solidFill>
                <a:latin typeface="Calibri"/>
              </a:rPr>
              <a:t>tarifaire (80,2 M$)</a:t>
            </a:r>
            <a:r>
              <a:rPr sz="1250" dirty="0">
                <a:solidFill>
                  <a:srgbClr val="5F5F5F"/>
                </a:solidFill>
                <a:latin typeface="Calibri"/>
              </a:rPr>
              <a:t>.</a:t>
            </a:r>
          </a:p>
        </p:txBody>
      </p:sp>
      <p:sp>
        <p:nvSpPr>
          <p:cNvPr id="12" name="Rounded Rectangle 11"/>
          <p:cNvSpPr/>
          <p:nvPr/>
        </p:nvSpPr>
        <p:spPr>
          <a:xfrm>
            <a:off x="8001000" y="1865797"/>
            <a:ext cx="3154680" cy="1508760"/>
          </a:xfrm>
          <a:prstGeom prst="roundRect">
            <a:avLst/>
          </a:prstGeom>
          <a:solidFill>
            <a:srgbClr val="E1EBF5"/>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238744" y="1826606"/>
            <a:ext cx="2825496" cy="411480"/>
          </a:xfrm>
          <a:prstGeom prst="rect">
            <a:avLst/>
          </a:prstGeom>
          <a:noFill/>
        </p:spPr>
        <p:txBody>
          <a:bodyPr wrap="none" lIns="0" tIns="0">
            <a:spAutoFit/>
          </a:bodyPr>
          <a:lstStyle/>
          <a:p>
            <a:r>
              <a:rPr sz="2800" b="1" dirty="0">
                <a:solidFill>
                  <a:srgbClr val="0072BC"/>
                </a:solidFill>
                <a:latin typeface="Calibri"/>
              </a:rPr>
              <a:t>4,055 ¢/m³</a:t>
            </a:r>
          </a:p>
        </p:txBody>
      </p:sp>
      <p:sp>
        <p:nvSpPr>
          <p:cNvPr id="14" name="TextBox 13"/>
          <p:cNvSpPr txBox="1"/>
          <p:nvPr/>
        </p:nvSpPr>
        <p:spPr>
          <a:xfrm>
            <a:off x="8238744" y="2470749"/>
            <a:ext cx="2825496" cy="320040"/>
          </a:xfrm>
          <a:prstGeom prst="rect">
            <a:avLst/>
          </a:prstGeom>
          <a:noFill/>
        </p:spPr>
        <p:txBody>
          <a:bodyPr wrap="none" lIns="0" tIns="0">
            <a:spAutoFit/>
          </a:bodyPr>
          <a:lstStyle/>
          <a:p>
            <a:r>
              <a:rPr sz="1550" b="1" dirty="0">
                <a:solidFill>
                  <a:srgbClr val="232323"/>
                </a:solidFill>
                <a:latin typeface="Calibri"/>
              </a:rPr>
              <a:t>frais total 2026-2027</a:t>
            </a:r>
          </a:p>
        </p:txBody>
      </p:sp>
      <p:sp>
        <p:nvSpPr>
          <p:cNvPr id="15" name="TextBox 14"/>
          <p:cNvSpPr txBox="1"/>
          <p:nvPr/>
        </p:nvSpPr>
        <p:spPr>
          <a:xfrm>
            <a:off x="8238744" y="2765897"/>
            <a:ext cx="2825496" cy="430887"/>
          </a:xfrm>
          <a:prstGeom prst="rect">
            <a:avLst/>
          </a:prstGeom>
          <a:noFill/>
        </p:spPr>
        <p:txBody>
          <a:bodyPr wrap="square" lIns="0" tIns="0">
            <a:spAutoFit/>
          </a:bodyPr>
          <a:lstStyle/>
          <a:p>
            <a:r>
              <a:rPr sz="1250" dirty="0" err="1">
                <a:solidFill>
                  <a:srgbClr val="5F5F5F"/>
                </a:solidFill>
                <a:latin typeface="Calibri"/>
              </a:rPr>
              <a:t>composante</a:t>
            </a:r>
            <a:r>
              <a:rPr sz="1250" dirty="0">
                <a:solidFill>
                  <a:srgbClr val="5F5F5F"/>
                </a:solidFill>
                <a:latin typeface="Calibri"/>
              </a:rPr>
              <a:t> </a:t>
            </a:r>
            <a:r>
              <a:rPr sz="1250" dirty="0" err="1">
                <a:solidFill>
                  <a:srgbClr val="5F5F5F"/>
                </a:solidFill>
                <a:latin typeface="Calibri"/>
              </a:rPr>
              <a:t>prévisionnelle</a:t>
            </a:r>
            <a:r>
              <a:rPr sz="1250" dirty="0">
                <a:solidFill>
                  <a:srgbClr val="5F5F5F"/>
                </a:solidFill>
                <a:latin typeface="Calibri"/>
              </a:rPr>
              <a:t> et cavalier </a:t>
            </a:r>
            <a:r>
              <a:rPr lang="fr-CA" sz="1250" dirty="0">
                <a:solidFill>
                  <a:srgbClr val="5F5F5F"/>
                </a:solidFill>
                <a:latin typeface="Calibri"/>
              </a:rPr>
              <a:t>tarifaire</a:t>
            </a:r>
            <a:r>
              <a:rPr sz="1250" dirty="0">
                <a:solidFill>
                  <a:srgbClr val="5F5F5F"/>
                </a:solidFill>
                <a:latin typeface="Calibri"/>
              </a:rPr>
              <a:t> </a:t>
            </a:r>
            <a:r>
              <a:rPr sz="1250" dirty="0" err="1">
                <a:solidFill>
                  <a:srgbClr val="5F5F5F"/>
                </a:solidFill>
                <a:latin typeface="Calibri"/>
              </a:rPr>
              <a:t>additionnés</a:t>
            </a:r>
            <a:r>
              <a:rPr lang="fr-CA" sz="1250" dirty="0">
                <a:solidFill>
                  <a:srgbClr val="5F5F5F"/>
                </a:solidFill>
                <a:latin typeface="Calibri"/>
              </a:rPr>
              <a:t> (241,1 M$)</a:t>
            </a:r>
            <a:r>
              <a:rPr sz="1250" dirty="0">
                <a:solidFill>
                  <a:srgbClr val="5F5F5F"/>
                </a:solidFill>
                <a:latin typeface="Calibri"/>
              </a:rPr>
              <a:t>.</a:t>
            </a:r>
          </a:p>
        </p:txBody>
      </p:sp>
      <p:sp>
        <p:nvSpPr>
          <p:cNvPr id="16" name="TextBox 15"/>
          <p:cNvSpPr txBox="1"/>
          <p:nvPr/>
        </p:nvSpPr>
        <p:spPr>
          <a:xfrm>
            <a:off x="978408" y="3642034"/>
            <a:ext cx="10012680" cy="1973745"/>
          </a:xfrm>
          <a:prstGeom prst="rect">
            <a:avLst/>
          </a:prstGeom>
          <a:noFill/>
        </p:spPr>
        <p:txBody>
          <a:bodyPr wrap="square" lIns="45720" tIns="18288" rIns="45720" bIns="18288">
            <a:spAutoFit/>
          </a:bodyPr>
          <a:lstStyle/>
          <a:p>
            <a:pPr marL="285750" indent="-285750">
              <a:lnSpc>
                <a:spcPct val="108000"/>
              </a:lnSpc>
              <a:spcAft>
                <a:spcPts val="800"/>
              </a:spcAft>
              <a:buFont typeface="Arial" panose="020B0604020202020204" pitchFamily="34" charset="0"/>
              <a:buChar char="•"/>
            </a:pPr>
            <a:r>
              <a:rPr sz="1750" dirty="0">
                <a:solidFill>
                  <a:srgbClr val="232323"/>
                </a:solidFill>
                <a:latin typeface="Calibri"/>
              </a:rPr>
              <a:t>Énergir </a:t>
            </a:r>
            <a:r>
              <a:rPr sz="1750" dirty="0" err="1">
                <a:solidFill>
                  <a:srgbClr val="232323"/>
                </a:solidFill>
                <a:latin typeface="Calibri"/>
              </a:rPr>
              <a:t>reconnaît</a:t>
            </a:r>
            <a:r>
              <a:rPr sz="1750" dirty="0">
                <a:solidFill>
                  <a:srgbClr val="232323"/>
                </a:solidFill>
                <a:latin typeface="Calibri"/>
              </a:rPr>
              <a:t> </a:t>
            </a:r>
            <a:r>
              <a:rPr sz="1750" dirty="0" err="1">
                <a:solidFill>
                  <a:srgbClr val="232323"/>
                </a:solidFill>
                <a:latin typeface="Calibri"/>
              </a:rPr>
              <a:t>que</a:t>
            </a:r>
            <a:r>
              <a:rPr sz="1750" dirty="0">
                <a:solidFill>
                  <a:srgbClr val="232323"/>
                </a:solidFill>
                <a:latin typeface="Calibri"/>
              </a:rPr>
              <a:t> la </a:t>
            </a:r>
            <a:r>
              <a:rPr sz="1750" dirty="0" err="1">
                <a:solidFill>
                  <a:srgbClr val="232323"/>
                </a:solidFill>
                <a:latin typeface="Calibri"/>
              </a:rPr>
              <a:t>prévision</a:t>
            </a:r>
            <a:r>
              <a:rPr sz="1750" dirty="0">
                <a:solidFill>
                  <a:srgbClr val="232323"/>
                </a:solidFill>
                <a:latin typeface="Calibri"/>
              </a:rPr>
              <a:t> de </a:t>
            </a:r>
            <a:r>
              <a:rPr sz="1750" dirty="0" err="1">
                <a:solidFill>
                  <a:srgbClr val="232323"/>
                </a:solidFill>
                <a:latin typeface="Calibri"/>
              </a:rPr>
              <a:t>consommation</a:t>
            </a:r>
            <a:r>
              <a:rPr sz="1750" dirty="0">
                <a:solidFill>
                  <a:srgbClr val="232323"/>
                </a:solidFill>
                <a:latin typeface="Calibri"/>
              </a:rPr>
              <a:t> </a:t>
            </a:r>
            <a:r>
              <a:rPr sz="1750" dirty="0" err="1">
                <a:solidFill>
                  <a:srgbClr val="232323"/>
                </a:solidFill>
                <a:latin typeface="Calibri"/>
              </a:rPr>
              <a:t>volontaire</a:t>
            </a:r>
            <a:r>
              <a:rPr sz="1750" dirty="0">
                <a:solidFill>
                  <a:srgbClr val="232323"/>
                </a:solidFill>
                <a:latin typeface="Calibri"/>
              </a:rPr>
              <a:t> </a:t>
            </a:r>
            <a:r>
              <a:rPr lang="fr-CA" sz="1750" dirty="0">
                <a:solidFill>
                  <a:srgbClr val="232323"/>
                </a:solidFill>
                <a:latin typeface="Calibri"/>
              </a:rPr>
              <a:t>de GSR </a:t>
            </a:r>
            <a:r>
              <a:rPr sz="1750" dirty="0" err="1">
                <a:solidFill>
                  <a:srgbClr val="232323"/>
                </a:solidFill>
                <a:latin typeface="Calibri"/>
              </a:rPr>
              <a:t>demeure</a:t>
            </a:r>
            <a:r>
              <a:rPr sz="1750" dirty="0">
                <a:solidFill>
                  <a:srgbClr val="232323"/>
                </a:solidFill>
                <a:latin typeface="Calibri"/>
              </a:rPr>
              <a:t> très </a:t>
            </a:r>
            <a:r>
              <a:rPr sz="1750" dirty="0" err="1">
                <a:solidFill>
                  <a:srgbClr val="232323"/>
                </a:solidFill>
                <a:latin typeface="Calibri"/>
              </a:rPr>
              <a:t>incertaine</a:t>
            </a:r>
            <a:r>
              <a:rPr sz="1750" dirty="0">
                <a:solidFill>
                  <a:srgbClr val="232323"/>
                </a:solidFill>
                <a:latin typeface="Calibri"/>
              </a:rPr>
              <a:t> et </a:t>
            </a:r>
            <a:r>
              <a:rPr sz="1750" dirty="0" err="1">
                <a:solidFill>
                  <a:srgbClr val="232323"/>
                </a:solidFill>
                <a:latin typeface="Calibri"/>
              </a:rPr>
              <a:t>que</a:t>
            </a:r>
            <a:r>
              <a:rPr sz="1750" dirty="0">
                <a:solidFill>
                  <a:srgbClr val="232323"/>
                </a:solidFill>
                <a:latin typeface="Calibri"/>
              </a:rPr>
              <a:t> des </a:t>
            </a:r>
            <a:r>
              <a:rPr sz="1750" dirty="0" err="1">
                <a:solidFill>
                  <a:srgbClr val="232323"/>
                </a:solidFill>
                <a:latin typeface="Calibri"/>
              </a:rPr>
              <a:t>écarts</a:t>
            </a:r>
            <a:r>
              <a:rPr sz="1750" dirty="0">
                <a:solidFill>
                  <a:srgbClr val="232323"/>
                </a:solidFill>
                <a:latin typeface="Calibri"/>
              </a:rPr>
              <a:t> </a:t>
            </a:r>
            <a:r>
              <a:rPr sz="1750" dirty="0" err="1">
                <a:solidFill>
                  <a:srgbClr val="232323"/>
                </a:solidFill>
                <a:latin typeface="Calibri"/>
              </a:rPr>
              <a:t>substantiels</a:t>
            </a:r>
            <a:r>
              <a:rPr sz="1750" dirty="0">
                <a:solidFill>
                  <a:srgbClr val="232323"/>
                </a:solidFill>
                <a:latin typeface="Calibri"/>
              </a:rPr>
              <a:t> </a:t>
            </a:r>
            <a:r>
              <a:rPr sz="1750" dirty="0" err="1">
                <a:solidFill>
                  <a:srgbClr val="232323"/>
                </a:solidFill>
                <a:latin typeface="Calibri"/>
              </a:rPr>
              <a:t>peuvent</a:t>
            </a:r>
            <a:r>
              <a:rPr sz="1750" dirty="0">
                <a:solidFill>
                  <a:srgbClr val="232323"/>
                </a:solidFill>
                <a:latin typeface="Calibri"/>
              </a:rPr>
              <a:t> </a:t>
            </a:r>
            <a:r>
              <a:rPr sz="1750" dirty="0" err="1">
                <a:solidFill>
                  <a:srgbClr val="232323"/>
                </a:solidFill>
                <a:latin typeface="Calibri"/>
              </a:rPr>
              <a:t>survenir</a:t>
            </a:r>
            <a:r>
              <a:rPr sz="1750" dirty="0">
                <a:solidFill>
                  <a:srgbClr val="232323"/>
                </a:solidFill>
                <a:latin typeface="Calibri"/>
              </a:rPr>
              <a:t>.</a:t>
            </a:r>
          </a:p>
          <a:p>
            <a:pPr marL="285750" indent="-285750">
              <a:lnSpc>
                <a:spcPct val="108000"/>
              </a:lnSpc>
              <a:spcAft>
                <a:spcPts val="800"/>
              </a:spcAft>
              <a:buFont typeface="Arial" panose="020B0604020202020204" pitchFamily="34" charset="0"/>
              <a:buChar char="•"/>
            </a:pPr>
            <a:r>
              <a:rPr sz="1750" dirty="0">
                <a:solidFill>
                  <a:srgbClr val="232323"/>
                </a:solidFill>
                <a:latin typeface="Calibri"/>
              </a:rPr>
              <a:t>Elle </a:t>
            </a:r>
            <a:r>
              <a:rPr sz="1750" dirty="0" err="1">
                <a:solidFill>
                  <a:srgbClr val="232323"/>
                </a:solidFill>
                <a:latin typeface="Calibri"/>
              </a:rPr>
              <a:t>confirme</a:t>
            </a:r>
            <a:r>
              <a:rPr sz="1750" dirty="0">
                <a:solidFill>
                  <a:srgbClr val="232323"/>
                </a:solidFill>
                <a:latin typeface="Calibri"/>
              </a:rPr>
              <a:t> </a:t>
            </a:r>
            <a:r>
              <a:rPr sz="1750" dirty="0" err="1">
                <a:solidFill>
                  <a:srgbClr val="232323"/>
                </a:solidFill>
                <a:latin typeface="Calibri"/>
              </a:rPr>
              <a:t>aussi</a:t>
            </a:r>
            <a:r>
              <a:rPr sz="1750" dirty="0">
                <a:solidFill>
                  <a:srgbClr val="232323"/>
                </a:solidFill>
                <a:latin typeface="Calibri"/>
              </a:rPr>
              <a:t> </a:t>
            </a:r>
            <a:r>
              <a:rPr sz="1750" dirty="0" err="1">
                <a:solidFill>
                  <a:srgbClr val="232323"/>
                </a:solidFill>
                <a:latin typeface="Calibri"/>
              </a:rPr>
              <a:t>que</a:t>
            </a:r>
            <a:r>
              <a:rPr sz="1750" dirty="0">
                <a:solidFill>
                  <a:srgbClr val="232323"/>
                </a:solidFill>
                <a:latin typeface="Calibri"/>
              </a:rPr>
              <a:t> le </a:t>
            </a:r>
            <a:r>
              <a:rPr sz="1750" dirty="0" err="1">
                <a:solidFill>
                  <a:srgbClr val="232323"/>
                </a:solidFill>
                <a:latin typeface="Calibri"/>
              </a:rPr>
              <a:t>coût</a:t>
            </a:r>
            <a:r>
              <a:rPr sz="1750" dirty="0">
                <a:solidFill>
                  <a:srgbClr val="232323"/>
                </a:solidFill>
                <a:latin typeface="Calibri"/>
              </a:rPr>
              <a:t> </a:t>
            </a:r>
            <a:r>
              <a:rPr lang="fr-CA" sz="1750" dirty="0">
                <a:solidFill>
                  <a:srgbClr val="232323"/>
                </a:solidFill>
                <a:latin typeface="Calibri"/>
              </a:rPr>
              <a:t>d’acquisition du GSR </a:t>
            </a:r>
            <a:r>
              <a:rPr sz="1750" dirty="0" err="1">
                <a:solidFill>
                  <a:srgbClr val="232323"/>
                </a:solidFill>
                <a:latin typeface="Calibri"/>
              </a:rPr>
              <a:t>demeure</a:t>
            </a:r>
            <a:r>
              <a:rPr sz="1750" dirty="0">
                <a:solidFill>
                  <a:srgbClr val="232323"/>
                </a:solidFill>
                <a:latin typeface="Calibri"/>
              </a:rPr>
              <a:t> le principal obstacle à </a:t>
            </a:r>
            <a:r>
              <a:rPr sz="1750" dirty="0" err="1">
                <a:solidFill>
                  <a:srgbClr val="232323"/>
                </a:solidFill>
                <a:latin typeface="Calibri"/>
              </a:rPr>
              <a:t>l’achat</a:t>
            </a:r>
            <a:r>
              <a:rPr sz="1750" dirty="0">
                <a:solidFill>
                  <a:srgbClr val="232323"/>
                </a:solidFill>
                <a:latin typeface="Calibri"/>
              </a:rPr>
              <a:t> </a:t>
            </a:r>
            <a:r>
              <a:rPr sz="1750" dirty="0" err="1">
                <a:solidFill>
                  <a:srgbClr val="232323"/>
                </a:solidFill>
                <a:latin typeface="Calibri"/>
              </a:rPr>
              <a:t>volontaire</a:t>
            </a:r>
            <a:r>
              <a:rPr sz="1750" dirty="0">
                <a:solidFill>
                  <a:srgbClr val="232323"/>
                </a:solidFill>
                <a:latin typeface="Calibri"/>
              </a:rPr>
              <a:t> de GSR.</a:t>
            </a:r>
          </a:p>
          <a:p>
            <a:pPr marL="285750" indent="-285750">
              <a:lnSpc>
                <a:spcPct val="108000"/>
              </a:lnSpc>
              <a:spcAft>
                <a:spcPts val="800"/>
              </a:spcAft>
              <a:buFont typeface="Arial" panose="020B0604020202020204" pitchFamily="34" charset="0"/>
              <a:buChar char="•"/>
            </a:pPr>
            <a:r>
              <a:rPr sz="1750" dirty="0">
                <a:solidFill>
                  <a:srgbClr val="232323"/>
                </a:solidFill>
                <a:latin typeface="Calibri"/>
              </a:rPr>
              <a:t>Or, la </a:t>
            </a:r>
            <a:r>
              <a:rPr lang="fr-CA" sz="1750" dirty="0">
                <a:solidFill>
                  <a:srgbClr val="232323"/>
                </a:solidFill>
                <a:latin typeface="Calibri"/>
              </a:rPr>
              <a:t>preuve </a:t>
            </a:r>
            <a:r>
              <a:rPr sz="1750" dirty="0">
                <a:solidFill>
                  <a:srgbClr val="232323"/>
                </a:solidFill>
                <a:latin typeface="Calibri"/>
              </a:rPr>
              <a:t>ne </a:t>
            </a:r>
            <a:r>
              <a:rPr sz="1750" dirty="0" err="1">
                <a:solidFill>
                  <a:srgbClr val="232323"/>
                </a:solidFill>
                <a:latin typeface="Calibri"/>
              </a:rPr>
              <a:t>présente</a:t>
            </a:r>
            <a:r>
              <a:rPr sz="1750" dirty="0">
                <a:solidFill>
                  <a:srgbClr val="232323"/>
                </a:solidFill>
                <a:latin typeface="Calibri"/>
              </a:rPr>
              <a:t> </a:t>
            </a:r>
            <a:r>
              <a:rPr sz="1750" dirty="0" err="1">
                <a:solidFill>
                  <a:srgbClr val="232323"/>
                </a:solidFill>
                <a:latin typeface="Calibri"/>
              </a:rPr>
              <a:t>toujours</a:t>
            </a:r>
            <a:r>
              <a:rPr sz="1750" dirty="0">
                <a:solidFill>
                  <a:srgbClr val="232323"/>
                </a:solidFill>
                <a:latin typeface="Calibri"/>
              </a:rPr>
              <a:t> pas </a:t>
            </a:r>
            <a:r>
              <a:rPr sz="1750" dirty="0" err="1">
                <a:solidFill>
                  <a:srgbClr val="232323"/>
                </a:solidFill>
                <a:latin typeface="Calibri"/>
              </a:rPr>
              <a:t>d’analyse</a:t>
            </a:r>
            <a:r>
              <a:rPr sz="1750" dirty="0">
                <a:solidFill>
                  <a:srgbClr val="232323"/>
                </a:solidFill>
                <a:latin typeface="Calibri"/>
              </a:rPr>
              <a:t> </a:t>
            </a:r>
            <a:r>
              <a:rPr sz="1750" dirty="0" err="1">
                <a:solidFill>
                  <a:srgbClr val="232323"/>
                </a:solidFill>
                <a:latin typeface="Calibri"/>
              </a:rPr>
              <a:t>chiffrée</a:t>
            </a:r>
            <a:r>
              <a:rPr sz="1750" dirty="0">
                <a:solidFill>
                  <a:srgbClr val="232323"/>
                </a:solidFill>
                <a:latin typeface="Calibri"/>
              </a:rPr>
              <a:t> de </a:t>
            </a:r>
            <a:r>
              <a:rPr sz="1750" dirty="0" err="1">
                <a:solidFill>
                  <a:srgbClr val="232323"/>
                </a:solidFill>
                <a:latin typeface="Calibri"/>
              </a:rPr>
              <a:t>sensibilité</a:t>
            </a:r>
            <a:r>
              <a:rPr sz="1750" dirty="0">
                <a:solidFill>
                  <a:srgbClr val="232323"/>
                </a:solidFill>
                <a:latin typeface="Calibri"/>
              </a:rPr>
              <a:t> au prix </a:t>
            </a:r>
            <a:r>
              <a:rPr sz="1750" dirty="0" err="1">
                <a:solidFill>
                  <a:srgbClr val="232323"/>
                </a:solidFill>
                <a:latin typeface="Calibri"/>
              </a:rPr>
              <a:t>permettant</a:t>
            </a:r>
            <a:r>
              <a:rPr sz="1750" dirty="0">
                <a:solidFill>
                  <a:srgbClr val="232323"/>
                </a:solidFill>
                <a:latin typeface="Calibri"/>
              </a:rPr>
              <a:t> de </a:t>
            </a:r>
            <a:r>
              <a:rPr sz="1750" dirty="0" err="1">
                <a:solidFill>
                  <a:srgbClr val="232323"/>
                </a:solidFill>
                <a:latin typeface="Calibri"/>
              </a:rPr>
              <a:t>relier</a:t>
            </a:r>
            <a:r>
              <a:rPr sz="1750" dirty="0">
                <a:solidFill>
                  <a:srgbClr val="232323"/>
                </a:solidFill>
                <a:latin typeface="Calibri"/>
              </a:rPr>
              <a:t> prix, volumes </a:t>
            </a:r>
            <a:r>
              <a:rPr sz="1750" dirty="0" err="1">
                <a:solidFill>
                  <a:srgbClr val="232323"/>
                </a:solidFill>
                <a:latin typeface="Calibri"/>
              </a:rPr>
              <a:t>vendus</a:t>
            </a:r>
            <a:r>
              <a:rPr sz="1750" dirty="0">
                <a:solidFill>
                  <a:srgbClr val="232323"/>
                </a:solidFill>
                <a:latin typeface="Calibri"/>
              </a:rPr>
              <a:t> et </a:t>
            </a:r>
            <a:r>
              <a:rPr sz="1750" dirty="0" err="1">
                <a:solidFill>
                  <a:srgbClr val="232323"/>
                </a:solidFill>
                <a:latin typeface="Calibri"/>
              </a:rPr>
              <a:t>coûts</a:t>
            </a:r>
            <a:r>
              <a:rPr sz="1750" dirty="0">
                <a:solidFill>
                  <a:srgbClr val="232323"/>
                </a:solidFill>
                <a:latin typeface="Calibri"/>
              </a:rPr>
              <a:t> </a:t>
            </a:r>
            <a:r>
              <a:rPr sz="1750" dirty="0" err="1">
                <a:solidFill>
                  <a:srgbClr val="232323"/>
                </a:solidFill>
                <a:latin typeface="Calibri"/>
              </a:rPr>
              <a:t>transférés</a:t>
            </a:r>
            <a:r>
              <a:rPr sz="1750" dirty="0">
                <a:solidFill>
                  <a:srgbClr val="232323"/>
                </a:solidFill>
                <a:latin typeface="Calibri"/>
              </a:rPr>
              <a:t> à la clientèle.</a:t>
            </a:r>
          </a:p>
        </p:txBody>
      </p:sp>
      <p:sp>
        <p:nvSpPr>
          <p:cNvPr id="17" name="Rounded Rectangle 16"/>
          <p:cNvSpPr/>
          <p:nvPr/>
        </p:nvSpPr>
        <p:spPr>
          <a:xfrm>
            <a:off x="1028700" y="5745418"/>
            <a:ext cx="10287000" cy="475488"/>
          </a:xfrm>
          <a:prstGeom prst="roundRect">
            <a:avLst/>
          </a:prstGeom>
          <a:solidFill>
            <a:srgbClr val="E1EBF5"/>
          </a:solidFill>
          <a:ln>
            <a:solidFill>
              <a:srgbClr val="E1EB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120140" y="5756010"/>
            <a:ext cx="9921240" cy="538609"/>
          </a:xfrm>
          <a:prstGeom prst="rect">
            <a:avLst/>
          </a:prstGeom>
          <a:noFill/>
        </p:spPr>
        <p:txBody>
          <a:bodyPr wrap="square" lIns="0" tIns="0">
            <a:spAutoFit/>
          </a:bodyPr>
          <a:lstStyle/>
          <a:p>
            <a:pPr algn="ctr"/>
            <a:r>
              <a:rPr lang="fr-FR" sz="1600" b="1" dirty="0">
                <a:solidFill>
                  <a:srgbClr val="243F59"/>
                </a:solidFill>
                <a:latin typeface="Calibri" panose="020F0502020204030204" pitchFamily="34" charset="0"/>
                <a:ea typeface="Calibri" panose="020F0502020204030204" pitchFamily="34" charset="0"/>
                <a:cs typeface="Calibri" panose="020F0502020204030204" pitchFamily="34" charset="0"/>
              </a:rPr>
              <a:t>Ces chiffres démontrent l’importance de disposer d’une stratégie de commercialisation du GSR plus robuste à la hauteur de l’enjeu tarifaire.</a:t>
            </a:r>
          </a:p>
        </p:txBody>
      </p:sp>
      <p:sp>
        <p:nvSpPr>
          <p:cNvPr id="19" name="TextBox 18"/>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20" name="TextBox 19"/>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Sources : Énergir-1, doc. 1, R-4353-2026, p. 8-9 et 14; Énergir-1, doc. 3, R-4353-2026.</a:t>
            </a:r>
          </a:p>
        </p:txBody>
      </p:sp>
      <p:sp>
        <p:nvSpPr>
          <p:cNvPr id="21" name="TextBox 20"/>
          <p:cNvSpPr txBox="1"/>
          <p:nvPr/>
        </p:nvSpPr>
        <p:spPr>
          <a:xfrm>
            <a:off x="11814048" y="6492240"/>
            <a:ext cx="228600" cy="201168"/>
          </a:xfrm>
          <a:prstGeom prst="rect">
            <a:avLst/>
          </a:prstGeom>
          <a:noFill/>
        </p:spPr>
        <p:txBody>
          <a:bodyPr wrap="none" lIns="0" tIns="0">
            <a:spAutoFit/>
          </a:bodyPr>
          <a:lstStyle/>
          <a:p>
            <a:pPr algn="r"/>
            <a:r>
              <a:rPr sz="900">
                <a:solidFill>
                  <a:srgbClr val="5F5F5F"/>
                </a:solidFill>
                <a:latin typeface="Calibri"/>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8680" y="566928"/>
            <a:ext cx="10424160" cy="446276"/>
          </a:xfrm>
          <a:prstGeom prst="rect">
            <a:avLst/>
          </a:prstGeom>
          <a:noFill/>
        </p:spPr>
        <p:txBody>
          <a:bodyPr wrap="square" lIns="0" tIns="0">
            <a:spAutoFit/>
          </a:bodyPr>
          <a:lstStyle/>
          <a:p>
            <a:r>
              <a:rPr sz="2600" b="1" dirty="0">
                <a:solidFill>
                  <a:srgbClr val="4472C4"/>
                </a:solidFill>
                <a:latin typeface="Calibri" panose="020F0502020204030204" pitchFamily="34" charset="0"/>
                <a:ea typeface="Calibri" panose="020F0502020204030204" pitchFamily="34" charset="0"/>
                <a:cs typeface="Calibri" panose="020F0502020204030204" pitchFamily="34" charset="0"/>
              </a:rPr>
              <a:t>UN CONSOMMATEUR DE</a:t>
            </a:r>
            <a:r>
              <a:rPr sz="2600" b="1" dirty="0">
                <a:solidFill>
                  <a:srgbClr val="003366"/>
                </a:solidFill>
                <a:latin typeface="Calibri" panose="020F0502020204030204" pitchFamily="34" charset="0"/>
                <a:ea typeface="Calibri" panose="020F0502020204030204" pitchFamily="34" charset="0"/>
                <a:cs typeface="Calibri" panose="020F0502020204030204" pitchFamily="34" charset="0"/>
              </a:rPr>
              <a:t> </a:t>
            </a:r>
            <a:r>
              <a:rPr sz="2600" b="1" dirty="0">
                <a:solidFill>
                  <a:srgbClr val="4472C4"/>
                </a:solidFill>
                <a:latin typeface="Calibri" panose="020F0502020204030204" pitchFamily="34" charset="0"/>
                <a:ea typeface="Calibri" panose="020F0502020204030204" pitchFamily="34" charset="0"/>
                <a:cs typeface="Calibri" panose="020F0502020204030204" pitchFamily="34" charset="0"/>
              </a:rPr>
              <a:t>100 Mm³ — L’EFFET TARIFAIRE DEVIENT UN CHOC</a:t>
            </a:r>
          </a:p>
        </p:txBody>
      </p:sp>
      <p:sp>
        <p:nvSpPr>
          <p:cNvPr id="4" name="Rounded Rectangle 3"/>
          <p:cNvSpPr/>
          <p:nvPr/>
        </p:nvSpPr>
        <p:spPr>
          <a:xfrm>
            <a:off x="960120" y="1417320"/>
            <a:ext cx="3246120" cy="1508760"/>
          </a:xfrm>
          <a:prstGeom prst="roundRect">
            <a:avLst/>
          </a:prstGeom>
          <a:solidFill>
            <a:srgbClr val="F5F8FB"/>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124712" y="1527048"/>
            <a:ext cx="2916936" cy="411480"/>
          </a:xfrm>
          <a:prstGeom prst="rect">
            <a:avLst/>
          </a:prstGeom>
          <a:noFill/>
        </p:spPr>
        <p:txBody>
          <a:bodyPr wrap="none" lIns="0" tIns="0">
            <a:spAutoFit/>
          </a:bodyPr>
          <a:lstStyle/>
          <a:p>
            <a:r>
              <a:rPr sz="2800" b="1" dirty="0">
                <a:solidFill>
                  <a:srgbClr val="003366"/>
                </a:solidFill>
                <a:latin typeface="Calibri"/>
              </a:rPr>
              <a:t>0,960 M$</a:t>
            </a:r>
          </a:p>
        </p:txBody>
      </p:sp>
      <p:sp>
        <p:nvSpPr>
          <p:cNvPr id="6" name="TextBox 5"/>
          <p:cNvSpPr txBox="1"/>
          <p:nvPr/>
        </p:nvSpPr>
        <p:spPr>
          <a:xfrm>
            <a:off x="1124712" y="2039112"/>
            <a:ext cx="2916936" cy="320040"/>
          </a:xfrm>
          <a:prstGeom prst="rect">
            <a:avLst/>
          </a:prstGeom>
          <a:noFill/>
        </p:spPr>
        <p:txBody>
          <a:bodyPr wrap="none" lIns="0" tIns="0">
            <a:spAutoFit/>
          </a:bodyPr>
          <a:lstStyle/>
          <a:p>
            <a:r>
              <a:rPr sz="1550" b="1" dirty="0" err="1">
                <a:solidFill>
                  <a:srgbClr val="232323"/>
                </a:solidFill>
                <a:latin typeface="Calibri"/>
              </a:rPr>
              <a:t>niveau</a:t>
            </a:r>
            <a:r>
              <a:rPr sz="1550" b="1" dirty="0">
                <a:solidFill>
                  <a:srgbClr val="232323"/>
                </a:solidFill>
                <a:latin typeface="Calibri"/>
              </a:rPr>
              <a:t> 2025-2026</a:t>
            </a:r>
          </a:p>
        </p:txBody>
      </p:sp>
      <p:sp>
        <p:nvSpPr>
          <p:cNvPr id="7" name="TextBox 6"/>
          <p:cNvSpPr txBox="1"/>
          <p:nvPr/>
        </p:nvSpPr>
        <p:spPr>
          <a:xfrm>
            <a:off x="1124712" y="2377440"/>
            <a:ext cx="2916936" cy="502920"/>
          </a:xfrm>
          <a:prstGeom prst="rect">
            <a:avLst/>
          </a:prstGeom>
          <a:noFill/>
        </p:spPr>
        <p:txBody>
          <a:bodyPr wrap="square" lIns="0" tIns="0">
            <a:spAutoFit/>
          </a:bodyPr>
          <a:lstStyle/>
          <a:p>
            <a:r>
              <a:rPr sz="1250" dirty="0">
                <a:solidFill>
                  <a:srgbClr val="5F5F5F"/>
                </a:solidFill>
                <a:latin typeface="Calibri"/>
              </a:rPr>
              <a:t>frais de </a:t>
            </a:r>
            <a:r>
              <a:rPr sz="1250" dirty="0" err="1">
                <a:solidFill>
                  <a:srgbClr val="5F5F5F"/>
                </a:solidFill>
                <a:latin typeface="Calibri"/>
              </a:rPr>
              <a:t>socialisation</a:t>
            </a:r>
            <a:r>
              <a:rPr sz="1250" dirty="0">
                <a:solidFill>
                  <a:srgbClr val="5F5F5F"/>
                </a:solidFill>
                <a:latin typeface="Calibri"/>
              </a:rPr>
              <a:t> de 0,960 ¢/m³ appliqué à 100 Mm³.</a:t>
            </a:r>
          </a:p>
        </p:txBody>
      </p:sp>
      <p:sp>
        <p:nvSpPr>
          <p:cNvPr id="8" name="Rounded Rectangle 7"/>
          <p:cNvSpPr/>
          <p:nvPr/>
        </p:nvSpPr>
        <p:spPr>
          <a:xfrm>
            <a:off x="4480560" y="1417320"/>
            <a:ext cx="3246120" cy="1508760"/>
          </a:xfrm>
          <a:prstGeom prst="roundRect">
            <a:avLst/>
          </a:prstGeom>
          <a:solidFill>
            <a:srgbClr val="E1EBF5"/>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645152" y="1527048"/>
            <a:ext cx="2916936" cy="411480"/>
          </a:xfrm>
          <a:prstGeom prst="rect">
            <a:avLst/>
          </a:prstGeom>
          <a:noFill/>
        </p:spPr>
        <p:txBody>
          <a:bodyPr wrap="none" lIns="0" tIns="0">
            <a:spAutoFit/>
          </a:bodyPr>
          <a:lstStyle/>
          <a:p>
            <a:r>
              <a:rPr sz="2800" b="1" dirty="0">
                <a:solidFill>
                  <a:srgbClr val="0072BC"/>
                </a:solidFill>
                <a:latin typeface="Calibri"/>
              </a:rPr>
              <a:t>4,055 M$</a:t>
            </a:r>
          </a:p>
        </p:txBody>
      </p:sp>
      <p:sp>
        <p:nvSpPr>
          <p:cNvPr id="10" name="TextBox 9"/>
          <p:cNvSpPr txBox="1"/>
          <p:nvPr/>
        </p:nvSpPr>
        <p:spPr>
          <a:xfrm>
            <a:off x="4645152" y="2039112"/>
            <a:ext cx="2916936" cy="320040"/>
          </a:xfrm>
          <a:prstGeom prst="rect">
            <a:avLst/>
          </a:prstGeom>
          <a:noFill/>
        </p:spPr>
        <p:txBody>
          <a:bodyPr wrap="none" lIns="0" tIns="0">
            <a:spAutoFit/>
          </a:bodyPr>
          <a:lstStyle/>
          <a:p>
            <a:r>
              <a:rPr sz="1550" b="1" dirty="0" err="1">
                <a:solidFill>
                  <a:srgbClr val="232323"/>
                </a:solidFill>
                <a:latin typeface="Calibri"/>
              </a:rPr>
              <a:t>niveau</a:t>
            </a:r>
            <a:r>
              <a:rPr sz="1550" b="1" dirty="0">
                <a:solidFill>
                  <a:srgbClr val="232323"/>
                </a:solidFill>
                <a:latin typeface="Calibri"/>
              </a:rPr>
              <a:t> 2026-2027</a:t>
            </a:r>
          </a:p>
        </p:txBody>
      </p:sp>
      <p:sp>
        <p:nvSpPr>
          <p:cNvPr id="11" name="TextBox 10"/>
          <p:cNvSpPr txBox="1"/>
          <p:nvPr/>
        </p:nvSpPr>
        <p:spPr>
          <a:xfrm>
            <a:off x="4645152" y="2377440"/>
            <a:ext cx="2916936" cy="502920"/>
          </a:xfrm>
          <a:prstGeom prst="rect">
            <a:avLst/>
          </a:prstGeom>
          <a:noFill/>
        </p:spPr>
        <p:txBody>
          <a:bodyPr wrap="square" lIns="0" tIns="0">
            <a:spAutoFit/>
          </a:bodyPr>
          <a:lstStyle/>
          <a:p>
            <a:r>
              <a:rPr sz="1250" dirty="0">
                <a:solidFill>
                  <a:srgbClr val="5F5F5F"/>
                </a:solidFill>
                <a:latin typeface="Calibri"/>
              </a:rPr>
              <a:t>frais total de 4,055 ¢/m³ appliqué à 100 Mm³.</a:t>
            </a:r>
          </a:p>
        </p:txBody>
      </p:sp>
      <p:sp>
        <p:nvSpPr>
          <p:cNvPr id="12" name="Rounded Rectangle 11"/>
          <p:cNvSpPr/>
          <p:nvPr/>
        </p:nvSpPr>
        <p:spPr>
          <a:xfrm>
            <a:off x="8001000" y="1417320"/>
            <a:ext cx="3246120" cy="1508760"/>
          </a:xfrm>
          <a:prstGeom prst="roundRect">
            <a:avLst/>
          </a:prstGeom>
          <a:solidFill>
            <a:srgbClr val="F5F8FB"/>
          </a:solidFill>
          <a:ln>
            <a:solidFill>
              <a:srgbClr val="D2DA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165592" y="1527048"/>
            <a:ext cx="2916936" cy="411480"/>
          </a:xfrm>
          <a:prstGeom prst="rect">
            <a:avLst/>
          </a:prstGeom>
          <a:noFill/>
        </p:spPr>
        <p:txBody>
          <a:bodyPr wrap="none" lIns="0" tIns="0">
            <a:spAutoFit/>
          </a:bodyPr>
          <a:lstStyle/>
          <a:p>
            <a:r>
              <a:rPr sz="2800" b="1" dirty="0">
                <a:solidFill>
                  <a:srgbClr val="003366"/>
                </a:solidFill>
                <a:latin typeface="Calibri"/>
              </a:rPr>
              <a:t>+ 3,095 M$</a:t>
            </a:r>
          </a:p>
        </p:txBody>
      </p:sp>
      <p:sp>
        <p:nvSpPr>
          <p:cNvPr id="14" name="TextBox 13"/>
          <p:cNvSpPr txBox="1"/>
          <p:nvPr/>
        </p:nvSpPr>
        <p:spPr>
          <a:xfrm>
            <a:off x="8165592" y="2039112"/>
            <a:ext cx="2916936" cy="320040"/>
          </a:xfrm>
          <a:prstGeom prst="rect">
            <a:avLst/>
          </a:prstGeom>
          <a:noFill/>
        </p:spPr>
        <p:txBody>
          <a:bodyPr wrap="none" lIns="0" tIns="0">
            <a:spAutoFit/>
          </a:bodyPr>
          <a:lstStyle/>
          <a:p>
            <a:r>
              <a:rPr sz="1550" b="1" dirty="0" err="1">
                <a:solidFill>
                  <a:srgbClr val="232323"/>
                </a:solidFill>
                <a:latin typeface="Calibri"/>
              </a:rPr>
              <a:t>hausse</a:t>
            </a:r>
            <a:r>
              <a:rPr sz="1550" b="1" dirty="0">
                <a:solidFill>
                  <a:srgbClr val="232323"/>
                </a:solidFill>
                <a:latin typeface="Calibri"/>
              </a:rPr>
              <a:t> </a:t>
            </a:r>
            <a:r>
              <a:rPr sz="1550" b="1" dirty="0" err="1">
                <a:solidFill>
                  <a:srgbClr val="232323"/>
                </a:solidFill>
                <a:latin typeface="Calibri"/>
              </a:rPr>
              <a:t>annuelle</a:t>
            </a:r>
            <a:endParaRPr sz="1550" b="1" dirty="0">
              <a:solidFill>
                <a:srgbClr val="232323"/>
              </a:solidFill>
              <a:latin typeface="Calibri"/>
            </a:endParaRPr>
          </a:p>
        </p:txBody>
      </p:sp>
      <p:sp>
        <p:nvSpPr>
          <p:cNvPr id="15" name="TextBox 14"/>
          <p:cNvSpPr txBox="1"/>
          <p:nvPr/>
        </p:nvSpPr>
        <p:spPr>
          <a:xfrm>
            <a:off x="8165592" y="2377440"/>
            <a:ext cx="2916936" cy="502920"/>
          </a:xfrm>
          <a:prstGeom prst="rect">
            <a:avLst/>
          </a:prstGeom>
          <a:noFill/>
        </p:spPr>
        <p:txBody>
          <a:bodyPr wrap="square" lIns="0" tIns="0">
            <a:spAutoFit/>
          </a:bodyPr>
          <a:lstStyle/>
          <a:p>
            <a:r>
              <a:rPr sz="1250" dirty="0">
                <a:solidFill>
                  <a:srgbClr val="5F5F5F"/>
                </a:solidFill>
                <a:latin typeface="Calibri"/>
              </a:rPr>
              <a:t>augmentation du seul poste de </a:t>
            </a:r>
            <a:r>
              <a:rPr sz="1250" dirty="0" err="1">
                <a:solidFill>
                  <a:srgbClr val="5F5F5F"/>
                </a:solidFill>
                <a:latin typeface="Calibri"/>
              </a:rPr>
              <a:t>socialisation</a:t>
            </a:r>
            <a:r>
              <a:rPr sz="1250" dirty="0">
                <a:solidFill>
                  <a:srgbClr val="5F5F5F"/>
                </a:solidFill>
                <a:latin typeface="Calibri"/>
              </a:rPr>
              <a:t> entre 2025-2026 et 2026-2027.</a:t>
            </a:r>
          </a:p>
        </p:txBody>
      </p:sp>
      <p:sp>
        <p:nvSpPr>
          <p:cNvPr id="16" name="TextBox 15"/>
          <p:cNvSpPr txBox="1"/>
          <p:nvPr/>
        </p:nvSpPr>
        <p:spPr>
          <a:xfrm>
            <a:off x="960120" y="3330196"/>
            <a:ext cx="10012680" cy="2724336"/>
          </a:xfrm>
          <a:prstGeom prst="rect">
            <a:avLst/>
          </a:prstGeom>
          <a:noFill/>
        </p:spPr>
        <p:txBody>
          <a:bodyPr wrap="square" lIns="45720" tIns="18288" rIns="45720" bIns="18288">
            <a:spAutoFit/>
          </a:bodyPr>
          <a:lstStyle/>
          <a:p>
            <a:pPr marL="285750" indent="-285750">
              <a:lnSpc>
                <a:spcPct val="108000"/>
              </a:lnSpc>
              <a:spcAft>
                <a:spcPts val="800"/>
              </a:spcAft>
              <a:buFont typeface="Arial" panose="020B0604020202020204" pitchFamily="34" charset="0"/>
              <a:buChar char="•"/>
            </a:pPr>
            <a:r>
              <a:rPr sz="1800" dirty="0">
                <a:solidFill>
                  <a:srgbClr val="232323"/>
                </a:solidFill>
                <a:latin typeface="Calibri"/>
              </a:rPr>
              <a:t>Pour un </a:t>
            </a:r>
            <a:r>
              <a:rPr lang="fr-CA" dirty="0">
                <a:solidFill>
                  <a:srgbClr val="232323"/>
                </a:solidFill>
                <a:latin typeface="Calibri"/>
              </a:rPr>
              <a:t>client </a:t>
            </a:r>
            <a:r>
              <a:rPr sz="1800" dirty="0" err="1">
                <a:solidFill>
                  <a:srgbClr val="232323"/>
                </a:solidFill>
                <a:latin typeface="Calibri"/>
              </a:rPr>
              <a:t>industriel</a:t>
            </a:r>
            <a:r>
              <a:rPr sz="1800" dirty="0">
                <a:solidFill>
                  <a:srgbClr val="232323"/>
                </a:solidFill>
                <a:latin typeface="Calibri"/>
              </a:rPr>
              <a:t> </a:t>
            </a:r>
            <a:r>
              <a:rPr sz="1800" dirty="0" err="1">
                <a:solidFill>
                  <a:srgbClr val="232323"/>
                </a:solidFill>
                <a:latin typeface="Calibri"/>
              </a:rPr>
              <a:t>consommant</a:t>
            </a:r>
            <a:r>
              <a:rPr sz="1800" dirty="0">
                <a:solidFill>
                  <a:srgbClr val="232323"/>
                </a:solidFill>
                <a:latin typeface="Calibri"/>
              </a:rPr>
              <a:t> 100 Mm³ par </a:t>
            </a:r>
            <a:r>
              <a:rPr sz="1800" dirty="0" err="1">
                <a:solidFill>
                  <a:srgbClr val="232323"/>
                </a:solidFill>
                <a:latin typeface="Calibri"/>
              </a:rPr>
              <a:t>année</a:t>
            </a:r>
            <a:r>
              <a:rPr sz="1800" dirty="0">
                <a:solidFill>
                  <a:srgbClr val="232323"/>
                </a:solidFill>
                <a:latin typeface="Calibri"/>
              </a:rPr>
              <a:t>, la facture de </a:t>
            </a:r>
            <a:r>
              <a:rPr sz="1800" dirty="0" err="1">
                <a:solidFill>
                  <a:srgbClr val="232323"/>
                </a:solidFill>
                <a:latin typeface="Calibri"/>
              </a:rPr>
              <a:t>socialisation</a:t>
            </a:r>
            <a:r>
              <a:rPr sz="1800" dirty="0">
                <a:solidFill>
                  <a:srgbClr val="232323"/>
                </a:solidFill>
                <a:latin typeface="Calibri"/>
              </a:rPr>
              <a:t> </a:t>
            </a:r>
            <a:r>
              <a:rPr sz="1800" dirty="0" err="1">
                <a:solidFill>
                  <a:srgbClr val="232323"/>
                </a:solidFill>
                <a:latin typeface="Calibri"/>
              </a:rPr>
              <a:t>passerait</a:t>
            </a:r>
            <a:r>
              <a:rPr sz="1800" dirty="0">
                <a:solidFill>
                  <a:srgbClr val="232323"/>
                </a:solidFill>
                <a:latin typeface="Calibri"/>
              </a:rPr>
              <a:t> </a:t>
            </a:r>
            <a:r>
              <a:rPr sz="1800" dirty="0" err="1">
                <a:solidFill>
                  <a:srgbClr val="232323"/>
                </a:solidFill>
                <a:latin typeface="Calibri"/>
              </a:rPr>
              <a:t>d’environ</a:t>
            </a:r>
            <a:r>
              <a:rPr sz="1800" dirty="0">
                <a:solidFill>
                  <a:srgbClr val="232323"/>
                </a:solidFill>
                <a:latin typeface="Calibri"/>
              </a:rPr>
              <a:t> 0,96 M$ à 4,055 M$</a:t>
            </a:r>
            <a:r>
              <a:rPr lang="fr-CA" sz="1800" dirty="0">
                <a:solidFill>
                  <a:srgbClr val="232323"/>
                </a:solidFill>
                <a:latin typeface="Calibri"/>
              </a:rPr>
              <a:t> (322% d’augmentation sur la composante socialisation)</a:t>
            </a:r>
            <a:r>
              <a:rPr sz="1800" dirty="0">
                <a:solidFill>
                  <a:srgbClr val="232323"/>
                </a:solidFill>
                <a:latin typeface="Calibri"/>
              </a:rPr>
              <a:t>.</a:t>
            </a:r>
          </a:p>
          <a:p>
            <a:pPr marL="285750" indent="-285750">
              <a:lnSpc>
                <a:spcPct val="108000"/>
              </a:lnSpc>
              <a:spcAft>
                <a:spcPts val="800"/>
              </a:spcAft>
              <a:buFont typeface="Arial" panose="020B0604020202020204" pitchFamily="34" charset="0"/>
              <a:buChar char="•"/>
            </a:pPr>
            <a:r>
              <a:rPr sz="1800" dirty="0">
                <a:solidFill>
                  <a:srgbClr val="232323"/>
                </a:solidFill>
                <a:latin typeface="Calibri"/>
              </a:rPr>
              <a:t>Cette </a:t>
            </a:r>
            <a:r>
              <a:rPr sz="1800" dirty="0" err="1">
                <a:solidFill>
                  <a:srgbClr val="232323"/>
                </a:solidFill>
                <a:latin typeface="Calibri"/>
              </a:rPr>
              <a:t>hausse</a:t>
            </a:r>
            <a:r>
              <a:rPr sz="1800" dirty="0">
                <a:solidFill>
                  <a:srgbClr val="232323"/>
                </a:solidFill>
                <a:latin typeface="Calibri"/>
              </a:rPr>
              <a:t> </a:t>
            </a:r>
            <a:r>
              <a:rPr sz="1800" dirty="0" err="1">
                <a:solidFill>
                  <a:srgbClr val="232323"/>
                </a:solidFill>
                <a:latin typeface="Calibri"/>
              </a:rPr>
              <a:t>s’ajoute</a:t>
            </a:r>
            <a:r>
              <a:rPr sz="1800" dirty="0">
                <a:solidFill>
                  <a:srgbClr val="232323"/>
                </a:solidFill>
                <a:latin typeface="Calibri"/>
              </a:rPr>
              <a:t> au </a:t>
            </a:r>
            <a:r>
              <a:rPr sz="1800" dirty="0" err="1">
                <a:solidFill>
                  <a:srgbClr val="232323"/>
                </a:solidFill>
                <a:latin typeface="Calibri"/>
              </a:rPr>
              <a:t>coût</a:t>
            </a:r>
            <a:r>
              <a:rPr sz="1800" dirty="0">
                <a:solidFill>
                  <a:srgbClr val="232323"/>
                </a:solidFill>
                <a:latin typeface="Calibri"/>
              </a:rPr>
              <a:t> de </a:t>
            </a:r>
            <a:r>
              <a:rPr sz="1800" dirty="0" err="1">
                <a:solidFill>
                  <a:srgbClr val="232323"/>
                </a:solidFill>
                <a:latin typeface="Calibri"/>
              </a:rPr>
              <a:t>l’énergie</a:t>
            </a:r>
            <a:r>
              <a:rPr sz="1800" dirty="0">
                <a:solidFill>
                  <a:srgbClr val="232323"/>
                </a:solidFill>
                <a:latin typeface="Calibri"/>
              </a:rPr>
              <a:t>, au SPEDE, aux </a:t>
            </a:r>
            <a:r>
              <a:rPr sz="1800" dirty="0" err="1">
                <a:solidFill>
                  <a:srgbClr val="232323"/>
                </a:solidFill>
                <a:latin typeface="Calibri"/>
              </a:rPr>
              <a:t>écarts</a:t>
            </a:r>
            <a:r>
              <a:rPr sz="1800" dirty="0">
                <a:solidFill>
                  <a:srgbClr val="232323"/>
                </a:solidFill>
                <a:latin typeface="Calibri"/>
              </a:rPr>
              <a:t> de </a:t>
            </a:r>
            <a:r>
              <a:rPr sz="1800" dirty="0" err="1">
                <a:solidFill>
                  <a:srgbClr val="232323"/>
                </a:solidFill>
                <a:latin typeface="Calibri"/>
              </a:rPr>
              <a:t>compétitivité</a:t>
            </a:r>
            <a:r>
              <a:rPr sz="1800" dirty="0">
                <a:solidFill>
                  <a:srgbClr val="232323"/>
                </a:solidFill>
                <a:latin typeface="Calibri"/>
              </a:rPr>
              <a:t> avec les </a:t>
            </a:r>
            <a:r>
              <a:rPr sz="1800" dirty="0" err="1">
                <a:solidFill>
                  <a:srgbClr val="232323"/>
                </a:solidFill>
                <a:latin typeface="Calibri"/>
              </a:rPr>
              <a:t>juridictions</a:t>
            </a:r>
            <a:r>
              <a:rPr sz="1800" dirty="0">
                <a:solidFill>
                  <a:srgbClr val="232323"/>
                </a:solidFill>
                <a:latin typeface="Calibri"/>
              </a:rPr>
              <a:t> </a:t>
            </a:r>
            <a:r>
              <a:rPr sz="1800" dirty="0" err="1">
                <a:solidFill>
                  <a:srgbClr val="232323"/>
                </a:solidFill>
                <a:latin typeface="Calibri"/>
              </a:rPr>
              <a:t>voisines</a:t>
            </a:r>
            <a:r>
              <a:rPr lang="fr-CA" dirty="0">
                <a:solidFill>
                  <a:srgbClr val="232323"/>
                </a:solidFill>
                <a:latin typeface="Calibri"/>
              </a:rPr>
              <a:t>, </a:t>
            </a:r>
            <a:r>
              <a:rPr sz="1800" dirty="0">
                <a:solidFill>
                  <a:srgbClr val="232323"/>
                </a:solidFill>
                <a:latin typeface="Calibri"/>
              </a:rPr>
              <a:t>aux </a:t>
            </a:r>
            <a:r>
              <a:rPr sz="1800" dirty="0" err="1">
                <a:solidFill>
                  <a:srgbClr val="232323"/>
                </a:solidFill>
                <a:latin typeface="Calibri"/>
              </a:rPr>
              <a:t>investissements</a:t>
            </a:r>
            <a:r>
              <a:rPr sz="1800" dirty="0">
                <a:solidFill>
                  <a:srgbClr val="232323"/>
                </a:solidFill>
                <a:latin typeface="Calibri"/>
              </a:rPr>
              <a:t> </a:t>
            </a:r>
            <a:r>
              <a:rPr sz="1800" dirty="0" err="1">
                <a:solidFill>
                  <a:srgbClr val="232323"/>
                </a:solidFill>
                <a:latin typeface="Calibri"/>
              </a:rPr>
              <a:t>requis</a:t>
            </a:r>
            <a:r>
              <a:rPr sz="1800" dirty="0">
                <a:solidFill>
                  <a:srgbClr val="232323"/>
                </a:solidFill>
                <a:latin typeface="Calibri"/>
              </a:rPr>
              <a:t> pour </a:t>
            </a:r>
            <a:r>
              <a:rPr sz="1800" dirty="0" err="1">
                <a:solidFill>
                  <a:srgbClr val="232323"/>
                </a:solidFill>
                <a:latin typeface="Calibri"/>
              </a:rPr>
              <a:t>moderniser</a:t>
            </a:r>
            <a:r>
              <a:rPr sz="1800" dirty="0">
                <a:solidFill>
                  <a:srgbClr val="232323"/>
                </a:solidFill>
                <a:latin typeface="Calibri"/>
              </a:rPr>
              <a:t> les </a:t>
            </a:r>
            <a:r>
              <a:rPr sz="1800" dirty="0" err="1">
                <a:solidFill>
                  <a:srgbClr val="232323"/>
                </a:solidFill>
                <a:latin typeface="Calibri"/>
              </a:rPr>
              <a:t>procédés</a:t>
            </a:r>
            <a:r>
              <a:rPr lang="fr-CA" sz="1800" dirty="0">
                <a:solidFill>
                  <a:srgbClr val="232323"/>
                </a:solidFill>
                <a:latin typeface="Calibri"/>
              </a:rPr>
              <a:t> et au contexte économique instable qui prévaut actuellement</a:t>
            </a:r>
            <a:r>
              <a:rPr sz="1800" dirty="0">
                <a:solidFill>
                  <a:srgbClr val="232323"/>
                </a:solidFill>
                <a:latin typeface="Calibri"/>
              </a:rPr>
              <a:t>.</a:t>
            </a:r>
          </a:p>
          <a:p>
            <a:pPr marL="285750" indent="-285750">
              <a:lnSpc>
                <a:spcPct val="108000"/>
              </a:lnSpc>
              <a:spcAft>
                <a:spcPts val="800"/>
              </a:spcAft>
              <a:buFont typeface="Arial" panose="020B0604020202020204" pitchFamily="34" charset="0"/>
              <a:buChar char="•"/>
            </a:pPr>
            <a:r>
              <a:rPr sz="1800" dirty="0" err="1">
                <a:solidFill>
                  <a:srgbClr val="232323"/>
                </a:solidFill>
                <a:latin typeface="Calibri"/>
              </a:rPr>
              <a:t>C’est</a:t>
            </a:r>
            <a:r>
              <a:rPr sz="1800" dirty="0">
                <a:solidFill>
                  <a:srgbClr val="232323"/>
                </a:solidFill>
                <a:latin typeface="Calibri"/>
              </a:rPr>
              <a:t> </a:t>
            </a:r>
            <a:r>
              <a:rPr sz="1800" dirty="0" err="1">
                <a:solidFill>
                  <a:srgbClr val="232323"/>
                </a:solidFill>
                <a:latin typeface="Calibri"/>
              </a:rPr>
              <a:t>précisément</a:t>
            </a:r>
            <a:r>
              <a:rPr sz="1800" dirty="0">
                <a:solidFill>
                  <a:srgbClr val="232323"/>
                </a:solidFill>
                <a:latin typeface="Calibri"/>
              </a:rPr>
              <a:t> </a:t>
            </a:r>
            <a:r>
              <a:rPr sz="1800" dirty="0" err="1">
                <a:solidFill>
                  <a:srgbClr val="232323"/>
                </a:solidFill>
                <a:latin typeface="Calibri"/>
              </a:rPr>
              <a:t>ce</a:t>
            </a:r>
            <a:r>
              <a:rPr sz="1800" dirty="0">
                <a:solidFill>
                  <a:srgbClr val="232323"/>
                </a:solidFill>
                <a:latin typeface="Calibri"/>
              </a:rPr>
              <a:t> </a:t>
            </a:r>
            <a:r>
              <a:rPr sz="1800" dirty="0" err="1">
                <a:solidFill>
                  <a:srgbClr val="232323"/>
                </a:solidFill>
                <a:latin typeface="Calibri"/>
              </a:rPr>
              <a:t>cumul</a:t>
            </a:r>
            <a:r>
              <a:rPr sz="1800" dirty="0">
                <a:solidFill>
                  <a:srgbClr val="232323"/>
                </a:solidFill>
                <a:latin typeface="Calibri"/>
              </a:rPr>
              <a:t> qui </a:t>
            </a:r>
            <a:r>
              <a:rPr sz="1800" dirty="0" err="1">
                <a:solidFill>
                  <a:srgbClr val="232323"/>
                </a:solidFill>
                <a:latin typeface="Calibri"/>
              </a:rPr>
              <a:t>donne</a:t>
            </a:r>
            <a:r>
              <a:rPr sz="1800" dirty="0">
                <a:solidFill>
                  <a:srgbClr val="232323"/>
                </a:solidFill>
                <a:latin typeface="Calibri"/>
              </a:rPr>
              <a:t> au </a:t>
            </a:r>
            <a:r>
              <a:rPr sz="1800" dirty="0" err="1">
                <a:solidFill>
                  <a:srgbClr val="232323"/>
                </a:solidFill>
                <a:latin typeface="Calibri"/>
              </a:rPr>
              <a:t>décret</a:t>
            </a:r>
            <a:r>
              <a:rPr sz="1800" dirty="0">
                <a:solidFill>
                  <a:srgbClr val="232323"/>
                </a:solidFill>
                <a:latin typeface="Calibri"/>
              </a:rPr>
              <a:t> </a:t>
            </a:r>
            <a:r>
              <a:rPr sz="1800" dirty="0" err="1">
                <a:solidFill>
                  <a:srgbClr val="232323"/>
                </a:solidFill>
                <a:latin typeface="Calibri"/>
              </a:rPr>
              <a:t>sa</a:t>
            </a:r>
            <a:r>
              <a:rPr sz="1800" dirty="0">
                <a:solidFill>
                  <a:srgbClr val="232323"/>
                </a:solidFill>
                <a:latin typeface="Calibri"/>
              </a:rPr>
              <a:t> </a:t>
            </a:r>
            <a:r>
              <a:rPr sz="1800" dirty="0" err="1">
                <a:solidFill>
                  <a:srgbClr val="232323"/>
                </a:solidFill>
                <a:latin typeface="Calibri"/>
              </a:rPr>
              <a:t>portée</a:t>
            </a:r>
            <a:r>
              <a:rPr sz="1800" dirty="0">
                <a:solidFill>
                  <a:srgbClr val="232323"/>
                </a:solidFill>
                <a:latin typeface="Calibri"/>
              </a:rPr>
              <a:t> </a:t>
            </a:r>
            <a:r>
              <a:rPr sz="1800" dirty="0" err="1">
                <a:solidFill>
                  <a:srgbClr val="232323"/>
                </a:solidFill>
                <a:latin typeface="Calibri"/>
              </a:rPr>
              <a:t>tarifaire</a:t>
            </a:r>
            <a:r>
              <a:rPr sz="1800" dirty="0">
                <a:solidFill>
                  <a:srgbClr val="232323"/>
                </a:solidFill>
                <a:latin typeface="Calibri"/>
              </a:rPr>
              <a:t> : la </a:t>
            </a:r>
            <a:r>
              <a:rPr sz="1800" dirty="0" err="1">
                <a:solidFill>
                  <a:srgbClr val="232323"/>
                </a:solidFill>
                <a:latin typeface="Calibri"/>
              </a:rPr>
              <a:t>hausse</a:t>
            </a:r>
            <a:r>
              <a:rPr sz="1800" dirty="0">
                <a:solidFill>
                  <a:srgbClr val="232323"/>
                </a:solidFill>
                <a:latin typeface="Calibri"/>
              </a:rPr>
              <a:t> </a:t>
            </a:r>
            <a:r>
              <a:rPr sz="1800" dirty="0" err="1">
                <a:solidFill>
                  <a:srgbClr val="232323"/>
                </a:solidFill>
                <a:latin typeface="Calibri"/>
              </a:rPr>
              <a:t>n’est</a:t>
            </a:r>
            <a:r>
              <a:rPr sz="1800" dirty="0">
                <a:solidFill>
                  <a:srgbClr val="232323"/>
                </a:solidFill>
                <a:latin typeface="Calibri"/>
              </a:rPr>
              <a:t> plus marginale, </a:t>
            </a:r>
            <a:r>
              <a:rPr sz="1800" dirty="0" err="1">
                <a:solidFill>
                  <a:srgbClr val="232323"/>
                </a:solidFill>
                <a:latin typeface="Calibri"/>
              </a:rPr>
              <a:t>elle</a:t>
            </a:r>
            <a:r>
              <a:rPr sz="1800" dirty="0">
                <a:solidFill>
                  <a:srgbClr val="232323"/>
                </a:solidFill>
                <a:latin typeface="Calibri"/>
              </a:rPr>
              <a:t> </a:t>
            </a:r>
            <a:r>
              <a:rPr sz="1800" dirty="0" err="1">
                <a:solidFill>
                  <a:srgbClr val="232323"/>
                </a:solidFill>
                <a:latin typeface="Calibri"/>
              </a:rPr>
              <a:t>devient</a:t>
            </a:r>
            <a:r>
              <a:rPr sz="1800" dirty="0">
                <a:solidFill>
                  <a:srgbClr val="232323"/>
                </a:solidFill>
                <a:latin typeface="Calibri"/>
              </a:rPr>
              <a:t> un choc pour la clientèle </a:t>
            </a:r>
            <a:r>
              <a:rPr sz="1800" dirty="0" err="1">
                <a:solidFill>
                  <a:srgbClr val="232323"/>
                </a:solidFill>
                <a:latin typeface="Calibri"/>
              </a:rPr>
              <a:t>industrielle</a:t>
            </a:r>
            <a:r>
              <a:rPr sz="1800" dirty="0">
                <a:solidFill>
                  <a:srgbClr val="232323"/>
                </a:solidFill>
                <a:latin typeface="Calibri"/>
              </a:rPr>
              <a:t>.</a:t>
            </a:r>
            <a:endParaRPr lang="fr-CA" sz="1800" dirty="0">
              <a:solidFill>
                <a:srgbClr val="232323"/>
              </a:solidFill>
              <a:latin typeface="Calibri"/>
            </a:endParaRPr>
          </a:p>
          <a:p>
            <a:pPr marL="285750" indent="-285750">
              <a:lnSpc>
                <a:spcPct val="108000"/>
              </a:lnSpc>
              <a:spcAft>
                <a:spcPts val="800"/>
              </a:spcAft>
              <a:buFont typeface="Arial" panose="020B0604020202020204" pitchFamily="34" charset="0"/>
              <a:buChar char="•"/>
            </a:pPr>
            <a:r>
              <a:rPr lang="en-CA" dirty="0">
                <a:solidFill>
                  <a:srgbClr val="232323"/>
                </a:solidFill>
                <a:latin typeface="Calibri"/>
              </a:rPr>
              <a:t>Par </a:t>
            </a:r>
            <a:r>
              <a:rPr lang="en-CA" dirty="0" err="1">
                <a:solidFill>
                  <a:srgbClr val="232323"/>
                </a:solidFill>
                <a:latin typeface="Calibri"/>
              </a:rPr>
              <a:t>comparaison</a:t>
            </a:r>
            <a:r>
              <a:rPr lang="en-CA" dirty="0">
                <a:solidFill>
                  <a:srgbClr val="232323"/>
                </a:solidFill>
                <a:latin typeface="Calibri"/>
              </a:rPr>
              <a:t>, le </a:t>
            </a:r>
            <a:r>
              <a:rPr lang="en-CA" dirty="0" err="1">
                <a:solidFill>
                  <a:srgbClr val="232323"/>
                </a:solidFill>
                <a:latin typeface="Calibri"/>
              </a:rPr>
              <a:t>coût</a:t>
            </a:r>
            <a:r>
              <a:rPr lang="en-CA" dirty="0">
                <a:solidFill>
                  <a:srgbClr val="232323"/>
                </a:solidFill>
                <a:latin typeface="Calibri"/>
              </a:rPr>
              <a:t> pour un client </a:t>
            </a:r>
            <a:r>
              <a:rPr lang="en-CA" dirty="0" err="1">
                <a:solidFill>
                  <a:srgbClr val="232323"/>
                </a:solidFill>
                <a:latin typeface="Calibri"/>
              </a:rPr>
              <a:t>consommant</a:t>
            </a:r>
            <a:r>
              <a:rPr lang="en-CA" dirty="0">
                <a:solidFill>
                  <a:srgbClr val="232323"/>
                </a:solidFill>
                <a:latin typeface="Calibri"/>
              </a:rPr>
              <a:t> 2 000 Mm</a:t>
            </a:r>
            <a:r>
              <a:rPr lang="en-CA" baseline="30000" dirty="0">
                <a:solidFill>
                  <a:srgbClr val="232323"/>
                </a:solidFill>
                <a:latin typeface="Calibri"/>
              </a:rPr>
              <a:t>3</a:t>
            </a:r>
            <a:r>
              <a:rPr lang="en-CA" dirty="0">
                <a:solidFill>
                  <a:srgbClr val="232323"/>
                </a:solidFill>
                <a:latin typeface="Calibri"/>
              </a:rPr>
              <a:t> par an est de 61$.</a:t>
            </a:r>
            <a:endParaRPr sz="1800" dirty="0">
              <a:solidFill>
                <a:srgbClr val="232323"/>
              </a:solidFill>
              <a:latin typeface="Calibri"/>
            </a:endParaRPr>
          </a:p>
        </p:txBody>
      </p:sp>
      <p:sp>
        <p:nvSpPr>
          <p:cNvPr id="17" name="TextBox 16"/>
          <p:cNvSpPr txBox="1"/>
          <p:nvPr/>
        </p:nvSpPr>
        <p:spPr>
          <a:xfrm>
            <a:off x="228600" y="6473952"/>
            <a:ext cx="1234440" cy="201168"/>
          </a:xfrm>
          <a:prstGeom prst="rect">
            <a:avLst/>
          </a:prstGeom>
          <a:noFill/>
        </p:spPr>
        <p:txBody>
          <a:bodyPr wrap="none">
            <a:spAutoFit/>
          </a:bodyPr>
          <a:lstStyle/>
          <a:p>
            <a:r>
              <a:rPr sz="900">
                <a:solidFill>
                  <a:srgbClr val="5F5F5F"/>
                </a:solidFill>
                <a:latin typeface="Calibri"/>
              </a:rPr>
              <a:t>IGUA | ACIG</a:t>
            </a:r>
          </a:p>
        </p:txBody>
      </p:sp>
      <p:sp>
        <p:nvSpPr>
          <p:cNvPr id="18" name="TextBox 17"/>
          <p:cNvSpPr txBox="1"/>
          <p:nvPr/>
        </p:nvSpPr>
        <p:spPr>
          <a:xfrm>
            <a:off x="1828800" y="6492240"/>
            <a:ext cx="8686800" cy="201168"/>
          </a:xfrm>
          <a:prstGeom prst="rect">
            <a:avLst/>
          </a:prstGeom>
          <a:noFill/>
        </p:spPr>
        <p:txBody>
          <a:bodyPr wrap="none" lIns="0" tIns="0">
            <a:spAutoFit/>
          </a:bodyPr>
          <a:lstStyle/>
          <a:p>
            <a:r>
              <a:rPr sz="780">
                <a:solidFill>
                  <a:srgbClr val="5F5F5F"/>
                </a:solidFill>
                <a:latin typeface="Calibri"/>
              </a:rPr>
              <a:t>Sources et calculs ACIG à partir d’Énergir-1, doc. 3, R-4353-2026.</a:t>
            </a:r>
          </a:p>
        </p:txBody>
      </p:sp>
      <p:sp>
        <p:nvSpPr>
          <p:cNvPr id="19" name="TextBox 18"/>
          <p:cNvSpPr txBox="1"/>
          <p:nvPr/>
        </p:nvSpPr>
        <p:spPr>
          <a:xfrm>
            <a:off x="11814048" y="6492240"/>
            <a:ext cx="228600" cy="201168"/>
          </a:xfrm>
          <a:prstGeom prst="rect">
            <a:avLst/>
          </a:prstGeom>
          <a:noFill/>
        </p:spPr>
        <p:txBody>
          <a:bodyPr wrap="none" lIns="0" tIns="0">
            <a:spAutoFit/>
          </a:bodyPr>
          <a:lstStyle/>
          <a:p>
            <a:pPr algn="r"/>
            <a:r>
              <a:rPr sz="900">
                <a:solidFill>
                  <a:srgbClr val="5F5F5F"/>
                </a:solidFill>
                <a:latin typeface="Calibri"/>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68680" y="685800"/>
            <a:ext cx="10698480" cy="502920"/>
          </a:xfrm>
          <a:prstGeom prst="rect">
            <a:avLst/>
          </a:prstGeom>
          <a:noFill/>
          <a:ln/>
        </p:spPr>
        <p:txBody>
          <a:bodyPr wrap="square" lIns="254" tIns="254" rIns="254" bIns="254" rtlCol="0" anchor="t">
            <a:normAutofit/>
          </a:bodyPr>
          <a:lstStyle/>
          <a:p>
            <a:pPr marL="0" indent="0">
              <a:buNone/>
            </a:pPr>
            <a:r>
              <a:rPr sz="2600" b="1" dirty="0">
                <a:solidFill>
                  <a:srgbClr val="4472C4"/>
                </a:solidFill>
                <a:latin typeface="Calibri" panose="020F0502020204030204" pitchFamily="34" charset="0"/>
                <a:ea typeface="Calibri" panose="020F0502020204030204" pitchFamily="34" charset="0"/>
                <a:cs typeface="Calibri" panose="020F0502020204030204" pitchFamily="34" charset="0"/>
              </a:rPr>
              <a:t>DES SUIVIS, MAIS PAS ENCORE UNE STRATÉGIE</a:t>
            </a:r>
            <a:r>
              <a:rPr lang="fr-CA" sz="2600" b="1" dirty="0">
                <a:solidFill>
                  <a:srgbClr val="4472C4"/>
                </a:solidFill>
                <a:latin typeface="Calibri" panose="020F0502020204030204" pitchFamily="34" charset="0"/>
                <a:ea typeface="Calibri" panose="020F0502020204030204" pitchFamily="34" charset="0"/>
                <a:cs typeface="Calibri" panose="020F0502020204030204" pitchFamily="34" charset="0"/>
              </a:rPr>
              <a:t> INTÉGRÉE </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 1"/>
          <p:cNvSpPr/>
          <p:nvPr/>
        </p:nvSpPr>
        <p:spPr>
          <a:xfrm>
            <a:off x="868680" y="1369530"/>
            <a:ext cx="10149840" cy="603504"/>
          </a:xfrm>
          <a:prstGeom prst="rect">
            <a:avLst/>
          </a:prstGeom>
          <a:noFill/>
          <a:ln/>
        </p:spPr>
        <p:txBody>
          <a:bodyPr wrap="square" lIns="254" tIns="254" rIns="254" bIns="254" rtlCol="0" anchor="t">
            <a:normAutofit/>
          </a:bodyPr>
          <a:lstStyle/>
          <a:p>
            <a:pPr marL="285750" indent="-285750">
              <a:lnSpc>
                <a:spcPct val="80000"/>
              </a:lnSpc>
              <a:buFont typeface="Arial" panose="020B0604020202020204" pitchFamily="34" charset="0"/>
              <a:buChar char="•"/>
            </a:pPr>
            <a:r>
              <a:rPr dirty="0">
                <a:solidFill>
                  <a:srgbClr val="243F59"/>
                </a:solidFill>
                <a:latin typeface="Calibri" panose="020F0502020204030204" pitchFamily="34" charset="0"/>
                <a:ea typeface="Calibri" panose="020F0502020204030204" pitchFamily="34" charset="0"/>
                <a:cs typeface="Calibri" panose="020F0502020204030204" pitchFamily="34" charset="0"/>
              </a:rPr>
              <a:t>Énergir a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déposé</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suivis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sur les contacts clients, les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prévisions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écarts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le PED, les avenues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et les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inventaires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solidFill>
                <a:srgbClr val="243F59"/>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902208" y="1956816"/>
            <a:ext cx="10149840" cy="603504"/>
          </a:xfrm>
          <a:prstGeom prst="rect">
            <a:avLst/>
          </a:prstGeom>
          <a:noFill/>
          <a:ln/>
        </p:spPr>
        <p:txBody>
          <a:bodyPr wrap="square" lIns="254" tIns="254" rIns="254" bIns="254" rtlCol="0" anchor="t">
            <a:noAutofit/>
          </a:bodyPr>
          <a:lstStyle/>
          <a:p>
            <a:pPr marL="285750" indent="-285750">
              <a:buFont typeface="Arial" panose="020B0604020202020204" pitchFamily="34" charset="0"/>
              <a:buChar char="•"/>
            </a:pP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L’information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demeure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dispersée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et Énergir ne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démontre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pas comment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ses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efforts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commerciaux</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pour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accroître</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achats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volontaires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de GSR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influencent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les volumes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vendus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coûts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de socialisation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évités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et les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décisions</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 prises en matière </a:t>
            </a:r>
            <a:r>
              <a:rPr lang="en-CA" dirty="0" err="1">
                <a:solidFill>
                  <a:srgbClr val="243F59"/>
                </a:solidFill>
                <a:latin typeface="Calibri" panose="020F0502020204030204" pitchFamily="34" charset="0"/>
                <a:ea typeface="Calibri" panose="020F0502020204030204" pitchFamily="34" charset="0"/>
                <a:cs typeface="Calibri" panose="020F0502020204030204" pitchFamily="34" charset="0"/>
              </a:rPr>
              <a:t>d’approvisionnement</a:t>
            </a:r>
            <a:r>
              <a:rPr lang="en-CA"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solidFill>
                <a:srgbClr val="243F59"/>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932688" y="2889504"/>
            <a:ext cx="10149840" cy="603504"/>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La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preuve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ne fait pas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ressortir</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objectifs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 ventes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pluriannuels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par segment, des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indicateurs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complets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 conversion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ni</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un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calendrier</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déploiement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nouvelles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solutions.</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6" name="Text 4"/>
          <p:cNvSpPr/>
          <p:nvPr/>
        </p:nvSpPr>
        <p:spPr>
          <a:xfrm>
            <a:off x="932688" y="3657600"/>
            <a:ext cx="10149840" cy="760630"/>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Malgré l</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résultats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observés</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en termes de volumes de GSR invendus, </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rien dans les suivis ni dans la preuve d’Énergir n’indiquent un </a:t>
            </a:r>
            <a:r>
              <a:rPr lang="fr-CA" dirty="0" err="1">
                <a:solidFill>
                  <a:srgbClr val="243F59"/>
                </a:solidFill>
                <a:latin typeface="Calibri" panose="020F0502020204030204" pitchFamily="34" charset="0"/>
                <a:ea typeface="Calibri" panose="020F0502020204030204" pitchFamily="34" charset="0"/>
                <a:cs typeface="Calibri" panose="020F0502020204030204" pitchFamily="34" charset="0"/>
              </a:rPr>
              <a:t>requestionnement</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de sa stratégie commerciale : c’est </a:t>
            </a:r>
            <a:r>
              <a:rPr lang="fr-CA" i="1" dirty="0">
                <a:solidFill>
                  <a:srgbClr val="243F59"/>
                </a:solidFill>
                <a:latin typeface="Calibri" panose="020F0502020204030204" pitchFamily="34" charset="0"/>
                <a:ea typeface="Calibri" panose="020F0502020204030204" pitchFamily="34" charset="0"/>
                <a:cs typeface="Calibri" panose="020F0502020204030204" pitchFamily="34" charset="0"/>
              </a:rPr>
              <a:t>business as </a:t>
            </a:r>
            <a:r>
              <a:rPr lang="fr-CA" i="1" dirty="0" err="1">
                <a:solidFill>
                  <a:srgbClr val="243F59"/>
                </a:solidFill>
                <a:latin typeface="Calibri" panose="020F0502020204030204" pitchFamily="34" charset="0"/>
                <a:ea typeface="Calibri" panose="020F0502020204030204" pitchFamily="34" charset="0"/>
                <a:cs typeface="Calibri" panose="020F0502020204030204" pitchFamily="34" charset="0"/>
              </a:rPr>
              <a:t>usual</a:t>
            </a: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987552" y="4628542"/>
            <a:ext cx="10149840" cy="603504"/>
          </a:xfrm>
          <a:prstGeom prst="rect">
            <a:avLst/>
          </a:prstGeom>
          <a:noFill/>
          <a:ln/>
        </p:spPr>
        <p:txBody>
          <a:bodyPr wrap="square" lIns="254" tIns="254" rIns="254" bIns="254" rtlCol="0" anchor="t">
            <a:normAutofit/>
          </a:bodyPr>
          <a:lstStyle/>
          <a:p>
            <a:pPr marL="0" indent="0" algn="ctr">
              <a:buNone/>
            </a:pPr>
            <a:r>
              <a:rPr sz="2100" b="1" dirty="0">
                <a:solidFill>
                  <a:srgbClr val="243F59"/>
                </a:solidFill>
                <a:latin typeface="Calibri" panose="020F0502020204030204" pitchFamily="34" charset="0"/>
                <a:ea typeface="Calibri" panose="020F0502020204030204" pitchFamily="34" charset="0"/>
                <a:cs typeface="Calibri" panose="020F0502020204030204" pitchFamily="34" charset="0"/>
              </a:rPr>
              <a:t>Un </a:t>
            </a:r>
            <a:r>
              <a:rPr sz="2100" b="1" dirty="0" err="1">
                <a:solidFill>
                  <a:srgbClr val="243F59"/>
                </a:solidFill>
                <a:latin typeface="Calibri" panose="020F0502020204030204" pitchFamily="34" charset="0"/>
                <a:ea typeface="Calibri" panose="020F0502020204030204" pitchFamily="34" charset="0"/>
                <a:cs typeface="Calibri" panose="020F0502020204030204" pitchFamily="34" charset="0"/>
              </a:rPr>
              <a:t>suivi</a:t>
            </a:r>
            <a:r>
              <a:rPr sz="210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2100" b="1" dirty="0" err="1">
                <a:solidFill>
                  <a:srgbClr val="243F59"/>
                </a:solidFill>
                <a:latin typeface="Calibri" panose="020F0502020204030204" pitchFamily="34" charset="0"/>
                <a:ea typeface="Calibri" panose="020F0502020204030204" pitchFamily="34" charset="0"/>
                <a:cs typeface="Calibri" panose="020F0502020204030204" pitchFamily="34" charset="0"/>
              </a:rPr>
              <a:t>n’est</a:t>
            </a:r>
            <a:r>
              <a:rPr sz="2100" b="1" dirty="0">
                <a:solidFill>
                  <a:srgbClr val="243F59"/>
                </a:solidFill>
                <a:latin typeface="Calibri" panose="020F0502020204030204" pitchFamily="34" charset="0"/>
                <a:ea typeface="Calibri" panose="020F0502020204030204" pitchFamily="34" charset="0"/>
                <a:cs typeface="Calibri" panose="020F0502020204030204" pitchFamily="34" charset="0"/>
              </a:rPr>
              <a:t> pas </a:t>
            </a:r>
            <a:r>
              <a:rPr sz="2100" b="1"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sz="210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2100" b="1" dirty="0" err="1">
                <a:solidFill>
                  <a:srgbClr val="243F59"/>
                </a:solidFill>
                <a:latin typeface="Calibri" panose="020F0502020204030204" pitchFamily="34" charset="0"/>
                <a:ea typeface="Calibri" panose="020F0502020204030204" pitchFamily="34" charset="0"/>
                <a:cs typeface="Calibri" panose="020F0502020204030204" pitchFamily="34" charset="0"/>
              </a:rPr>
              <a:t>stratégie</a:t>
            </a:r>
            <a:r>
              <a:rPr sz="2100" b="1"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sz="21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868680" y="6419088"/>
            <a:ext cx="201168" cy="146304"/>
          </a:xfrm>
          <a:prstGeom prst="rect">
            <a:avLst/>
          </a:prstGeom>
          <a:solidFill>
            <a:srgbClr val="6D7F91">
              <a:alpha val="90000"/>
            </a:srgbClr>
          </a:solidFill>
          <a:ln w="12700">
            <a:solidFill>
              <a:srgbClr val="6D7F91">
                <a:alpha val="0"/>
              </a:srgbClr>
            </a:solidFill>
            <a:prstDash val="solid"/>
          </a:ln>
        </p:spPr>
        <p:txBody>
          <a:bodyPr/>
          <a:lstStyle/>
          <a:p>
            <a:endParaRPr/>
          </a:p>
        </p:txBody>
      </p:sp>
      <p:sp>
        <p:nvSpPr>
          <p:cNvPr id="9" name="Shape 7"/>
          <p:cNvSpPr/>
          <p:nvPr/>
        </p:nvSpPr>
        <p:spPr>
          <a:xfrm>
            <a:off x="987552" y="6327648"/>
            <a:ext cx="201168" cy="146304"/>
          </a:xfrm>
          <a:prstGeom prst="rect">
            <a:avLst/>
          </a:prstGeom>
          <a:solidFill>
            <a:srgbClr val="50657A">
              <a:alpha val="90000"/>
            </a:srgbClr>
          </a:solidFill>
          <a:ln w="12700">
            <a:solidFill>
              <a:srgbClr val="50657A">
                <a:alpha val="0"/>
              </a:srgbClr>
            </a:solidFill>
            <a:prstDash val="solid"/>
          </a:ln>
        </p:spPr>
        <p:txBody>
          <a:bodyPr/>
          <a:lstStyle/>
          <a:p>
            <a:endParaRPr/>
          </a:p>
        </p:txBody>
      </p:sp>
      <p:sp>
        <p:nvSpPr>
          <p:cNvPr id="10" name="Text 8"/>
          <p:cNvSpPr/>
          <p:nvPr/>
        </p:nvSpPr>
        <p:spPr>
          <a:xfrm>
            <a:off x="228600" y="6473952"/>
            <a:ext cx="1234440" cy="210312"/>
          </a:xfrm>
          <a:prstGeom prst="rect">
            <a:avLst/>
          </a:prstGeom>
          <a:noFill/>
          <a:ln/>
        </p:spPr>
        <p:txBody>
          <a:bodyPr wrap="square" lIns="254" tIns="254" rIns="254" bIns="254" rtlCol="0" anchor="t"/>
          <a:lstStyle/>
          <a:p>
            <a:pPr marL="0" indent="0">
              <a:buNone/>
            </a:pPr>
            <a:r>
              <a:rPr lang="en-US" sz="1100" b="1" dirty="0">
                <a:solidFill>
                  <a:srgbClr val="294D6C"/>
                </a:solidFill>
                <a:latin typeface="Aptos" pitchFamily="34" charset="0"/>
                <a:ea typeface="Aptos" pitchFamily="34" charset="-122"/>
                <a:cs typeface="Aptos" pitchFamily="34" charset="-120"/>
              </a:rPr>
              <a:t>IGUA | ACIG</a:t>
            </a:r>
            <a:endParaRPr lang="en-US" sz="1100" dirty="0"/>
          </a:p>
        </p:txBody>
      </p:sp>
      <p:sp>
        <p:nvSpPr>
          <p:cNvPr id="11" name="Text 9"/>
          <p:cNvSpPr/>
          <p:nvPr/>
        </p:nvSpPr>
        <p:spPr>
          <a:xfrm>
            <a:off x="1828800" y="6510528"/>
            <a:ext cx="8686800" cy="164592"/>
          </a:xfrm>
          <a:prstGeom prst="rect">
            <a:avLst/>
          </a:prstGeom>
          <a:noFill/>
          <a:ln/>
        </p:spPr>
        <p:txBody>
          <a:bodyPr wrap="square" lIns="254" tIns="254" rIns="254" bIns="254" rtlCol="0" anchor="t"/>
          <a:lstStyle/>
          <a:p>
            <a:pPr marL="0" indent="0">
              <a:buNone/>
            </a:pPr>
            <a:r>
              <a:rPr sz="650" b="0">
                <a:solidFill>
                  <a:srgbClr val="777777"/>
                </a:solidFill>
                <a:latin typeface="Aptos"/>
              </a:rPr>
              <a:t>Source : preuve ACIG R-4334-2026, sections 3.3 et 3.4.</a:t>
            </a:r>
            <a:endParaRPr lang="en-US" sz="650" dirty="0"/>
          </a:p>
        </p:txBody>
      </p:sp>
      <p:sp>
        <p:nvSpPr>
          <p:cNvPr id="12" name="Text 10"/>
          <p:cNvSpPr/>
          <p:nvPr/>
        </p:nvSpPr>
        <p:spPr>
          <a:xfrm>
            <a:off x="11841480" y="6510528"/>
            <a:ext cx="137160" cy="137160"/>
          </a:xfrm>
          <a:prstGeom prst="rect">
            <a:avLst/>
          </a:prstGeom>
          <a:noFill/>
          <a:ln/>
        </p:spPr>
        <p:txBody>
          <a:bodyPr wrap="square" lIns="254" tIns="254" rIns="254" bIns="254" rtlCol="0" anchor="t"/>
          <a:lstStyle/>
          <a:p>
            <a:pPr marL="0" indent="0">
              <a:buNone/>
            </a:pPr>
            <a:r>
              <a:rPr sz="700">
                <a:solidFill>
                  <a:srgbClr val="777777"/>
                </a:solidFill>
                <a:latin typeface="Aptos"/>
              </a:rPr>
              <a:t>6</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68680" y="685800"/>
            <a:ext cx="10698480" cy="502920"/>
          </a:xfrm>
          <a:prstGeom prst="rect">
            <a:avLst/>
          </a:prstGeom>
          <a:noFill/>
          <a:ln/>
        </p:spPr>
        <p:txBody>
          <a:bodyPr wrap="square" lIns="254" tIns="254" rIns="254" bIns="254" rtlCol="0" anchor="t">
            <a:normAutofit fontScale="77500" lnSpcReduction="20000"/>
          </a:bodyPr>
          <a:lstStyle/>
          <a:p>
            <a:pPr marL="0" indent="0">
              <a:buNone/>
            </a:pPr>
            <a:r>
              <a:rPr sz="2800" b="1" dirty="0">
                <a:solidFill>
                  <a:srgbClr val="4472C4"/>
                </a:solidFill>
                <a:latin typeface="Calibri" panose="020F0502020204030204" pitchFamily="34" charset="0"/>
                <a:ea typeface="Calibri" panose="020F0502020204030204" pitchFamily="34" charset="0"/>
                <a:cs typeface="Calibri" panose="020F0502020204030204" pitchFamily="34" charset="0"/>
              </a:rPr>
              <a:t>LE MAILLON FAIBLE — LA COMMERCIALISATION</a:t>
            </a:r>
            <a:r>
              <a:rPr lang="fr-CA" sz="2800" b="1" dirty="0">
                <a:solidFill>
                  <a:srgbClr val="4472C4"/>
                </a:solidFill>
                <a:latin typeface="Calibri" panose="020F0502020204030204" pitchFamily="34" charset="0"/>
                <a:ea typeface="Calibri" panose="020F0502020204030204" pitchFamily="34" charset="0"/>
                <a:cs typeface="Calibri" panose="020F0502020204030204" pitchFamily="34" charset="0"/>
              </a:rPr>
              <a:t> DU GSR AUPRÈS DES CLIENTS INDUSTRIELS</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 1"/>
          <p:cNvSpPr/>
          <p:nvPr/>
        </p:nvSpPr>
        <p:spPr>
          <a:xfrm>
            <a:off x="868680" y="1353312"/>
            <a:ext cx="10149840" cy="603504"/>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dirty="0">
                <a:solidFill>
                  <a:srgbClr val="243F59"/>
                </a:solidFill>
                <a:latin typeface="Calibri" panose="020F0502020204030204" pitchFamily="34" charset="0"/>
                <a:ea typeface="Calibri" panose="020F0502020204030204" pitchFamily="34" charset="0"/>
                <a:cs typeface="Calibri" panose="020F0502020204030204" pitchFamily="34" charset="0"/>
              </a:rPr>
              <a:t>Énergir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reconnaît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l’écart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 prix entre le GSR et le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gaz</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fossile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demeure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le principal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critère</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de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décision</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 la clientèle</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industrielle.</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868680" y="2103120"/>
            <a:ext cx="10149840" cy="603504"/>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dirty="0">
                <a:solidFill>
                  <a:srgbClr val="243F59"/>
                </a:solidFill>
                <a:latin typeface="Calibri" panose="020F0502020204030204" pitchFamily="34" charset="0"/>
                <a:ea typeface="Calibri" panose="020F0502020204030204" pitchFamily="34" charset="0"/>
                <a:cs typeface="Calibri" panose="020F0502020204030204" pitchFamily="34" charset="0"/>
              </a:rPr>
              <a:t>Pour les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clients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industriels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l’offre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doit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aussi</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être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appréciée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au regard de la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valeur</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réelle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attributs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et du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coût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conformité</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carbone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évité</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solidFill>
                <a:srgbClr val="243F59"/>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886968" y="2779776"/>
            <a:ext cx="10149840" cy="603504"/>
          </a:xfrm>
          <a:prstGeom prst="rect">
            <a:avLst/>
          </a:prstGeom>
          <a:noFill/>
          <a:ln/>
        </p:spPr>
        <p:txBody>
          <a:bodyPr wrap="square" lIns="254" tIns="254" rIns="254" bIns="254" rtlCol="0" anchor="t">
            <a:noAutofit/>
          </a:bodyPr>
          <a:lstStyle/>
          <a:p>
            <a:pPr marL="285750" indent="-285750">
              <a:buFont typeface="Arial" panose="020B0604020202020204" pitchFamily="34" charset="0"/>
              <a:buChar char="•"/>
            </a:pPr>
            <a:r>
              <a:rPr dirty="0">
                <a:solidFill>
                  <a:srgbClr val="243F59"/>
                </a:solidFill>
                <a:latin typeface="Calibri" panose="020F0502020204030204" pitchFamily="34" charset="0"/>
                <a:ea typeface="Calibri" panose="020F0502020204030204" pitchFamily="34" charset="0"/>
                <a:cs typeface="Calibri" panose="020F0502020204030204" pitchFamily="34" charset="0"/>
              </a:rPr>
              <a:t>La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preuve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ne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présente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pas les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scénarios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évalués</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(aucune donnée, analyse ou simulation présentée)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résultats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détaillés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des consultations, les volumes convertibles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ni</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critères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ayant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conduit à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écarter</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certaines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avenues.</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a:t>
            </a:r>
            <a:endParaRPr lang="en-US" dirty="0">
              <a:solidFill>
                <a:srgbClr val="243F59"/>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4"/>
          <p:cNvSpPr/>
          <p:nvPr/>
        </p:nvSpPr>
        <p:spPr>
          <a:xfrm>
            <a:off x="868680" y="3659298"/>
            <a:ext cx="10149840" cy="603504"/>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Aucun</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projet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pilote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n’a</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permis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 tester, à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petite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échelle</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l’efficacité</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commerciale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d’une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approche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ciblée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solidFill>
                <a:srgbClr val="243F59"/>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868680" y="4401669"/>
            <a:ext cx="10149840" cy="603504"/>
          </a:xfrm>
          <a:prstGeom prst="rect">
            <a:avLst/>
          </a:prstGeom>
          <a:noFill/>
          <a:ln/>
        </p:spPr>
        <p:txBody>
          <a:bodyPr wrap="square" lIns="254" tIns="254" rIns="254" bIns="254" rtlCol="0" anchor="t">
            <a:noAutofit/>
          </a:bodyPr>
          <a:lstStyle/>
          <a:p>
            <a:pPr marL="285750" indent="-285750">
              <a:lnSpc>
                <a:spcPct val="108000"/>
              </a:lnSpc>
              <a:spcAft>
                <a:spcPts val="800"/>
              </a:spcAft>
              <a:buFont typeface="Arial" panose="020B0604020202020204" pitchFamily="34" charset="0"/>
              <a:buChar char="•"/>
            </a:pPr>
            <a:r>
              <a:rPr dirty="0">
                <a:solidFill>
                  <a:srgbClr val="243F59"/>
                </a:solidFill>
                <a:latin typeface="Calibri" panose="020F0502020204030204" pitchFamily="34" charset="0"/>
                <a:ea typeface="Calibri" panose="020F0502020204030204" pitchFamily="34" charset="0"/>
                <a:cs typeface="Calibri" panose="020F0502020204030204" pitchFamily="34" charset="0"/>
              </a:rPr>
              <a:t>Alors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les volumes à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écouler</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augmentent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plusieurs</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solutions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demeurent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au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stade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l’analyse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plutôt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l’expérimentation</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 ou ont tout simplement été écartées par Énergir sans véritable débat devant la Régie.</a:t>
            </a:r>
            <a:endParaRPr lang="en-US" dirty="0">
              <a:solidFill>
                <a:srgbClr val="243F59"/>
              </a:solidFill>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868680" y="6419088"/>
            <a:ext cx="201168" cy="146304"/>
          </a:xfrm>
          <a:prstGeom prst="rect">
            <a:avLst/>
          </a:prstGeom>
          <a:solidFill>
            <a:srgbClr val="6D7F91">
              <a:alpha val="90000"/>
            </a:srgbClr>
          </a:solidFill>
          <a:ln w="12700">
            <a:solidFill>
              <a:srgbClr val="6D7F91">
                <a:alpha val="0"/>
              </a:srgbClr>
            </a:solidFill>
            <a:prstDash val="solid"/>
          </a:ln>
        </p:spPr>
        <p:txBody>
          <a:bodyPr/>
          <a:lstStyle/>
          <a:p>
            <a:endParaRPr/>
          </a:p>
        </p:txBody>
      </p:sp>
      <p:sp>
        <p:nvSpPr>
          <p:cNvPr id="9" name="Shape 7"/>
          <p:cNvSpPr/>
          <p:nvPr/>
        </p:nvSpPr>
        <p:spPr>
          <a:xfrm>
            <a:off x="987552" y="6327648"/>
            <a:ext cx="201168" cy="146304"/>
          </a:xfrm>
          <a:prstGeom prst="rect">
            <a:avLst/>
          </a:prstGeom>
          <a:solidFill>
            <a:srgbClr val="50657A">
              <a:alpha val="90000"/>
            </a:srgbClr>
          </a:solidFill>
          <a:ln w="12700">
            <a:solidFill>
              <a:srgbClr val="50657A">
                <a:alpha val="0"/>
              </a:srgbClr>
            </a:solidFill>
            <a:prstDash val="solid"/>
          </a:ln>
        </p:spPr>
        <p:txBody>
          <a:bodyPr/>
          <a:lstStyle/>
          <a:p>
            <a:endParaRPr/>
          </a:p>
        </p:txBody>
      </p:sp>
      <p:sp>
        <p:nvSpPr>
          <p:cNvPr id="10" name="Text 8"/>
          <p:cNvSpPr/>
          <p:nvPr/>
        </p:nvSpPr>
        <p:spPr>
          <a:xfrm>
            <a:off x="228600" y="6473952"/>
            <a:ext cx="1234440" cy="210312"/>
          </a:xfrm>
          <a:prstGeom prst="rect">
            <a:avLst/>
          </a:prstGeom>
          <a:noFill/>
          <a:ln/>
        </p:spPr>
        <p:txBody>
          <a:bodyPr wrap="square" lIns="254" tIns="254" rIns="254" bIns="254" rtlCol="0" anchor="t"/>
          <a:lstStyle/>
          <a:p>
            <a:pPr marL="0" indent="0">
              <a:buNone/>
            </a:pPr>
            <a:r>
              <a:rPr lang="en-US" sz="1100" b="1" dirty="0">
                <a:solidFill>
                  <a:srgbClr val="294D6C"/>
                </a:solidFill>
                <a:latin typeface="Aptos" pitchFamily="34" charset="0"/>
                <a:ea typeface="Aptos" pitchFamily="34" charset="-122"/>
                <a:cs typeface="Aptos" pitchFamily="34" charset="-120"/>
              </a:rPr>
              <a:t>IGUA | ACIG</a:t>
            </a:r>
            <a:endParaRPr lang="en-US" sz="1100" dirty="0"/>
          </a:p>
        </p:txBody>
      </p:sp>
      <p:sp>
        <p:nvSpPr>
          <p:cNvPr id="11" name="Text 9"/>
          <p:cNvSpPr/>
          <p:nvPr/>
        </p:nvSpPr>
        <p:spPr>
          <a:xfrm>
            <a:off x="1828800" y="6510528"/>
            <a:ext cx="8686800" cy="164592"/>
          </a:xfrm>
          <a:prstGeom prst="rect">
            <a:avLst/>
          </a:prstGeom>
          <a:noFill/>
          <a:ln/>
        </p:spPr>
        <p:txBody>
          <a:bodyPr wrap="square" lIns="254" tIns="254" rIns="254" bIns="254" rtlCol="0" anchor="t"/>
          <a:lstStyle/>
          <a:p>
            <a:pPr marL="0" indent="0">
              <a:buNone/>
            </a:pPr>
            <a:r>
              <a:rPr sz="650" b="0">
                <a:solidFill>
                  <a:srgbClr val="777777"/>
                </a:solidFill>
                <a:latin typeface="Aptos"/>
              </a:rPr>
              <a:t>Source : preuve ACIG R-4334-2026, section 3.4; réponse d’Énergir à la DDR no 2 de l’ACIG.</a:t>
            </a:r>
            <a:endParaRPr lang="en-US" sz="650" dirty="0"/>
          </a:p>
        </p:txBody>
      </p:sp>
      <p:sp>
        <p:nvSpPr>
          <p:cNvPr id="12" name="Text 10"/>
          <p:cNvSpPr/>
          <p:nvPr/>
        </p:nvSpPr>
        <p:spPr>
          <a:xfrm>
            <a:off x="11841480" y="6510528"/>
            <a:ext cx="137160" cy="137160"/>
          </a:xfrm>
          <a:prstGeom prst="rect">
            <a:avLst/>
          </a:prstGeom>
          <a:noFill/>
          <a:ln/>
        </p:spPr>
        <p:txBody>
          <a:bodyPr wrap="square" lIns="254" tIns="254" rIns="254" bIns="254" rtlCol="0" anchor="t"/>
          <a:lstStyle/>
          <a:p>
            <a:pPr marL="0" indent="0">
              <a:buNone/>
            </a:pPr>
            <a:r>
              <a:rPr sz="700">
                <a:solidFill>
                  <a:srgbClr val="777777"/>
                </a:solidFill>
                <a:latin typeface="Aptos"/>
              </a:rPr>
              <a:t>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868680" y="685800"/>
            <a:ext cx="10698480" cy="502920"/>
          </a:xfrm>
          <a:prstGeom prst="rect">
            <a:avLst/>
          </a:prstGeom>
          <a:noFill/>
          <a:ln/>
        </p:spPr>
        <p:txBody>
          <a:bodyPr wrap="square" lIns="254" tIns="254" rIns="254" bIns="254" rtlCol="0" anchor="t">
            <a:normAutofit/>
          </a:bodyPr>
          <a:lstStyle/>
          <a:p>
            <a:pPr marL="0" indent="0">
              <a:buNone/>
            </a:pPr>
            <a:r>
              <a:rPr sz="2800" b="1" dirty="0">
                <a:solidFill>
                  <a:srgbClr val="4472C4"/>
                </a:solidFill>
                <a:latin typeface="Calibri" panose="020F0502020204030204" pitchFamily="34" charset="0"/>
                <a:ea typeface="Calibri" panose="020F0502020204030204" pitchFamily="34" charset="0"/>
                <a:cs typeface="Calibri" panose="020F0502020204030204" pitchFamily="34" charset="0"/>
              </a:rPr>
              <a:t>CE QUE L’ACIG DEMANDE À LA RÉGIE SUR LE GSR</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868680" y="1554480"/>
            <a:ext cx="3276600" cy="3154680"/>
          </a:xfrm>
          <a:prstGeom prst="roundRect">
            <a:avLst>
              <a:gd name="adj" fmla="val 2319"/>
            </a:avLst>
          </a:prstGeom>
          <a:solidFill>
            <a:srgbClr val="FFFFFF"/>
          </a:solidFill>
          <a:ln w="13970">
            <a:solidFill>
              <a:srgbClr val="4472C4"/>
            </a:solidFill>
            <a:prstDash val="solid"/>
          </a:ln>
        </p:spPr>
        <p:txBody>
          <a:bodyPr/>
          <a:lstStyle/>
          <a:p>
            <a:endParaRPr/>
          </a:p>
        </p:txBody>
      </p:sp>
      <p:sp>
        <p:nvSpPr>
          <p:cNvPr id="4" name="Text 2"/>
          <p:cNvSpPr/>
          <p:nvPr/>
        </p:nvSpPr>
        <p:spPr>
          <a:xfrm>
            <a:off x="1033272" y="1737360"/>
            <a:ext cx="2947416" cy="594360"/>
          </a:xfrm>
          <a:prstGeom prst="rect">
            <a:avLst/>
          </a:prstGeom>
          <a:noFill/>
          <a:ln/>
        </p:spPr>
        <p:txBody>
          <a:bodyPr wrap="square" lIns="254" tIns="254" rIns="254" bIns="254" rtlCol="0" anchor="t">
            <a:normAutofit/>
          </a:bodyPr>
          <a:lstStyle/>
          <a:p>
            <a:pPr marL="0" indent="0">
              <a:buNone/>
            </a:pPr>
            <a:r>
              <a:rPr sz="1700" b="1" dirty="0">
                <a:solidFill>
                  <a:srgbClr val="4472C4"/>
                </a:solidFill>
                <a:latin typeface="Aptos"/>
              </a:rPr>
              <a:t>1. </a:t>
            </a:r>
            <a:r>
              <a:rPr sz="1700" b="1" dirty="0" err="1">
                <a:solidFill>
                  <a:srgbClr val="4472C4"/>
                </a:solidFill>
                <a:latin typeface="Calibri" panose="020F0502020204030204" pitchFamily="34" charset="0"/>
                <a:ea typeface="Calibri" panose="020F0502020204030204" pitchFamily="34" charset="0"/>
                <a:cs typeface="Calibri" panose="020F0502020204030204" pitchFamily="34" charset="0"/>
              </a:rPr>
              <a:t>Reddition</a:t>
            </a:r>
            <a:r>
              <a:rPr sz="1700" b="1" dirty="0">
                <a:solidFill>
                  <a:srgbClr val="4472C4"/>
                </a:solidFill>
                <a:latin typeface="Calibri" panose="020F0502020204030204" pitchFamily="34" charset="0"/>
                <a:ea typeface="Calibri" panose="020F0502020204030204" pitchFamily="34" charset="0"/>
                <a:cs typeface="Calibri" panose="020F0502020204030204" pitchFamily="34" charset="0"/>
              </a:rPr>
              <a:t> </a:t>
            </a:r>
            <a:r>
              <a:rPr sz="1700" b="1" dirty="0" err="1">
                <a:solidFill>
                  <a:srgbClr val="4472C4"/>
                </a:solidFill>
                <a:latin typeface="Calibri" panose="020F0502020204030204" pitchFamily="34" charset="0"/>
                <a:ea typeface="Calibri" panose="020F0502020204030204" pitchFamily="34" charset="0"/>
                <a:cs typeface="Calibri" panose="020F0502020204030204" pitchFamily="34" charset="0"/>
              </a:rPr>
              <a:t>consolidée</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1069848" y="2514600"/>
            <a:ext cx="2874264" cy="1691640"/>
          </a:xfrm>
          <a:prstGeom prst="rect">
            <a:avLst/>
          </a:prstGeom>
          <a:noFill/>
          <a:ln/>
        </p:spPr>
        <p:txBody>
          <a:bodyPr wrap="square" lIns="254" tIns="254" rIns="254" bIns="254" rtlCol="0" anchor="t">
            <a:normAutofit/>
          </a:bodyPr>
          <a:lstStyle/>
          <a:p>
            <a:pPr marL="0" indent="0">
              <a:buNone/>
            </a:pP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Relier</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les démarches, les conversions, les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prévisions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inventaires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coûts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et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l’impact</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dans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même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reddition</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annuelle</a:t>
            </a:r>
            <a:r>
              <a:rPr sz="1450" dirty="0">
                <a:solidFill>
                  <a:srgbClr val="243F59"/>
                </a:solidFill>
                <a:latin typeface="Aptos"/>
              </a:rPr>
              <a:t>.</a:t>
            </a:r>
            <a:endParaRPr lang="en-US" sz="1500" dirty="0"/>
          </a:p>
        </p:txBody>
      </p:sp>
      <p:sp>
        <p:nvSpPr>
          <p:cNvPr id="6" name="Shape 4"/>
          <p:cNvSpPr/>
          <p:nvPr/>
        </p:nvSpPr>
        <p:spPr>
          <a:xfrm>
            <a:off x="4465320" y="1554480"/>
            <a:ext cx="3276600" cy="3154680"/>
          </a:xfrm>
          <a:prstGeom prst="roundRect">
            <a:avLst>
              <a:gd name="adj" fmla="val 2319"/>
            </a:avLst>
          </a:prstGeom>
          <a:solidFill>
            <a:srgbClr val="FFFFFF"/>
          </a:solidFill>
          <a:ln w="13970">
            <a:solidFill>
              <a:srgbClr val="4472C4"/>
            </a:solidFill>
            <a:prstDash val="solid"/>
          </a:ln>
        </p:spPr>
        <p:txBody>
          <a:bodyPr/>
          <a:lstStyle/>
          <a:p>
            <a:endParaRPr/>
          </a:p>
        </p:txBody>
      </p:sp>
      <p:sp>
        <p:nvSpPr>
          <p:cNvPr id="7" name="Text 5"/>
          <p:cNvSpPr/>
          <p:nvPr/>
        </p:nvSpPr>
        <p:spPr>
          <a:xfrm>
            <a:off x="4629912" y="1737360"/>
            <a:ext cx="2947416" cy="594360"/>
          </a:xfrm>
          <a:prstGeom prst="rect">
            <a:avLst/>
          </a:prstGeom>
          <a:noFill/>
          <a:ln/>
        </p:spPr>
        <p:txBody>
          <a:bodyPr wrap="square" lIns="254" tIns="254" rIns="254" bIns="254" rtlCol="0" anchor="t">
            <a:normAutofit/>
          </a:bodyPr>
          <a:lstStyle/>
          <a:p>
            <a:pPr marL="0" indent="0">
              <a:buNone/>
            </a:pPr>
            <a:r>
              <a:rPr sz="1700" b="1" dirty="0">
                <a:solidFill>
                  <a:srgbClr val="4472C4"/>
                </a:solidFill>
                <a:latin typeface="Calibri" panose="020F0502020204030204" pitchFamily="34" charset="0"/>
                <a:ea typeface="Calibri" panose="020F0502020204030204" pitchFamily="34" charset="0"/>
                <a:cs typeface="Calibri" panose="020F0502020204030204" pitchFamily="34" charset="0"/>
              </a:rPr>
              <a:t>2. </a:t>
            </a:r>
            <a:r>
              <a:rPr sz="1700" b="1" dirty="0" err="1">
                <a:solidFill>
                  <a:srgbClr val="4472C4"/>
                </a:solidFill>
                <a:latin typeface="Calibri" panose="020F0502020204030204" pitchFamily="34" charset="0"/>
                <a:ea typeface="Calibri" panose="020F0502020204030204" pitchFamily="34" charset="0"/>
                <a:cs typeface="Calibri" panose="020F0502020204030204" pitchFamily="34" charset="0"/>
              </a:rPr>
              <a:t>Stratégie</a:t>
            </a:r>
            <a:r>
              <a:rPr sz="1700" b="1" dirty="0">
                <a:solidFill>
                  <a:srgbClr val="4472C4"/>
                </a:solidFill>
                <a:latin typeface="Calibri" panose="020F0502020204030204" pitchFamily="34" charset="0"/>
                <a:ea typeface="Calibri" panose="020F0502020204030204" pitchFamily="34" charset="0"/>
                <a:cs typeface="Calibri" panose="020F0502020204030204" pitchFamily="34" charset="0"/>
              </a:rPr>
              <a:t> </a:t>
            </a:r>
            <a:r>
              <a:rPr sz="1700" b="1" dirty="0" err="1">
                <a:solidFill>
                  <a:srgbClr val="4472C4"/>
                </a:solidFill>
                <a:latin typeface="Calibri" panose="020F0502020204030204" pitchFamily="34" charset="0"/>
                <a:ea typeface="Calibri" panose="020F0502020204030204" pitchFamily="34" charset="0"/>
                <a:cs typeface="Calibri" panose="020F0502020204030204" pitchFamily="34" charset="0"/>
              </a:rPr>
              <a:t>commerciale</a:t>
            </a:r>
            <a:r>
              <a:rPr sz="1700" b="1" dirty="0">
                <a:solidFill>
                  <a:srgbClr val="4472C4"/>
                </a:solidFill>
                <a:latin typeface="Calibri" panose="020F0502020204030204" pitchFamily="34" charset="0"/>
                <a:ea typeface="Calibri" panose="020F0502020204030204" pitchFamily="34" charset="0"/>
                <a:cs typeface="Calibri" panose="020F0502020204030204" pitchFamily="34" charset="0"/>
              </a:rPr>
              <a:t> </a:t>
            </a:r>
            <a:r>
              <a:rPr lang="fr-CA" sz="1700" b="1" dirty="0">
                <a:solidFill>
                  <a:srgbClr val="4472C4"/>
                </a:solidFill>
                <a:latin typeface="Calibri" panose="020F0502020204030204" pitchFamily="34" charset="0"/>
                <a:ea typeface="Calibri" panose="020F0502020204030204" pitchFamily="34" charset="0"/>
                <a:cs typeface="Calibri" panose="020F0502020204030204" pitchFamily="34" charset="0"/>
              </a:rPr>
              <a:t>intégrée et </a:t>
            </a:r>
            <a:r>
              <a:rPr sz="1700" b="1" dirty="0" err="1">
                <a:solidFill>
                  <a:srgbClr val="4472C4"/>
                </a:solidFill>
                <a:latin typeface="Calibri" panose="020F0502020204030204" pitchFamily="34" charset="0"/>
                <a:ea typeface="Calibri" panose="020F0502020204030204" pitchFamily="34" charset="0"/>
                <a:cs typeface="Calibri" panose="020F0502020204030204" pitchFamily="34" charset="0"/>
              </a:rPr>
              <a:t>révisée</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 6"/>
          <p:cNvSpPr/>
          <p:nvPr/>
        </p:nvSpPr>
        <p:spPr>
          <a:xfrm>
            <a:off x="4666488" y="2514600"/>
            <a:ext cx="2874264" cy="1691640"/>
          </a:xfrm>
          <a:prstGeom prst="rect">
            <a:avLst/>
          </a:prstGeom>
          <a:noFill/>
          <a:ln/>
        </p:spPr>
        <p:txBody>
          <a:bodyPr wrap="square" lIns="254" tIns="254" rIns="254" bIns="254" rtlCol="0" anchor="t">
            <a:normAutofit/>
          </a:bodyPr>
          <a:lstStyle/>
          <a:p>
            <a:pPr marL="0" indent="0">
              <a:buNone/>
            </a:pP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Fixer des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objectifs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mesurables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par segment</a:t>
            </a:r>
            <a:r>
              <a:rPr lang="fr-CA" sz="1450" dirty="0">
                <a:solidFill>
                  <a:srgbClr val="243F59"/>
                </a:solidFill>
                <a:latin typeface="Calibri" panose="020F0502020204030204" pitchFamily="34" charset="0"/>
                <a:ea typeface="Calibri" panose="020F0502020204030204" pitchFamily="34" charset="0"/>
                <a:cs typeface="Calibri" panose="020F0502020204030204" pitchFamily="34" charset="0"/>
              </a:rPr>
              <a:t>, avec indicateurs de performance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intégrer</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la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sensibilité</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au prix et les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besoins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industriels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puis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tester au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moins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une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avenue concrète</a:t>
            </a:r>
            <a:r>
              <a:rPr sz="1450" dirty="0">
                <a:solidFill>
                  <a:srgbClr val="243F59"/>
                </a:solidFill>
                <a:latin typeface="Aptos"/>
              </a:rPr>
              <a:t>.</a:t>
            </a:r>
            <a:endParaRPr lang="en-US" sz="1500" dirty="0"/>
          </a:p>
        </p:txBody>
      </p:sp>
      <p:sp>
        <p:nvSpPr>
          <p:cNvPr id="9" name="Shape 7"/>
          <p:cNvSpPr/>
          <p:nvPr/>
        </p:nvSpPr>
        <p:spPr>
          <a:xfrm>
            <a:off x="8061960" y="1554480"/>
            <a:ext cx="3276600" cy="3154680"/>
          </a:xfrm>
          <a:prstGeom prst="roundRect">
            <a:avLst>
              <a:gd name="adj" fmla="val 2319"/>
            </a:avLst>
          </a:prstGeom>
          <a:solidFill>
            <a:srgbClr val="FFFFFF"/>
          </a:solidFill>
          <a:ln w="13970">
            <a:solidFill>
              <a:srgbClr val="4472C4"/>
            </a:solidFill>
            <a:prstDash val="solid"/>
          </a:ln>
        </p:spPr>
        <p:txBody>
          <a:bodyPr/>
          <a:lstStyle/>
          <a:p>
            <a:endParaRPr/>
          </a:p>
        </p:txBody>
      </p:sp>
      <p:sp>
        <p:nvSpPr>
          <p:cNvPr id="10" name="Text 8"/>
          <p:cNvSpPr/>
          <p:nvPr/>
        </p:nvSpPr>
        <p:spPr>
          <a:xfrm>
            <a:off x="8226552" y="1737360"/>
            <a:ext cx="2947416" cy="594360"/>
          </a:xfrm>
          <a:prstGeom prst="rect">
            <a:avLst/>
          </a:prstGeom>
          <a:noFill/>
          <a:ln/>
        </p:spPr>
        <p:txBody>
          <a:bodyPr wrap="square" lIns="254" tIns="254" rIns="254" bIns="254" rtlCol="0" anchor="t">
            <a:normAutofit/>
          </a:bodyPr>
          <a:lstStyle/>
          <a:p>
            <a:pPr marL="0" indent="0">
              <a:buNone/>
            </a:pPr>
            <a:r>
              <a:rPr sz="1700" b="1" dirty="0">
                <a:solidFill>
                  <a:srgbClr val="4472C4"/>
                </a:solidFill>
                <a:latin typeface="Aptos"/>
              </a:rPr>
              <a:t>3. </a:t>
            </a:r>
            <a:r>
              <a:rPr sz="1700" b="1" dirty="0" err="1">
                <a:solidFill>
                  <a:srgbClr val="4472C4"/>
                </a:solidFill>
                <a:latin typeface="Aptos"/>
              </a:rPr>
              <a:t>Arrimage</a:t>
            </a:r>
            <a:r>
              <a:rPr sz="1700" b="1" dirty="0">
                <a:solidFill>
                  <a:srgbClr val="4472C4"/>
                </a:solidFill>
                <a:latin typeface="Aptos"/>
              </a:rPr>
              <a:t> aux </a:t>
            </a:r>
            <a:r>
              <a:rPr sz="1700" b="1" dirty="0" err="1">
                <a:solidFill>
                  <a:srgbClr val="4472C4"/>
                </a:solidFill>
                <a:latin typeface="Aptos"/>
              </a:rPr>
              <a:t>approvisionnements</a:t>
            </a:r>
            <a:endParaRPr lang="en-US" sz="1800" dirty="0"/>
          </a:p>
        </p:txBody>
      </p:sp>
      <p:sp>
        <p:nvSpPr>
          <p:cNvPr id="11" name="Text 9"/>
          <p:cNvSpPr/>
          <p:nvPr/>
        </p:nvSpPr>
        <p:spPr>
          <a:xfrm>
            <a:off x="8263128" y="2514600"/>
            <a:ext cx="2874264" cy="1691640"/>
          </a:xfrm>
          <a:prstGeom prst="rect">
            <a:avLst/>
          </a:prstGeom>
          <a:noFill/>
          <a:ln/>
        </p:spPr>
        <p:txBody>
          <a:bodyPr wrap="square" lIns="254" tIns="254" rIns="254" bIns="254" rtlCol="0" anchor="t">
            <a:normAutofit/>
          </a:bodyPr>
          <a:lstStyle/>
          <a:p>
            <a:pPr marL="0" indent="0">
              <a:buNone/>
            </a:pP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Présenter</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scénarios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de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demande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et de débouchés, quantifier les volumes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invendus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et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démontrer</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les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mesures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prévues</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pour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réduire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le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risque</a:t>
            </a:r>
            <a:r>
              <a:rPr sz="145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450" dirty="0" err="1">
                <a:solidFill>
                  <a:srgbClr val="243F59"/>
                </a:solidFill>
                <a:latin typeface="Calibri" panose="020F0502020204030204" pitchFamily="34" charset="0"/>
                <a:ea typeface="Calibri" panose="020F0502020204030204" pitchFamily="34" charset="0"/>
                <a:cs typeface="Calibri" panose="020F0502020204030204" pitchFamily="34" charset="0"/>
              </a:rPr>
              <a:t>résiduel</a:t>
            </a:r>
            <a:r>
              <a:rPr sz="1450" dirty="0">
                <a:solidFill>
                  <a:srgbClr val="243F59"/>
                </a:solidFill>
                <a:latin typeface="Aptos"/>
              </a:rPr>
              <a:t>.</a:t>
            </a:r>
            <a:endParaRPr lang="en-US" sz="1500" dirty="0"/>
          </a:p>
        </p:txBody>
      </p:sp>
      <p:sp>
        <p:nvSpPr>
          <p:cNvPr id="13" name="Text 11"/>
          <p:cNvSpPr/>
          <p:nvPr/>
        </p:nvSpPr>
        <p:spPr>
          <a:xfrm>
            <a:off x="1188720" y="4855464"/>
            <a:ext cx="9784080" cy="1152144"/>
          </a:xfrm>
          <a:prstGeom prst="rect">
            <a:avLst/>
          </a:prstGeom>
          <a:noFill/>
          <a:ln/>
        </p:spPr>
        <p:txBody>
          <a:bodyPr wrap="square" lIns="254" tIns="254" rIns="254" bIns="254" rtlCol="0" anchor="ctr">
            <a:normAutofit/>
          </a:bodyPr>
          <a:lstStyle/>
          <a:p>
            <a:pPr marL="0" indent="0" algn="ctr">
              <a:buNone/>
            </a:pP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Recommandation de l’ACIG: l</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a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Régie</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doit prendre acte que la stratégie de commercialisation du GSR d’</a:t>
            </a:r>
            <a:r>
              <a:rPr lang="fr-CA" b="1" dirty="0" err="1">
                <a:solidFill>
                  <a:srgbClr val="243F59"/>
                </a:solidFill>
                <a:latin typeface="Calibri" panose="020F0502020204030204" pitchFamily="34" charset="0"/>
                <a:ea typeface="Calibri" panose="020F0502020204030204" pitchFamily="34" charset="0"/>
                <a:cs typeface="Calibri" panose="020F0502020204030204" pitchFamily="34" charset="0"/>
              </a:rPr>
              <a:t>Énergir</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 ne fonctionne pas</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La Régie doit ordonner qu’une stratégie intégrée</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soit </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présentée</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qu’elle contienne des objectifs précis, qu’elle soit </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mise à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l’épreuve</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et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ses</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résultats</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soient</a:t>
            </a:r>
            <a:r>
              <a:rPr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1" dirty="0" err="1">
                <a:solidFill>
                  <a:srgbClr val="243F59"/>
                </a:solidFill>
                <a:latin typeface="Calibri" panose="020F0502020204030204" pitchFamily="34" charset="0"/>
                <a:ea typeface="Calibri" panose="020F0502020204030204" pitchFamily="34" charset="0"/>
                <a:cs typeface="Calibri" panose="020F0502020204030204" pitchFamily="34" charset="0"/>
              </a:rPr>
              <a:t>démontrés</a:t>
            </a:r>
            <a:r>
              <a:rPr lang="fr-CA" b="1" dirty="0">
                <a:solidFill>
                  <a:srgbClr val="243F59"/>
                </a:solidFill>
                <a:latin typeface="Calibri" panose="020F0502020204030204" pitchFamily="34" charset="0"/>
                <a:ea typeface="Calibri" panose="020F0502020204030204" pitchFamily="34" charset="0"/>
                <a:cs typeface="Calibri" panose="020F0502020204030204" pitchFamily="34" charset="0"/>
              </a:rPr>
              <a:t> et vérifiables, avec indicateurs de performance à l’appui.</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14" name="Shape 12"/>
          <p:cNvSpPr/>
          <p:nvPr/>
        </p:nvSpPr>
        <p:spPr>
          <a:xfrm>
            <a:off x="868680" y="6419088"/>
            <a:ext cx="201168" cy="146304"/>
          </a:xfrm>
          <a:prstGeom prst="rect">
            <a:avLst/>
          </a:prstGeom>
          <a:solidFill>
            <a:srgbClr val="6D7F91">
              <a:alpha val="90000"/>
            </a:srgbClr>
          </a:solidFill>
          <a:ln w="12700">
            <a:solidFill>
              <a:srgbClr val="6D7F91">
                <a:alpha val="0"/>
              </a:srgbClr>
            </a:solidFill>
            <a:prstDash val="solid"/>
          </a:ln>
        </p:spPr>
        <p:txBody>
          <a:bodyPr/>
          <a:lstStyle/>
          <a:p>
            <a:endParaRPr/>
          </a:p>
        </p:txBody>
      </p:sp>
      <p:sp>
        <p:nvSpPr>
          <p:cNvPr id="15" name="Shape 13"/>
          <p:cNvSpPr/>
          <p:nvPr/>
        </p:nvSpPr>
        <p:spPr>
          <a:xfrm>
            <a:off x="987552" y="6327648"/>
            <a:ext cx="201168" cy="146304"/>
          </a:xfrm>
          <a:prstGeom prst="rect">
            <a:avLst/>
          </a:prstGeom>
          <a:solidFill>
            <a:srgbClr val="50657A">
              <a:alpha val="90000"/>
            </a:srgbClr>
          </a:solidFill>
          <a:ln w="12700">
            <a:solidFill>
              <a:srgbClr val="50657A">
                <a:alpha val="0"/>
              </a:srgbClr>
            </a:solidFill>
            <a:prstDash val="solid"/>
          </a:ln>
        </p:spPr>
        <p:txBody>
          <a:bodyPr/>
          <a:lstStyle/>
          <a:p>
            <a:endParaRPr/>
          </a:p>
        </p:txBody>
      </p:sp>
      <p:sp>
        <p:nvSpPr>
          <p:cNvPr id="16" name="Text 14"/>
          <p:cNvSpPr/>
          <p:nvPr/>
        </p:nvSpPr>
        <p:spPr>
          <a:xfrm>
            <a:off x="228600" y="6473952"/>
            <a:ext cx="1234440" cy="210312"/>
          </a:xfrm>
          <a:prstGeom prst="rect">
            <a:avLst/>
          </a:prstGeom>
          <a:noFill/>
          <a:ln/>
        </p:spPr>
        <p:txBody>
          <a:bodyPr wrap="square" lIns="254" tIns="254" rIns="254" bIns="254" rtlCol="0" anchor="t"/>
          <a:lstStyle/>
          <a:p>
            <a:pPr marL="0" indent="0">
              <a:buNone/>
            </a:pPr>
            <a:r>
              <a:rPr lang="en-US" sz="1100" b="1" dirty="0">
                <a:solidFill>
                  <a:srgbClr val="294D6C"/>
                </a:solidFill>
                <a:latin typeface="Aptos" pitchFamily="34" charset="0"/>
                <a:ea typeface="Aptos" pitchFamily="34" charset="-122"/>
                <a:cs typeface="Aptos" pitchFamily="34" charset="-120"/>
              </a:rPr>
              <a:t>IGUA | ACIG</a:t>
            </a:r>
            <a:endParaRPr lang="en-US" sz="1100" dirty="0"/>
          </a:p>
        </p:txBody>
      </p:sp>
      <p:sp>
        <p:nvSpPr>
          <p:cNvPr id="17" name="Text 15"/>
          <p:cNvSpPr/>
          <p:nvPr/>
        </p:nvSpPr>
        <p:spPr>
          <a:xfrm>
            <a:off x="1828800" y="6510528"/>
            <a:ext cx="8686800" cy="164592"/>
          </a:xfrm>
          <a:prstGeom prst="rect">
            <a:avLst/>
          </a:prstGeom>
          <a:noFill/>
          <a:ln/>
        </p:spPr>
        <p:txBody>
          <a:bodyPr wrap="square" lIns="254" tIns="254" rIns="254" bIns="254" rtlCol="0" anchor="t"/>
          <a:lstStyle/>
          <a:p>
            <a:pPr marL="0" indent="0">
              <a:buNone/>
            </a:pPr>
            <a:r>
              <a:rPr sz="650" b="0">
                <a:solidFill>
                  <a:srgbClr val="777777"/>
                </a:solidFill>
                <a:latin typeface="Aptos"/>
              </a:rPr>
              <a:t>Source : preuve ACIG R-4334-2026, recommandations 1 et 2 et section 3.4.</a:t>
            </a:r>
            <a:endParaRPr lang="en-US" sz="650" dirty="0"/>
          </a:p>
        </p:txBody>
      </p:sp>
      <p:sp>
        <p:nvSpPr>
          <p:cNvPr id="18" name="Text 16"/>
          <p:cNvSpPr/>
          <p:nvPr/>
        </p:nvSpPr>
        <p:spPr>
          <a:xfrm>
            <a:off x="11841480" y="6510528"/>
            <a:ext cx="137160" cy="137160"/>
          </a:xfrm>
          <a:prstGeom prst="rect">
            <a:avLst/>
          </a:prstGeom>
          <a:noFill/>
          <a:ln/>
        </p:spPr>
        <p:txBody>
          <a:bodyPr wrap="square" lIns="254" tIns="254" rIns="254" bIns="254" rtlCol="0" anchor="t"/>
          <a:lstStyle/>
          <a:p>
            <a:pPr marL="0" indent="0">
              <a:buNone/>
            </a:pPr>
            <a:r>
              <a:rPr sz="700">
                <a:solidFill>
                  <a:srgbClr val="777777"/>
                </a:solidFill>
                <a:latin typeface="Aptos"/>
              </a:rPr>
              <a:t>8</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868680" y="685800"/>
            <a:ext cx="10698480" cy="502920"/>
          </a:xfrm>
          <a:prstGeom prst="rect">
            <a:avLst/>
          </a:prstGeom>
          <a:noFill/>
          <a:ln/>
        </p:spPr>
        <p:txBody>
          <a:bodyPr wrap="square" lIns="254" tIns="254" rIns="254" bIns="254" rtlCol="0" anchor="t">
            <a:normAutofit/>
          </a:bodyPr>
          <a:lstStyle/>
          <a:p>
            <a:pPr marL="0" indent="0">
              <a:buNone/>
            </a:pPr>
            <a:r>
              <a:rPr sz="2800" b="1" dirty="0">
                <a:solidFill>
                  <a:srgbClr val="4472C4"/>
                </a:solidFill>
                <a:latin typeface="Calibri" panose="020F0502020204030204" pitchFamily="34" charset="0"/>
                <a:ea typeface="Calibri" panose="020F0502020204030204" pitchFamily="34" charset="0"/>
                <a:cs typeface="Calibri" panose="020F0502020204030204" pitchFamily="34" charset="0"/>
              </a:rPr>
              <a:t>DÉCRET 1245-2026 — POSITION DE L’ACIG</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960120" y="1234440"/>
            <a:ext cx="10561320" cy="658368"/>
          </a:xfrm>
          <a:prstGeom prst="roundRect">
            <a:avLst>
              <a:gd name="adj" fmla="val 11111"/>
            </a:avLst>
          </a:prstGeom>
          <a:solidFill>
            <a:srgbClr val="EAF2FB"/>
          </a:solidFill>
          <a:ln w="12700">
            <a:solidFill>
              <a:srgbClr val="4472C4"/>
            </a:solidFill>
            <a:prstDash val="solid"/>
          </a:ln>
        </p:spPr>
        <p:txBody>
          <a:bodyPr/>
          <a:lstStyle/>
          <a:p>
            <a:endParaRPr/>
          </a:p>
        </p:txBody>
      </p:sp>
      <p:sp>
        <p:nvSpPr>
          <p:cNvPr id="4" name="Text 2"/>
          <p:cNvSpPr/>
          <p:nvPr/>
        </p:nvSpPr>
        <p:spPr>
          <a:xfrm>
            <a:off x="1051560" y="1298448"/>
            <a:ext cx="10058400" cy="640080"/>
          </a:xfrm>
          <a:prstGeom prst="rect">
            <a:avLst/>
          </a:prstGeom>
          <a:noFill/>
          <a:ln/>
        </p:spPr>
        <p:txBody>
          <a:bodyPr wrap="square" lIns="254" tIns="254" rIns="254" bIns="254" rtlCol="0" anchor="ctr">
            <a:normAutofit/>
          </a:bodyPr>
          <a:lstStyle/>
          <a:p>
            <a:pPr marL="0" indent="0">
              <a:buNone/>
            </a:pP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Le </a:t>
            </a:r>
            <a:r>
              <a:rPr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décret</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intervient</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après </a:t>
            </a:r>
            <a:r>
              <a:rPr lang="fr-CA" sz="1750" b="1" dirty="0">
                <a:solidFill>
                  <a:srgbClr val="243F59"/>
                </a:solidFill>
                <a:latin typeface="Calibri" panose="020F0502020204030204" pitchFamily="34" charset="0"/>
                <a:ea typeface="Calibri" panose="020F0502020204030204" pitchFamily="34" charset="0"/>
                <a:cs typeface="Calibri" panose="020F0502020204030204" pitchFamily="34" charset="0"/>
              </a:rPr>
              <a:t>la décision </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D-2026-059, </a:t>
            </a:r>
            <a:r>
              <a:rPr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mais</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avant la fixation des </a:t>
            </a:r>
            <a:r>
              <a:rPr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tarifs</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applicables</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au 1</a:t>
            </a:r>
            <a:r>
              <a:rPr sz="1750" b="1" baseline="30000" dirty="0">
                <a:solidFill>
                  <a:srgbClr val="243F59"/>
                </a:solidFill>
                <a:latin typeface="Calibri" panose="020F0502020204030204" pitchFamily="34" charset="0"/>
                <a:ea typeface="Calibri" panose="020F0502020204030204" pitchFamily="34" charset="0"/>
                <a:cs typeface="Calibri" panose="020F0502020204030204" pitchFamily="34" charset="0"/>
              </a:rPr>
              <a:t>er</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sz="1750" b="1" dirty="0" err="1">
                <a:solidFill>
                  <a:srgbClr val="243F59"/>
                </a:solidFill>
                <a:latin typeface="Calibri" panose="020F0502020204030204" pitchFamily="34" charset="0"/>
                <a:ea typeface="Calibri" panose="020F0502020204030204" pitchFamily="34" charset="0"/>
                <a:cs typeface="Calibri" panose="020F0502020204030204" pitchFamily="34" charset="0"/>
              </a:rPr>
              <a:t>octobre</a:t>
            </a:r>
            <a:r>
              <a:rPr sz="1750" b="1" dirty="0">
                <a:solidFill>
                  <a:srgbClr val="243F59"/>
                </a:solidFill>
                <a:latin typeface="Calibri" panose="020F0502020204030204" pitchFamily="34" charset="0"/>
                <a:ea typeface="Calibri" panose="020F0502020204030204" pitchFamily="34" charset="0"/>
                <a:cs typeface="Calibri" panose="020F0502020204030204" pitchFamily="34" charset="0"/>
              </a:rPr>
              <a:t> 2026.</a:t>
            </a:r>
            <a:endParaRPr lang="en-US" sz="17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976059" y="2220566"/>
            <a:ext cx="10058400" cy="640080"/>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fr-CA" b="0" dirty="0">
                <a:solidFill>
                  <a:srgbClr val="243F59"/>
                </a:solidFill>
                <a:latin typeface="Calibri" panose="020F0502020204030204" pitchFamily="34" charset="0"/>
                <a:ea typeface="Calibri" panose="020F0502020204030204" pitchFamily="34" charset="0"/>
                <a:cs typeface="Calibri" panose="020F0502020204030204" pitchFamily="34" charset="0"/>
              </a:rPr>
              <a:t>Le gouvernement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demande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expressément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à la Régie de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tenir</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compte des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conséquences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d’un choc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lié</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aux frais de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socialisation</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sur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l’environnement</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d’affaires et la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compétitivité</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 des </a:t>
            </a:r>
            <a:r>
              <a:rPr b="0" dirty="0" err="1">
                <a:solidFill>
                  <a:srgbClr val="243F59"/>
                </a:solidFill>
                <a:latin typeface="Calibri" panose="020F0502020204030204" pitchFamily="34" charset="0"/>
                <a:ea typeface="Calibri" panose="020F0502020204030204" pitchFamily="34" charset="0"/>
                <a:cs typeface="Calibri" panose="020F0502020204030204" pitchFamily="34" charset="0"/>
              </a:rPr>
              <a:t>entreprises</a:t>
            </a:r>
            <a:r>
              <a:rPr b="0"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994347" y="3025238"/>
            <a:ext cx="10058400" cy="640080"/>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Le décret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constitue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un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nouvel</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élément</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que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la Régie doit </a:t>
            </a:r>
            <a:r>
              <a:rPr lang="fr-CA" dirty="0">
                <a:solidFill>
                  <a:srgbClr val="243F59"/>
                </a:solidFill>
                <a:latin typeface="Calibri" panose="020F0502020204030204" pitchFamily="34" charset="0"/>
                <a:ea typeface="Calibri" panose="020F0502020204030204" pitchFamily="34" charset="0"/>
                <a:cs typeface="Calibri" panose="020F0502020204030204" pitchFamily="34" charset="0"/>
              </a:rPr>
              <a:t>prendre en compte </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dans la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décision</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tarifaire</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 à </a:t>
            </a:r>
            <a:r>
              <a:rPr dirty="0" err="1">
                <a:solidFill>
                  <a:srgbClr val="243F59"/>
                </a:solidFill>
                <a:latin typeface="Calibri" panose="020F0502020204030204" pitchFamily="34" charset="0"/>
                <a:ea typeface="Calibri" panose="020F0502020204030204" pitchFamily="34" charset="0"/>
                <a:cs typeface="Calibri" panose="020F0502020204030204" pitchFamily="34" charset="0"/>
              </a:rPr>
              <a:t>venir</a:t>
            </a:r>
            <a:r>
              <a:rPr dirty="0">
                <a:solidFill>
                  <a:srgbClr val="243F59"/>
                </a:solidFill>
                <a:latin typeface="Calibri" panose="020F0502020204030204" pitchFamily="34" charset="0"/>
                <a:ea typeface="Calibri" panose="020F0502020204030204" pitchFamily="34" charset="0"/>
                <a:cs typeface="Calibri" panose="020F0502020204030204" pitchFamily="34" charset="0"/>
              </a:rPr>
              <a:t>.</a:t>
            </a:r>
            <a:endParaRPr lang="fr-CA"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CA" dirty="0">
              <a:solidFill>
                <a:srgbClr val="243F59"/>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dirty="0">
              <a:solidFill>
                <a:srgbClr val="243F59"/>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6"/>
          <p:cNvSpPr/>
          <p:nvPr/>
        </p:nvSpPr>
        <p:spPr>
          <a:xfrm>
            <a:off x="976059" y="3827519"/>
            <a:ext cx="10058400" cy="640080"/>
          </a:xfrm>
          <a:prstGeom prst="rect">
            <a:avLst/>
          </a:prstGeom>
          <a:noFill/>
          <a:ln/>
        </p:spPr>
        <p:txBody>
          <a:bodyPr wrap="square" lIns="254" tIns="254" rIns="254" bIns="254" rtlCol="0" anchor="t">
            <a:noAutofit/>
          </a:bodyPr>
          <a:lstStyle/>
          <a:p>
            <a:pPr marL="285750" indent="-285750">
              <a:lnSpc>
                <a:spcPct val="108000"/>
              </a:lnSpc>
              <a:spcAft>
                <a:spcPts val="800"/>
              </a:spcAft>
              <a:buFont typeface="Arial" panose="020B0604020202020204" pitchFamily="34" charset="0"/>
              <a:buChar char="•"/>
            </a:pPr>
            <a:r>
              <a:rPr lang="fr-FR" b="1" dirty="0">
                <a:solidFill>
                  <a:srgbClr val="243F59"/>
                </a:solidFill>
                <a:latin typeface="Calibri" panose="020F0502020204030204" pitchFamily="34" charset="0"/>
                <a:ea typeface="Calibri" panose="020F0502020204030204" pitchFamily="34" charset="0"/>
                <a:cs typeface="Calibri" panose="020F0502020204030204" pitchFamily="34" charset="0"/>
              </a:rPr>
              <a:t>Recommandation de l’ACIG : récupérer le solde historique, mais suspendre la composante prévisionnelle 2026-2027 jusqu’à (1) l’adoption du nouveau cadre réglementaire au printemps 2027 ou (2) jusqu’à la prochaine cause tarifaire, et ce, afin d’éviter d’ajouter un nouveau coût prospectif et de réduire le choc tarifaire à très court terme pour les entreprises québécoises.</a:t>
            </a:r>
          </a:p>
        </p:txBody>
      </p:sp>
      <p:sp>
        <p:nvSpPr>
          <p:cNvPr id="9" name="Shape 7"/>
          <p:cNvSpPr/>
          <p:nvPr/>
        </p:nvSpPr>
        <p:spPr>
          <a:xfrm>
            <a:off x="868680" y="6419088"/>
            <a:ext cx="201168" cy="146304"/>
          </a:xfrm>
          <a:prstGeom prst="rect">
            <a:avLst/>
          </a:prstGeom>
          <a:solidFill>
            <a:srgbClr val="6D7F91">
              <a:alpha val="90000"/>
            </a:srgbClr>
          </a:solidFill>
          <a:ln w="12700">
            <a:solidFill>
              <a:srgbClr val="6D7F91">
                <a:alpha val="0"/>
              </a:srgbClr>
            </a:solidFill>
            <a:prstDash val="solid"/>
          </a:ln>
        </p:spPr>
        <p:txBody>
          <a:bodyPr/>
          <a:lstStyle/>
          <a:p>
            <a:endParaRPr/>
          </a:p>
        </p:txBody>
      </p:sp>
      <p:sp>
        <p:nvSpPr>
          <p:cNvPr id="10" name="Shape 8"/>
          <p:cNvSpPr/>
          <p:nvPr/>
        </p:nvSpPr>
        <p:spPr>
          <a:xfrm>
            <a:off x="987552" y="6327648"/>
            <a:ext cx="201168" cy="146304"/>
          </a:xfrm>
          <a:prstGeom prst="rect">
            <a:avLst/>
          </a:prstGeom>
          <a:solidFill>
            <a:srgbClr val="50657A">
              <a:alpha val="90000"/>
            </a:srgbClr>
          </a:solidFill>
          <a:ln w="12700">
            <a:solidFill>
              <a:srgbClr val="50657A">
                <a:alpha val="0"/>
              </a:srgbClr>
            </a:solidFill>
            <a:prstDash val="solid"/>
          </a:ln>
        </p:spPr>
        <p:txBody>
          <a:bodyPr/>
          <a:lstStyle/>
          <a:p>
            <a:endParaRPr/>
          </a:p>
        </p:txBody>
      </p:sp>
      <p:sp>
        <p:nvSpPr>
          <p:cNvPr id="11" name="Text 9"/>
          <p:cNvSpPr/>
          <p:nvPr/>
        </p:nvSpPr>
        <p:spPr>
          <a:xfrm>
            <a:off x="228600" y="6473952"/>
            <a:ext cx="1234440" cy="210312"/>
          </a:xfrm>
          <a:prstGeom prst="rect">
            <a:avLst/>
          </a:prstGeom>
          <a:noFill/>
          <a:ln/>
        </p:spPr>
        <p:txBody>
          <a:bodyPr wrap="square" lIns="254" tIns="254" rIns="254" bIns="254" rtlCol="0" anchor="t"/>
          <a:lstStyle/>
          <a:p>
            <a:pPr marL="0" indent="0">
              <a:buNone/>
            </a:pPr>
            <a:r>
              <a:rPr lang="en-US" sz="1100" b="1" dirty="0">
                <a:solidFill>
                  <a:srgbClr val="294D6C"/>
                </a:solidFill>
                <a:latin typeface="Aptos" pitchFamily="34" charset="0"/>
                <a:ea typeface="Aptos" pitchFamily="34" charset="-122"/>
                <a:cs typeface="Aptos" pitchFamily="34" charset="-120"/>
              </a:rPr>
              <a:t>IGUA | ACIG</a:t>
            </a:r>
            <a:endParaRPr lang="en-US" sz="1100" dirty="0"/>
          </a:p>
        </p:txBody>
      </p:sp>
      <p:sp>
        <p:nvSpPr>
          <p:cNvPr id="12" name="Text 10"/>
          <p:cNvSpPr/>
          <p:nvPr/>
        </p:nvSpPr>
        <p:spPr>
          <a:xfrm>
            <a:off x="1828800" y="6510528"/>
            <a:ext cx="8686800" cy="164592"/>
          </a:xfrm>
          <a:prstGeom prst="rect">
            <a:avLst/>
          </a:prstGeom>
          <a:noFill/>
          <a:ln/>
        </p:spPr>
        <p:txBody>
          <a:bodyPr wrap="square" lIns="254" tIns="254" rIns="254" bIns="254" rtlCol="0" anchor="t"/>
          <a:lstStyle/>
          <a:p>
            <a:pPr marL="0" indent="0">
              <a:buNone/>
            </a:pPr>
            <a:r>
              <a:rPr sz="650" b="0">
                <a:solidFill>
                  <a:srgbClr val="777777"/>
                </a:solidFill>
                <a:latin typeface="Aptos"/>
              </a:rPr>
              <a:t>Sources : décret 1245-2026; D-2026-059, R-4320-2025.</a:t>
            </a:r>
            <a:endParaRPr lang="en-US" sz="650" dirty="0"/>
          </a:p>
        </p:txBody>
      </p:sp>
      <p:sp>
        <p:nvSpPr>
          <p:cNvPr id="13" name="Text 11"/>
          <p:cNvSpPr/>
          <p:nvPr/>
        </p:nvSpPr>
        <p:spPr>
          <a:xfrm>
            <a:off x="11841480" y="6510528"/>
            <a:ext cx="137160" cy="137160"/>
          </a:xfrm>
          <a:prstGeom prst="rect">
            <a:avLst/>
          </a:prstGeom>
          <a:noFill/>
          <a:ln/>
        </p:spPr>
        <p:txBody>
          <a:bodyPr wrap="square" lIns="254" tIns="254" rIns="254" bIns="254" rtlCol="0" anchor="t"/>
          <a:lstStyle/>
          <a:p>
            <a:pPr marL="0" indent="0">
              <a:buNone/>
            </a:pPr>
            <a:r>
              <a:rPr sz="700">
                <a:solidFill>
                  <a:srgbClr val="777777"/>
                </a:solidFill>
                <a:latin typeface="Aptos"/>
              </a:rPr>
              <a:t>9</a:t>
            </a:r>
            <a:endParaRPr lang="en-US" sz="7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Hidden_UploadedAt xmlns="a091097b-8ae3-4832-a2b2-51f9a78aeacd">2026-09-04T13:05:22+00:00</Hidden_UploadedAt>
    <Provenance xmlns="a091097b-8ae3-4832-a2b2-51f9a78aeacd">2</Provenance>
    <Accés_x0020_restreint xmlns="a091097b-8ae3-4832-a2b2-51f9a78aeacd">false</Accés_x0020_restreint>
    <Précision_x0020_de_x0020_document xmlns="a091097b-8ae3-4832-a2b2-51f9a78aeacd" xsi:nil="true"/>
    <Déposant xmlns="a091097b-8ae3-4832-a2b2-51f9a78aeacd">6</Déposant>
    <Sous-catégorie xmlns="a091097b-8ae3-4832-a2b2-51f9a78aeacd">298</Sous-catégorie>
    <Copie_x0020_papier_x0020_reçue xmlns="a091097b-8ae3-4832-a2b2-51f9a78aeacd">false</Copie_x0020_papier_x0020_reçue>
    <Phase xmlns="a091097b-8ae3-4832-a2b2-51f9a78aeacd">1</Phase>
    <Sujet xmlns="a091097b-8ae3-4832-a2b2-51f9a78aeacd">Présentation de l'ACIG</Sujet>
    <Cote_x0020_de_x0020_déposant xmlns="a091097b-8ae3-4832-a2b2-51f9a78aeacd" xsi:nil="true"/>
    <Confidentiel xmlns="a091097b-8ae3-4832-a2b2-51f9a78aeacd">3</Confidentiel>
    <Hidden_UploadedBy xmlns="a091097b-8ae3-4832-a2b2-51f9a78aeacd">Suzie.tremblay_gowlingwlg.com#EXT#@rdeqc.onmicrosoft.com</Hidden_UploadedBy>
    <Inscrit_x0020_au_x0020_plumitif xmlns="a091097b-8ae3-4832-a2b2-51f9a78aeacd">true</Inscrit_x0020_au_x0020_plumitif>
    <Statut xmlns="a091097b-8ae3-4832-a2b2-51f9a78aeacd">Approuvé</Statut>
    <Catégorie_x0020_de_x0020_document xmlns="a091097b-8ae3-4832-a2b2-51f9a78aeacd">2</Catégorie_x0020_de_x0020_document>
    <Date_x0020_de_x0020_confidentialité_x0020_relevée xmlns="a091097b-8ae3-4832-a2b2-51f9a78aeacd" xsi:nil="true"/>
    <Diffusable_x0020_sur_x0020_le_x0020_Web xmlns="a091097b-8ae3-4832-a2b2-51f9a78aeacd">true</Diffusable_x0020_sur_x0020_le_x0020_Web>
    <Projet xmlns="a091097b-8ae3-4832-a2b2-51f9a78aeacd">1573</Projet>
    <Date_x0020_de_x0020_réception_x0020_copie_x0020_papier xmlns="a091097b-8ae3-4832-a2b2-51f9a78aeacd" xsi:nil="true"/>
    <Numéro_x0020_plumitif xmlns="a091097b-8ae3-4832-a2b2-51f9a78aeacd">423</Numéro_x0020_plumitif>
    <Hidden_ApprovedBy xmlns="a091097b-8ae3-4832-a2b2-51f9a78aeacd">Slimani, Salima</Hidden_ApprovedBy>
    <Hidden_ApprovedAt xmlns="a091097b-8ae3-4832-a2b2-51f9a78aeacd">2026-09-04T13:09:11+00:00</Hidden_ApprovedAt>
    <Cote_x0020_de_x0020_piéce xmlns="a091097b-8ae3-4832-a2b2-51f9a78aeacd">C-ACIG-0021</Cote_x0020_de_x0020_piéce>
    <Ne_x0020_pas_x0020_envoyer_x0020_d_x0027_alerte xmlns="a091097b-8ae3-4832-a2b2-51f9a78aeacd">true</Ne_x0020_pas_x0020_envoyer_x0020_d_x0027_alerte>
    <_dlc_DocId xmlns="a84ed267-86d5-4fa1-a3cb-2fed497fe84f">W2HFWTQUJJY6-882301149-423</_dlc_DocId>
    <_dlc_DocIdUrl xmlns="a84ed267-86d5-4fa1-a3cb-2fed497fe84f">
      <Url>https://sde.regie-energie.qc.ca/1573/_layouts/15/DocIdRedir.aspx?ID=W2HFWTQUJJY6-882301149-423</Url>
      <Description>W2HFWTQUJJY6-882301149-423</Description>
    </_dlc_DocIdUrl>
  </documentManagement>
</p:properties>
</file>

<file path=customXml/item3.xml><?xml version="1.0" encoding="utf-8"?>
<properties xmlns="http://www.imanage.com/work/xmlschema">
  <documentid>ACTIVE_CA!96666904.1</documentid>
  <senderid>DUBEN</senderid>
  <senderemail>NICOLAS.DUBE@CA.GOWLINGWLG.COM</senderemail>
  <lastmodified>2026-09-04T08:48:34.0000000-04:00</lastmodified>
  <database>ACTIVE_CA</database>
</properties>
</file>

<file path=customXml/item4.xml><?xml version="1.0" encoding="utf-8"?>
<ct:contentTypeSchema xmlns:ct="http://schemas.microsoft.com/office/2006/metadata/contentType" xmlns:ma="http://schemas.microsoft.com/office/2006/metadata/properties/metaAttributes" ct:_="" ma:_="" ma:contentTypeName="Bibliothèque de rémise" ma:contentTypeID="0x010100B449DEC48851134AA7B3233645746DA200014498B9CE43C84FAC23C7648AD50B8E" ma:contentTypeVersion="0" ma:contentTypeDescription="" ma:contentTypeScope="" ma:versionID="179bd7a07b78079a76f5e69985a5591b">
  <xsd:schema xmlns:xsd="http://www.w3.org/2001/XMLSchema" xmlns:xs="http://www.w3.org/2001/XMLSchema" xmlns:p="http://schemas.microsoft.com/office/2006/metadata/properties" xmlns:ns2="a091097b-8ae3-4832-a2b2-51f9a78aeacd" xmlns:ns3="a84ed267-86d5-4fa1-a3cb-2fed497fe84f" targetNamespace="http://schemas.microsoft.com/office/2006/metadata/properties" ma:root="true" ma:fieldsID="9a254c0e7cdc42b68b7ab7f9d0b93838" ns2:_="" ns3:_="">
    <xsd:import namespace="a091097b-8ae3-4832-a2b2-51f9a78aeacd"/>
    <xsd:import namespace="a84ed267-86d5-4fa1-a3cb-2fed497fe84f"/>
    <xsd:element name="properties">
      <xsd:complexType>
        <xsd:sequence>
          <xsd:element name="documentManagement">
            <xsd:complexType>
              <xsd:all>
                <xsd:element ref="ns2:Projet"/>
                <xsd:element ref="ns2:Provenance"/>
                <xsd:element ref="ns2:Déposant"/>
                <xsd:element ref="ns2:Catégorie_x0020_de_x0020_document"/>
                <xsd:element ref="ns2:Sous-catégorie"/>
                <xsd:element ref="ns2:Phase"/>
                <xsd:element ref="ns2:Précision_x0020_de_x0020_document" minOccurs="0"/>
                <xsd:element ref="ns2:Sujet" minOccurs="0"/>
                <xsd:element ref="ns2:Cote_x0020_de_x0020_déposant" minOccurs="0"/>
                <xsd:element ref="ns2:Accés_x0020_restreint" minOccurs="0"/>
                <xsd:element ref="ns2:Diffusable_x0020_sur_x0020_le_x0020_Web" minOccurs="0"/>
                <xsd:element ref="ns2:Confidentiel"/>
                <xsd:element ref="ns2:Date_x0020_de_x0020_confidentialité_x0020_relevée" minOccurs="0"/>
                <xsd:element ref="ns2:Copie_x0020_papier_x0020_reçue" minOccurs="0"/>
                <xsd:element ref="ns2:Date_x0020_de_x0020_réception_x0020_copie_x0020_papier" minOccurs="0"/>
                <xsd:element ref="ns3:_dlc_DocIdPersistId" minOccurs="0"/>
                <xsd:element ref="ns3:_dlc_DocId" minOccurs="0"/>
                <xsd:element ref="ns3:_dlc_DocIdUrl" minOccurs="0"/>
                <xsd:element ref="ns2:Statut" minOccurs="0"/>
                <xsd:element ref="ns2:Hidden_UploadedBy" minOccurs="0"/>
                <xsd:element ref="ns2:Hidden_UploadedAt" minOccurs="0"/>
                <xsd:element ref="ns2:Inscrit_x0020_au_x0020_plumiti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1097b-8ae3-4832-a2b2-51f9a78aeacd" elementFormDefault="qualified">
    <xsd:import namespace="http://schemas.microsoft.com/office/2006/documentManagement/types"/>
    <xsd:import namespace="http://schemas.microsoft.com/office/infopath/2007/PartnerControls"/>
    <xsd:element name="Projet" ma:index="1" ma:displayName="Projet" ma:list="{CE87CB4F-F3B1-42AD-9CE0-0125D6B4080B}" ma:internalName="Projet" ma:showField="Num_x00e9_ro_x0020_du_x0020_proj" ma:web="{76ddd5ea-d475-414e-8091-4675c7a4bd1a}">
      <xsd:simpleType>
        <xsd:restriction base="dms:Lookup"/>
      </xsd:simpleType>
    </xsd:element>
    <xsd:element name="Provenance" ma:index="2" ma:displayName="Provenance" ma:list="{3A1A4597-1672-4F84-9DE7-FBA0AEBF9CE3}" ma:internalName="Provenance" ma:showField="Title" ma:web="{76ddd5ea-d475-414e-8091-4675c7a4bd1a}">
      <xsd:simpleType>
        <xsd:restriction base="dms:Lookup"/>
      </xsd:simpleType>
    </xsd:element>
    <xsd:element name="Déposant" ma:index="3" ma:displayName="Déposant" ma:list="{A2D4550E-DC70-4FE1-8010-4C446E5D8D2C}" ma:internalName="D_x00e9_posant" ma:showField="Code" ma:web="{76ddd5ea-d475-414e-8091-4675c7a4bd1a}">
      <xsd:simpleType>
        <xsd:restriction base="dms:Lookup"/>
      </xsd:simpleType>
    </xsd:element>
    <xsd:element name="Catégorie_x0020_de_x0020_document" ma:index="4" ma:displayName="Catégorie de document" ma:list="{F7545102-6201-4483-9929-E858F36BE31E}" ma:internalName="Cat_x00e9_gorie_x0020_de_x0020_document" ma:showField="Title" ma:web="{76ddd5ea-d475-414e-8091-4675c7a4bd1a}">
      <xsd:simpleType>
        <xsd:restriction base="dms:Lookup"/>
      </xsd:simpleType>
    </xsd:element>
    <xsd:element name="Sous-catégorie" ma:index="5" ma:displayName="Sous-catégorie" ma:list="{8F61632E-9A95-48F5-95F9-D05D88255F44}" ma:internalName="Sous_x002d_cat_x00e9_gorie" ma:showField="Title" ma:web="{76ddd5ea-d475-414e-8091-4675c7a4bd1a}">
      <xsd:simpleType>
        <xsd:restriction base="dms:Lookup"/>
      </xsd:simpleType>
    </xsd:element>
    <xsd:element name="Phase" ma:index="6" ma:displayName="Phase" ma:list="{1721197D-7382-4457-968B-EC653058772A}" ma:internalName="Phase" ma:showField="Title" ma:web="{76ddd5ea-d475-414e-8091-4675c7a4bd1a}">
      <xsd:simpleType>
        <xsd:restriction base="dms:Lookup"/>
      </xsd:simpleType>
    </xsd:element>
    <xsd:element name="Précision_x0020_de_x0020_document" ma:index="7" nillable="true" ma:displayName="Précisions de document" ma:list="{CD8F73AF-CF7D-4F56-B7C5-E37D10A86459}" ma:internalName="Pr_x00e9_cision_x0020_de_x0020_document" ma:showField="Title" ma:web="{76ddd5ea-d475-414e-8091-4675c7a4bd1a}">
      <xsd:simpleType>
        <xsd:restriction base="dms:Lookup"/>
      </xsd:simpleType>
    </xsd:element>
    <xsd:element name="Sujet" ma:index="8" nillable="true" ma:displayName="Sujet" ma:internalName="Sujet">
      <xsd:simpleType>
        <xsd:restriction base="dms:Note">
          <xsd:maxLength value="255"/>
        </xsd:restriction>
      </xsd:simpleType>
    </xsd:element>
    <xsd:element name="Cote_x0020_de_x0020_déposant" ma:index="9" nillable="true" ma:displayName="Cote déposant" ma:internalName="Cote_x0020_de_x0020_d_x00e9_posant">
      <xsd:simpleType>
        <xsd:restriction base="dms:Text">
          <xsd:maxLength value="255"/>
        </xsd:restriction>
      </xsd:simpleType>
    </xsd:element>
    <xsd:element name="Accés_x0020_restreint" ma:index="10" nillable="true" ma:displayName="Accès restreint" ma:default="0" ma:internalName="Acc_x00e9_s_x0020_restreint">
      <xsd:simpleType>
        <xsd:restriction base="dms:Boolean"/>
      </xsd:simpleType>
    </xsd:element>
    <xsd:element name="Diffusable_x0020_sur_x0020_le_x0020_Web" ma:index="11" nillable="true" ma:displayName="Diffusable sur le Web" ma:default="1" ma:internalName="Diffusable_x0020_sur_x0020_le_x0020_Web">
      <xsd:simpleType>
        <xsd:restriction base="dms:Boolean"/>
      </xsd:simpleType>
    </xsd:element>
    <xsd:element name="Confidentiel" ma:index="12" ma:displayName="Confidentiel" ma:list="{79B26B89-E55A-4B03-BEFA-7EE3A90275CF}" ma:internalName="Confidentiel" ma:showField="Title" ma:web="{76ddd5ea-d475-414e-8091-4675c7a4bd1a}">
      <xsd:simpleType>
        <xsd:restriction base="dms:Lookup"/>
      </xsd:simpleType>
    </xsd:element>
    <xsd:element name="Date_x0020_de_x0020_confidentialité_x0020_relevée" ma:index="13" nillable="true" ma:displayName="Date de confidentialité relevée" ma:format="DateOnly" ma:internalName="Date_x0020_de_x0020_confidentialit_x00e9__x0020_relev_x00e9_e">
      <xsd:simpleType>
        <xsd:restriction base="dms:DateTime"/>
      </xsd:simpleType>
    </xsd:element>
    <xsd:element name="Copie_x0020_papier_x0020_reçue" ma:index="14" nillable="true" ma:displayName="Copie papier reçue" ma:default="0" ma:internalName="Copie_x0020_papier_x0020_re_x00e7_ue">
      <xsd:simpleType>
        <xsd:restriction base="dms:Boolean"/>
      </xsd:simpleType>
    </xsd:element>
    <xsd:element name="Date_x0020_de_x0020_réception_x0020_copie_x0020_papier" ma:index="15" nillable="true" ma:displayName="Date de réception copie papier" ma:format="DateOnly" ma:internalName="Date_x0020_de_x0020_r_x00e9_ception_x0020_copie_x0020_papier">
      <xsd:simpleType>
        <xsd:restriction base="dms:DateTime"/>
      </xsd:simpleType>
    </xsd:element>
    <xsd:element name="Statut" ma:index="26" nillable="true" ma:displayName="Statut" ma:internalName="Statut">
      <xsd:simpleType>
        <xsd:restriction base="dms:Text">
          <xsd:maxLength value="10"/>
        </xsd:restriction>
      </xsd:simpleType>
    </xsd:element>
    <xsd:element name="Hidden_UploadedBy" ma:index="29" nillable="true" ma:displayName="Hidden_UploadedBy" ma:internalName="Hidden_UploadedBy">
      <xsd:simpleType>
        <xsd:restriction base="dms:Text">
          <xsd:maxLength value="100"/>
        </xsd:restriction>
      </xsd:simpleType>
    </xsd:element>
    <xsd:element name="Hidden_UploadedAt" ma:index="30" nillable="true" ma:displayName="Hidden_UploadedAt" ma:default="[today]" ma:format="DateTime" ma:internalName="Hidden_UploadedAt">
      <xsd:simpleType>
        <xsd:restriction base="dms:DateTime"/>
      </xsd:simpleType>
    </xsd:element>
    <xsd:element name="Inscrit_x0020_au_x0020_plumitif" ma:index="33" nillable="true" ma:displayName="Inscrit au plumitif" ma:default="1" ma:internalName="Inscrit_x0020_au_x0020_plumitif">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a84ed267-86d5-4fa1-a3cb-2fed497fe84f" elementFormDefault="qualified">
    <xsd:import namespace="http://schemas.microsoft.com/office/2006/documentManagement/types"/>
    <xsd:import namespace="http://schemas.microsoft.com/office/infopath/2007/PartnerControls"/>
    <xsd:element name="_dlc_DocIdPersistId" ma:index="18" nillable="true" ma:displayName="Conserver l’ID" ma:description="Conserver l’ID lors de l’ajout." ma:hidden="true" ma:internalName="_dlc_DocIdPersistId" ma:readOnly="true">
      <xsd:simpleType>
        <xsd:restriction base="dms:Boolean"/>
      </xsd:simpleType>
    </xsd:element>
    <xsd:element name="_dlc_DocId" ma:index="23" nillable="true" ma:displayName="Valeur d’ID de document" ma:description="Valeur de l’ID de document affecté à cet élément." ma:internalName="_dlc_DocId" ma:readOnly="true">
      <xsd:simpleType>
        <xsd:restriction base="dms:Text"/>
      </xsd:simpleType>
    </xsd:element>
    <xsd:element name="_dlc_DocIdUrl" ma:index="24"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Type de contenu"/>
        <xsd:element ref="dc:title" minOccurs="0" maxOccurs="1" ma:index="25"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ct:contentTypeSchema xmlns:ct="http://schemas.microsoft.com/office/2006/metadata/contentType" xmlns:ma="http://schemas.microsoft.com/office/2006/metadata/properties/metaAttributes" ct:_="" ma:_="" ma:contentTypeName="Document de projet" ma:contentTypeID="0x010100F6681E3BDF397F418586AC591ADC81BB00A1F1702F7B0B8148980F541F982D7EB0" ma:contentTypeVersion="0" ma:contentTypeDescription="" ma:contentTypeScope="" ma:versionID="29439da9f18c2d5777d42debd6cb7899">
  <xsd:schema xmlns:xsd="http://www.w3.org/2001/XMLSchema" xmlns:xs="http://www.w3.org/2001/XMLSchema" xmlns:p="http://schemas.microsoft.com/office/2006/metadata/properties" xmlns:ns2="a091097b-8ae3-4832-a2b2-51f9a78aeacd" xmlns:ns3="a84ed267-86d5-4fa1-a3cb-2fed497fe84f" targetNamespace="http://schemas.microsoft.com/office/2006/metadata/properties" ma:root="true" ma:fieldsID="a153a3ac82d32734bdd521d06cf493e4" ns2:_="" ns3:_="">
    <xsd:import namespace="a091097b-8ae3-4832-a2b2-51f9a78aeacd"/>
    <xsd:import namespace="a84ed267-86d5-4fa1-a3cb-2fed497fe84f"/>
    <xsd:element name="properties">
      <xsd:complexType>
        <xsd:sequence>
          <xsd:element name="documentManagement">
            <xsd:complexType>
              <xsd:all>
                <xsd:element ref="ns2:Projet"/>
                <xsd:element ref="ns2:Provenance" minOccurs="0"/>
                <xsd:element ref="ns2:Déposant"/>
                <xsd:element ref="ns2:Catégorie_x0020_de_x0020_document" minOccurs="0"/>
                <xsd:element ref="ns2:Sous-catégorie" minOccurs="0"/>
                <xsd:element ref="ns2:Phase"/>
                <xsd:element ref="ns2:Précision_x0020_de_x0020_document" minOccurs="0"/>
                <xsd:element ref="ns2:Sujet" minOccurs="0"/>
                <xsd:element ref="ns2:Cote_x0020_de_x0020_déposant" minOccurs="0"/>
                <xsd:element ref="ns2:Accés_x0020_restreint" minOccurs="0"/>
                <xsd:element ref="ns2:Cote_x0020_de_x0020_piéce" minOccurs="0"/>
                <xsd:element ref="ns2:Inscrit_x0020_au_x0020_plumitif" minOccurs="0"/>
                <xsd:element ref="ns2:Numéro_x0020_plumitif" minOccurs="0"/>
                <xsd:element ref="ns2:Diffusable_x0020_sur_x0020_le_x0020_Web" minOccurs="0"/>
                <xsd:element ref="ns2:Ne_x0020_pas_x0020_envoyer_x0020_d_x0027_alerte" minOccurs="0"/>
                <xsd:element ref="ns2:Confidentiel"/>
                <xsd:element ref="ns2:Date_x0020_de_x0020_confidentialité_x0020_relevée" minOccurs="0"/>
                <xsd:element ref="ns2:Copie_x0020_papier_x0020_reçue" minOccurs="0"/>
                <xsd:element ref="ns2:Date_x0020_de_x0020_réception_x0020_copie_x0020_papier" minOccurs="0"/>
                <xsd:element ref="ns3:_dlc_DocId" minOccurs="0"/>
                <xsd:element ref="ns3:_dlc_DocIdUrl" minOccurs="0"/>
                <xsd:element ref="ns3:_dlc_DocIdPersistId" minOccurs="0"/>
                <xsd:element ref="ns2:Hidden_UploadedBy" minOccurs="0"/>
                <xsd:element ref="ns2:Hidden_UploadedAt" minOccurs="0"/>
                <xsd:element ref="ns2:Hidden_ApprovedBy" minOccurs="0"/>
                <xsd:element ref="ns2:Hidden_ApprovedAt" minOccurs="0"/>
                <xsd:element ref="ns2:Statu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1097b-8ae3-4832-a2b2-51f9a78aeacd" elementFormDefault="qualified">
    <xsd:import namespace="http://schemas.microsoft.com/office/2006/documentManagement/types"/>
    <xsd:import namespace="http://schemas.microsoft.com/office/infopath/2007/PartnerControls"/>
    <xsd:element name="Projet" ma:index="1" ma:displayName="Projet" ma:list="{CE87CB4F-F3B1-42AD-9CE0-0125D6B4080B}" ma:internalName="Projet" ma:readOnly="false" ma:showField="Num_x00e9_ro_x0020_du_x0020_proj" ma:web="{76ddd5ea-d475-414e-8091-4675c7a4bd1a}">
      <xsd:simpleType>
        <xsd:restriction base="dms:Lookup"/>
      </xsd:simpleType>
    </xsd:element>
    <xsd:element name="Provenance" ma:index="2" nillable="true" ma:displayName="Provenance" ma:list="{3A1A4597-1672-4F84-9DE7-FBA0AEBF9CE3}" ma:internalName="Provenance" ma:showField="Title" ma:web="{76ddd5ea-d475-414e-8091-4675c7a4bd1a}">
      <xsd:simpleType>
        <xsd:restriction base="dms:Lookup"/>
      </xsd:simpleType>
    </xsd:element>
    <xsd:element name="Déposant" ma:index="3" ma:displayName="Déposant" ma:list="{A2D4550E-DC70-4FE1-8010-4C446E5D8D2C}" ma:internalName="D_x00e9_posant" ma:showField="Code" ma:web="{76ddd5ea-d475-414e-8091-4675c7a4bd1a}">
      <xsd:simpleType>
        <xsd:restriction base="dms:Lookup"/>
      </xsd:simpleType>
    </xsd:element>
    <xsd:element name="Catégorie_x0020_de_x0020_document" ma:index="4" nillable="true" ma:displayName="Catégorie de document" ma:list="{F7545102-6201-4483-9929-E858F36BE31E}" ma:internalName="Cat_x00e9_gorie_x0020_de_x0020_document" ma:showField="Title" ma:web="{76ddd5ea-d475-414e-8091-4675c7a4bd1a}">
      <xsd:simpleType>
        <xsd:restriction base="dms:Lookup"/>
      </xsd:simpleType>
    </xsd:element>
    <xsd:element name="Sous-catégorie" ma:index="5" nillable="true" ma:displayName="Sous-catégorie" ma:list="{8F61632E-9A95-48F5-95F9-D05D88255F44}" ma:internalName="Sous_x002d_cat_x00e9_gorie" ma:showField="Title" ma:web="{76ddd5ea-d475-414e-8091-4675c7a4bd1a}">
      <xsd:simpleType>
        <xsd:restriction base="dms:Lookup"/>
      </xsd:simpleType>
    </xsd:element>
    <xsd:element name="Phase" ma:index="6" ma:displayName="Phase" ma:list="{1721197D-7382-4457-968B-EC653058772A}" ma:internalName="Phase" ma:showField="Title" ma:web="{76ddd5ea-d475-414e-8091-4675c7a4bd1a}">
      <xsd:simpleType>
        <xsd:restriction base="dms:Lookup"/>
      </xsd:simpleType>
    </xsd:element>
    <xsd:element name="Précision_x0020_de_x0020_document" ma:index="7" nillable="true" ma:displayName="Précisions de document" ma:hidden="true" ma:list="{CD8F73AF-CF7D-4F56-B7C5-E37D10A86459}" ma:internalName="Pr_x00e9_cision_x0020_de_x0020_document" ma:readOnly="false" ma:showField="Title" ma:web="{76ddd5ea-d475-414e-8091-4675c7a4bd1a}">
      <xsd:simpleType>
        <xsd:restriction base="dms:Lookup"/>
      </xsd:simpleType>
    </xsd:element>
    <xsd:element name="Sujet" ma:index="8" nillable="true" ma:displayName="Sujet" ma:internalName="Sujet">
      <xsd:simpleType>
        <xsd:restriction base="dms:Note">
          <xsd:maxLength value="255"/>
        </xsd:restriction>
      </xsd:simpleType>
    </xsd:element>
    <xsd:element name="Cote_x0020_de_x0020_déposant" ma:index="9" nillable="true" ma:displayName="Cote déposant" ma:internalName="Cote_x0020_de_x0020_d_x00e9_posant">
      <xsd:simpleType>
        <xsd:restriction base="dms:Text">
          <xsd:maxLength value="255"/>
        </xsd:restriction>
      </xsd:simpleType>
    </xsd:element>
    <xsd:element name="Accés_x0020_restreint" ma:index="10" nillable="true" ma:displayName="Accès restreint" ma:default="0" ma:internalName="Acc_x00e9_s_x0020_restreint">
      <xsd:simpleType>
        <xsd:restriction base="dms:Boolean"/>
      </xsd:simpleType>
    </xsd:element>
    <xsd:element name="Cote_x0020_de_x0020_piéce" ma:index="11" nillable="true" ma:displayName="Cote de pièce" ma:internalName="Cote_x0020_de_x0020_pi_x00e9_ce">
      <xsd:simpleType>
        <xsd:restriction base="dms:Text">
          <xsd:maxLength value="255"/>
        </xsd:restriction>
      </xsd:simpleType>
    </xsd:element>
    <xsd:element name="Inscrit_x0020_au_x0020_plumitif" ma:index="12" nillable="true" ma:displayName="Inscrit au plumitif" ma:default="1" ma:internalName="Inscrit_x0020_au_x0020_plumitif">
      <xsd:simpleType>
        <xsd:restriction base="dms:Boolean"/>
      </xsd:simpleType>
    </xsd:element>
    <xsd:element name="Numéro_x0020_plumitif" ma:index="13" nillable="true" ma:displayName="Numéro plumitif" ma:decimals="0" ma:internalName="Num_x00e9_ro_x0020_plumitif">
      <xsd:simpleType>
        <xsd:restriction base="dms:Number">
          <xsd:maxInclusive value="9999"/>
          <xsd:minInclusive value="1"/>
        </xsd:restriction>
      </xsd:simpleType>
    </xsd:element>
    <xsd:element name="Diffusable_x0020_sur_x0020_le_x0020_Web" ma:index="14" nillable="true" ma:displayName="Diffusable sur le Web" ma:default="1" ma:internalName="Diffusable_x0020_sur_x0020_le_x0020_Web">
      <xsd:simpleType>
        <xsd:restriction base="dms:Boolean"/>
      </xsd:simpleType>
    </xsd:element>
    <xsd:element name="Ne_x0020_pas_x0020_envoyer_x0020_d_x0027_alerte" ma:index="15" nillable="true" ma:displayName="Ne pas envoyer d'alerte" ma:default="1" ma:internalName="Ne_x0020_pas_x0020_envoyer_x0020_d_x0027_alerte">
      <xsd:simpleType>
        <xsd:restriction base="dms:Boolean"/>
      </xsd:simpleType>
    </xsd:element>
    <xsd:element name="Confidentiel" ma:index="16" ma:displayName="Confidentiel" ma:list="{79B26B89-E55A-4B03-BEFA-7EE3A90275CF}" ma:internalName="Confidentiel" ma:showField="Title" ma:web="{76ddd5ea-d475-414e-8091-4675c7a4bd1a}">
      <xsd:simpleType>
        <xsd:restriction base="dms:Lookup"/>
      </xsd:simpleType>
    </xsd:element>
    <xsd:element name="Date_x0020_de_x0020_confidentialité_x0020_relevée" ma:index="17" nillable="true" ma:displayName="Date de confidentialité relevée" ma:format="DateOnly" ma:internalName="Date_x0020_de_x0020_confidentialit_x00e9__x0020_relev_x00e9_e">
      <xsd:simpleType>
        <xsd:restriction base="dms:DateTime"/>
      </xsd:simpleType>
    </xsd:element>
    <xsd:element name="Copie_x0020_papier_x0020_reçue" ma:index="18" nillable="true" ma:displayName="Copie papier reçue" ma:default="0" ma:internalName="Copie_x0020_papier_x0020_re_x00e7_ue">
      <xsd:simpleType>
        <xsd:restriction base="dms:Boolean"/>
      </xsd:simpleType>
    </xsd:element>
    <xsd:element name="Date_x0020_de_x0020_réception_x0020_copie_x0020_papier" ma:index="19" nillable="true" ma:displayName="Date de réception copie papier" ma:format="DateOnly" ma:internalName="Date_x0020_de_x0020_r_x00e9_ception_x0020_copie_x0020_papier">
      <xsd:simpleType>
        <xsd:restriction base="dms:DateTime"/>
      </xsd:simpleType>
    </xsd:element>
    <xsd:element name="Hidden_UploadedBy" ma:index="33" nillable="true" ma:displayName="Hidden_UploadedBy" ma:hidden="true" ma:internalName="Hidden_UploadedBy" ma:readOnly="false">
      <xsd:simpleType>
        <xsd:restriction base="dms:Text">
          <xsd:maxLength value="100"/>
        </xsd:restriction>
      </xsd:simpleType>
    </xsd:element>
    <xsd:element name="Hidden_UploadedAt" ma:index="34" nillable="true" ma:displayName="Hidden_UploadedAt" ma:default="[today]" ma:format="DateTime" ma:hidden="true" ma:internalName="Hidden_UploadedAt" ma:readOnly="false">
      <xsd:simpleType>
        <xsd:restriction base="dms:DateTime"/>
      </xsd:simpleType>
    </xsd:element>
    <xsd:element name="Hidden_ApprovedBy" ma:index="35" nillable="true" ma:displayName="Hidden_ApprovedBy" ma:hidden="true" ma:internalName="Hidden_ApprovedBy" ma:readOnly="false">
      <xsd:simpleType>
        <xsd:restriction base="dms:Text">
          <xsd:maxLength value="100"/>
        </xsd:restriction>
      </xsd:simpleType>
    </xsd:element>
    <xsd:element name="Hidden_ApprovedAt" ma:index="36" nillable="true" ma:displayName="Hidden_ApprovedAt" ma:default="[today]" ma:format="DateTime" ma:hidden="true" ma:internalName="Hidden_ApprovedAt" ma:readOnly="false">
      <xsd:simpleType>
        <xsd:restriction base="dms:DateTime"/>
      </xsd:simpleType>
    </xsd:element>
    <xsd:element name="Statut" ma:index="37" nillable="true" ma:displayName="Statut" ma:hidden="true" ma:internalName="Statut" ma:readOnly="false">
      <xsd:simpleType>
        <xsd:restriction base="dms:Text">
          <xsd:maxLength value="10"/>
        </xsd:restriction>
      </xsd:simpleType>
    </xsd:element>
  </xsd:schema>
  <xsd:schema xmlns:xsd="http://www.w3.org/2001/XMLSchema" xmlns:xs="http://www.w3.org/2001/XMLSchema" xmlns:dms="http://schemas.microsoft.com/office/2006/documentManagement/types" xmlns:pc="http://schemas.microsoft.com/office/infopath/2007/PartnerControls" targetNamespace="a84ed267-86d5-4fa1-a3cb-2fed497fe84f" elementFormDefault="qualified">
    <xsd:import namespace="http://schemas.microsoft.com/office/2006/documentManagement/types"/>
    <xsd:import namespace="http://schemas.microsoft.com/office/infopath/2007/PartnerControls"/>
    <xsd:element name="_dlc_DocId" ma:index="22" nillable="true" ma:displayName="Valeur d’ID de document" ma:description="Valeur de l’ID de document affecté à cet élément." ma:internalName="_dlc_DocId" ma:readOnly="true">
      <xsd:simpleType>
        <xsd:restriction base="dms:Text"/>
      </xsd:simpleType>
    </xsd:element>
    <xsd:element name="_dlc_DocIdUrl" ma:index="23"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4" nillable="true" ma:displayName="Conserver l’ID" ma:description="Conserver l’ID lors de l’ajout."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670B15E-B865-4944-A5D7-52D77D2B7D59}">
  <ds:schemaRefs>
    <ds:schemaRef ds:uri="http://schemas.microsoft.com/sharepoint/v3/contenttype/forms"/>
  </ds:schemaRefs>
</ds:datastoreItem>
</file>

<file path=customXml/itemProps2.xml><?xml version="1.0" encoding="utf-8"?>
<ds:datastoreItem xmlns:ds="http://schemas.openxmlformats.org/officeDocument/2006/customXml" ds:itemID="{A15BAC7C-CF0C-4C95-8BD6-FB387CF8C5AA}">
  <ds:schemaRefs>
    <ds:schemaRef ds:uri="http://schemas.microsoft.com/office/2006/metadata/properties"/>
    <ds:schemaRef ds:uri="http://schemas.microsoft.com/office/infopath/2007/PartnerControls"/>
    <ds:schemaRef ds:uri="0195834e-6e4b-41eb-8757-bc613253b57b"/>
    <ds:schemaRef ds:uri="9a32c5a5-5a42-4e1c-95b8-06db2595ddd3"/>
  </ds:schemaRefs>
</ds:datastoreItem>
</file>

<file path=customXml/itemProps3.xml><?xml version="1.0" encoding="utf-8"?>
<ds:datastoreItem xmlns:ds="http://schemas.openxmlformats.org/officeDocument/2006/customXml" ds:itemID="{2FE3D849-255E-4394-95FC-B7505FADE99C}">
  <ds:schemaRefs>
    <ds:schemaRef ds:uri="http://www.imanage.com/work/xmlschema"/>
  </ds:schemaRefs>
</ds:datastoreItem>
</file>

<file path=customXml/itemProps4.xml><?xml version="1.0" encoding="utf-8"?>
<ds:datastoreItem xmlns:ds="http://schemas.openxmlformats.org/officeDocument/2006/customXml" ds:itemID="{6309BEFC-F7E8-44E9-A463-1C8699A6F290}"/>
</file>

<file path=customXml/itemProps5.xml><?xml version="1.0" encoding="utf-8"?>
<ds:datastoreItem xmlns:ds="http://schemas.openxmlformats.org/officeDocument/2006/customXml" ds:itemID="{CE647204-896F-4534-8D4A-BC301F3C6BEE}"/>
</file>

<file path=customXml/itemProps6.xml><?xml version="1.0" encoding="utf-8"?>
<ds:datastoreItem xmlns:ds="http://schemas.openxmlformats.org/officeDocument/2006/customXml" ds:itemID="{5BB502A8-581C-47F9-9C1C-7A38678E4E06}"/>
</file>

<file path=docProps/app.xml><?xml version="1.0" encoding="utf-8"?>
<Properties xmlns="http://schemas.openxmlformats.org/officeDocument/2006/extended-properties" xmlns:vt="http://schemas.openxmlformats.org/officeDocument/2006/docPropsVTypes">
  <TotalTime>1711</TotalTime>
  <Words>3194</Words>
  <Application>Microsoft Office PowerPoint</Application>
  <PresentationFormat>Grand écran</PresentationFormat>
  <Paragraphs>251</Paragraphs>
  <Slides>20</Slides>
  <Notes>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Aptos</vt: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ACIG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ACIG R-4334-2026 décret 1245-2026 option 2</dc:title>
  <dc:subject>ACIG R-4334-2026 décret 1245-2026</dc:subject>
  <dc:creator>OpenAI</dc:creator>
  <cp:lastModifiedBy>Tremblay, Suzie</cp:lastModifiedBy>
  <cp:revision>15</cp:revision>
  <dcterms:created xsi:type="dcterms:W3CDTF">2026-08-28T13:47:33Z</dcterms:created>
  <dcterms:modified xsi:type="dcterms:W3CDTF">2026-09-04T12:56:05Z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0x010100F6681E3BDF397F418586AC591ADC81BB00A1F1702F7B0B8148980F541F982D7EB0</vt:lpwstr>
  </property>
  <property fmtid="{D5CDD505-2E9C-101B-9397-08002B2CF9AE}" pid="3" name="MediaServiceImageTags">
    <vt:lpwstr/>
  </property>
  <property fmtid="{D5CDD505-2E9C-101B-9397-08002B2CF9AE}" pid="4" name="_dlc_DocIdItemGuid">
    <vt:lpwstr>e024f412-d4d3-4770-855a-d18cf3437534</vt:lpwstr>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TemplateUrl">
    <vt:lpwstr/>
  </property>
</Properties>
</file>