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Masters/slideMaster1.xml" ContentType="application/vnd.openxmlformats-officedocument.presentationml.slideMaster+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23.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5.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7.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8.xml" ContentType="application/vnd.openxmlformats-officedocument.presentationml.tags+xml"/>
  <Override PartName="/ppt/tags/tag279.xml" ContentType="application/vnd.openxmlformats-officedocument.presentationml.tags+xml"/>
  <Override PartName="/ppt/tags/tag9.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10.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11.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12.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177.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280.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77" r:id="rId11"/>
    <p:sldId id="265" r:id="rId12"/>
    <p:sldId id="273" r:id="rId13"/>
    <p:sldId id="266" r:id="rId14"/>
    <p:sldId id="278" r:id="rId15"/>
    <p:sldId id="276" r:id="rId16"/>
    <p:sldId id="268" r:id="rId17"/>
    <p:sldId id="269" r:id="rId18"/>
    <p:sldId id="270" r:id="rId19"/>
    <p:sldId id="275" r:id="rId20"/>
    <p:sldId id="271" r:id="rId21"/>
    <p:sldId id="274" r:id="rId22"/>
    <p:sldId id="272" r:id="rId23"/>
  </p:sldIdLst>
  <p:sldSz cx="15240000" cy="85725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Calibri" panose="020F050202020403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Calibri" panose="020F050202020403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Calibri" panose="020F050202020403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Calibri" panose="020F050202020403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Calibri" panose="020F050202020403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Calibri" panose="020F050202020403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Calibri" panose="020F050202020403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Calibri" panose="020F050202020403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5A32"/>
    <a:srgbClr val="956753"/>
    <a:srgbClr val="1732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23" autoAdjust="0"/>
    <p:restoredTop sz="52119" autoAdjust="0"/>
  </p:normalViewPr>
  <p:slideViewPr>
    <p:cSldViewPr snapToGrid="0">
      <p:cViewPr varScale="1">
        <p:scale>
          <a:sx n="44" d="100"/>
          <a:sy n="44" d="100"/>
        </p:scale>
        <p:origin x="2994" y="60"/>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3556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Image Placeholder 1">
            <a:extLst>
              <a:ext uri="{FF2B5EF4-FFF2-40B4-BE49-F238E27FC236}">
                <a16:creationId xmlns:a16="http://schemas.microsoft.com/office/drawing/2014/main" id="{2454D764-5A41-E69F-F6F0-858DC071D695}"/>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051" name="Notes Placeholder 2">
            <a:extLst>
              <a:ext uri="{FF2B5EF4-FFF2-40B4-BE49-F238E27FC236}">
                <a16:creationId xmlns:a16="http://schemas.microsoft.com/office/drawing/2014/main" id="{CBB6AE8B-EF6B-66D7-E263-0770005839F4}"/>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2052" name="Slide Number Placeholder 3">
            <a:extLst>
              <a:ext uri="{FF2B5EF4-FFF2-40B4-BE49-F238E27FC236}">
                <a16:creationId xmlns:a16="http://schemas.microsoft.com/office/drawing/2014/main" id="{35DD31CC-1F33-6FD7-F855-749E93347EC5}"/>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305AD91-16B7-8129-01F1-FC3651A210E4}"/>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4099" name="Notes Placeholder 2">
            <a:extLst>
              <a:ext uri="{FF2B5EF4-FFF2-40B4-BE49-F238E27FC236}">
                <a16:creationId xmlns:a16="http://schemas.microsoft.com/office/drawing/2014/main" id="{B3B8863A-A1C3-D33F-911A-0BE4B013D013}"/>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4100" name="Slide Number Placeholder 3">
            <a:extLst>
              <a:ext uri="{FF2B5EF4-FFF2-40B4-BE49-F238E27FC236}">
                <a16:creationId xmlns:a16="http://schemas.microsoft.com/office/drawing/2014/main" id="{FC220C12-3AF0-559E-702F-E84F9AA48176}"/>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ECB7C5A2-FFC0-FF56-E3BD-4FCC431D12CF}"/>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6147" name="Notes Placeholder 2">
            <a:extLst>
              <a:ext uri="{FF2B5EF4-FFF2-40B4-BE49-F238E27FC236}">
                <a16:creationId xmlns:a16="http://schemas.microsoft.com/office/drawing/2014/main" id="{40C8944E-D169-0EEC-C024-AD544EFC0D0F}"/>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spcBef>
                <a:spcPct val="0"/>
              </a:spcBef>
              <a:buFontTx/>
              <a:buChar char="-"/>
            </a:pPr>
            <a:endParaRPr lang="fr-FR" altLang="fr-FR" dirty="0"/>
          </a:p>
        </p:txBody>
      </p:sp>
      <p:sp>
        <p:nvSpPr>
          <p:cNvPr id="6148" name="Slide Number Placeholder 3">
            <a:extLst>
              <a:ext uri="{FF2B5EF4-FFF2-40B4-BE49-F238E27FC236}">
                <a16:creationId xmlns:a16="http://schemas.microsoft.com/office/drawing/2014/main" id="{8794DE14-E99E-2BBE-4BC5-409325A36A39}"/>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FB2334F9-E563-8E7F-93ED-9F73866954BA}"/>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8195" name="Notes Placeholder 2">
            <a:extLst>
              <a:ext uri="{FF2B5EF4-FFF2-40B4-BE49-F238E27FC236}">
                <a16:creationId xmlns:a16="http://schemas.microsoft.com/office/drawing/2014/main" id="{AA97B231-3616-4981-9D66-897403F859C5}"/>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8196" name="Slide Number Placeholder 3">
            <a:extLst>
              <a:ext uri="{FF2B5EF4-FFF2-40B4-BE49-F238E27FC236}">
                <a16:creationId xmlns:a16="http://schemas.microsoft.com/office/drawing/2014/main" id="{6426A4EC-3662-DED5-E485-B22503E85D11}"/>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CD5C419C-1159-D88B-3C7B-36BE35101022}"/>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0243" name="Notes Placeholder 2">
            <a:extLst>
              <a:ext uri="{FF2B5EF4-FFF2-40B4-BE49-F238E27FC236}">
                <a16:creationId xmlns:a16="http://schemas.microsoft.com/office/drawing/2014/main" id="{749CC931-B928-248B-769F-5582132B1BE3}"/>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CA" altLang="fr-FR" dirty="0"/>
          </a:p>
        </p:txBody>
      </p:sp>
      <p:sp>
        <p:nvSpPr>
          <p:cNvPr id="10244" name="Slide Number Placeholder 3">
            <a:extLst>
              <a:ext uri="{FF2B5EF4-FFF2-40B4-BE49-F238E27FC236}">
                <a16:creationId xmlns:a16="http://schemas.microsoft.com/office/drawing/2014/main" id="{D6392841-001D-A613-C3F2-8E2AC6891220}"/>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82913B6-C9D8-4B56-4B61-6C69D285937A}"/>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2291" name="Notes Placeholder 2">
            <a:extLst>
              <a:ext uri="{FF2B5EF4-FFF2-40B4-BE49-F238E27FC236}">
                <a16:creationId xmlns:a16="http://schemas.microsoft.com/office/drawing/2014/main" id="{9235F3E1-B47A-2DED-5593-1C87AA7B51AE}"/>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12292" name="Slide Number Placeholder 3">
            <a:extLst>
              <a:ext uri="{FF2B5EF4-FFF2-40B4-BE49-F238E27FC236}">
                <a16:creationId xmlns:a16="http://schemas.microsoft.com/office/drawing/2014/main" id="{C7F4EA26-CCA9-C843-3144-2DED649BAB66}"/>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5925BD77-AB56-510C-C924-01C265E3274F}"/>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4339" name="Notes Placeholder 2">
            <a:extLst>
              <a:ext uri="{FF2B5EF4-FFF2-40B4-BE49-F238E27FC236}">
                <a16:creationId xmlns:a16="http://schemas.microsoft.com/office/drawing/2014/main" id="{8A66C4C9-A5DF-BCAB-B7AD-087DEBD7CFBA}"/>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14340" name="Slide Number Placeholder 3">
            <a:extLst>
              <a:ext uri="{FF2B5EF4-FFF2-40B4-BE49-F238E27FC236}">
                <a16:creationId xmlns:a16="http://schemas.microsoft.com/office/drawing/2014/main" id="{3FD87009-B9AC-B08B-1773-E54442524C35}"/>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57F6CD9-C067-6C28-CD00-B47511CDA527}"/>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6387" name="Notes Placeholder 2">
            <a:extLst>
              <a:ext uri="{FF2B5EF4-FFF2-40B4-BE49-F238E27FC236}">
                <a16:creationId xmlns:a16="http://schemas.microsoft.com/office/drawing/2014/main" id="{C5FB7753-E832-922A-CB85-3F69E23411C9}"/>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16388" name="Slide Number Placeholder 3">
            <a:extLst>
              <a:ext uri="{FF2B5EF4-FFF2-40B4-BE49-F238E27FC236}">
                <a16:creationId xmlns:a16="http://schemas.microsoft.com/office/drawing/2014/main" id="{82DF2FE0-8B0C-5853-ECC1-C0F358AA0FF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B8B8E7C9-4195-0B5E-EB8F-087F9AEFE408}"/>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8435" name="Notes Placeholder 2">
            <a:extLst>
              <a:ext uri="{FF2B5EF4-FFF2-40B4-BE49-F238E27FC236}">
                <a16:creationId xmlns:a16="http://schemas.microsoft.com/office/drawing/2014/main" id="{D8045EE9-E6FA-F1AC-7103-A0EDF55EF872}"/>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18436" name="Slide Number Placeholder 3">
            <a:extLst>
              <a:ext uri="{FF2B5EF4-FFF2-40B4-BE49-F238E27FC236}">
                <a16:creationId xmlns:a16="http://schemas.microsoft.com/office/drawing/2014/main" id="{6C86FA51-BD15-C418-72C8-DBECE56F4881}"/>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otes">
            <a:extLst>
              <a:ext uri="{FF2B5EF4-FFF2-40B4-BE49-F238E27FC236}">
                <a16:creationId xmlns:a16="http://schemas.microsoft.com/office/drawing/2014/main" id="{2ED502C6-F60B-4422-0136-38D572238AC3}"/>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72A574B6-2791-6653-2DD8-CB509C820EB8}"/>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22531" name="Notes Placeholder 2">
            <a:extLst>
              <a:ext uri="{FF2B5EF4-FFF2-40B4-BE49-F238E27FC236}">
                <a16:creationId xmlns:a16="http://schemas.microsoft.com/office/drawing/2014/main" id="{F8E403E2-4F62-2C7B-30D7-490C1FC245C0}"/>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CA" altLang="fr-FR" dirty="0"/>
          </a:p>
        </p:txBody>
      </p:sp>
      <p:sp>
        <p:nvSpPr>
          <p:cNvPr id="22532" name="Slide Number Placeholder 3">
            <a:extLst>
              <a:ext uri="{FF2B5EF4-FFF2-40B4-BE49-F238E27FC236}">
                <a16:creationId xmlns:a16="http://schemas.microsoft.com/office/drawing/2014/main" id="{D60626E9-4E2C-4D00-845E-55596FE6D46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otes">
            <a:extLst>
              <a:ext uri="{FF2B5EF4-FFF2-40B4-BE49-F238E27FC236}">
                <a16:creationId xmlns:a16="http://schemas.microsoft.com/office/drawing/2014/main" id="{1B4CAC80-BB56-AFF1-CFED-2B93B7CEA6FC}"/>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FAD958DF-5D77-57C2-FB1C-D09DD0FF8A40}"/>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26627" name="Notes Placeholder 2">
            <a:extLst>
              <a:ext uri="{FF2B5EF4-FFF2-40B4-BE49-F238E27FC236}">
                <a16:creationId xmlns:a16="http://schemas.microsoft.com/office/drawing/2014/main" id="{31FDB256-EDDC-6D9D-A429-1E92C80AE29B}"/>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26628" name="Slide Number Placeholder 3">
            <a:extLst>
              <a:ext uri="{FF2B5EF4-FFF2-40B4-BE49-F238E27FC236}">
                <a16:creationId xmlns:a16="http://schemas.microsoft.com/office/drawing/2014/main" id="{A872BD67-90A1-77F7-EEA9-A34045A404F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D50D11E-9FDF-5F7F-A655-992A7EE7452F}"/>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28675" name="Notes Placeholder 2">
            <a:extLst>
              <a:ext uri="{FF2B5EF4-FFF2-40B4-BE49-F238E27FC236}">
                <a16:creationId xmlns:a16="http://schemas.microsoft.com/office/drawing/2014/main" id="{BFDC6378-F168-923E-19EF-99D17A24FF2A}"/>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28676" name="Slide Number Placeholder 3">
            <a:extLst>
              <a:ext uri="{FF2B5EF4-FFF2-40B4-BE49-F238E27FC236}">
                <a16:creationId xmlns:a16="http://schemas.microsoft.com/office/drawing/2014/main" id="{1190834E-0E0F-BCDF-A169-61C3432A2266}"/>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Notes">
            <a:extLst>
              <a:ext uri="{FF2B5EF4-FFF2-40B4-BE49-F238E27FC236}">
                <a16:creationId xmlns:a16="http://schemas.microsoft.com/office/drawing/2014/main" id="{398E9BEF-1A3E-7677-4E52-DF41AE48DB96}"/>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3F8DF42E-B11F-F44B-E126-E5E67013C90B}"/>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32771" name="Notes Placeholder 2">
            <a:extLst>
              <a:ext uri="{FF2B5EF4-FFF2-40B4-BE49-F238E27FC236}">
                <a16:creationId xmlns:a16="http://schemas.microsoft.com/office/drawing/2014/main" id="{8D740E93-1EC5-1289-ACAC-ED1BAA76071F}"/>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32772" name="Slide Number Placeholder 3">
            <a:extLst>
              <a:ext uri="{FF2B5EF4-FFF2-40B4-BE49-F238E27FC236}">
                <a16:creationId xmlns:a16="http://schemas.microsoft.com/office/drawing/2014/main" id="{843F89F4-E324-C8FC-B71C-2BE29DF90DA8}"/>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1FF00DCD-C08C-43AA-6DD2-4F6B2785945A}"/>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34819" name="Notes Placeholder 2">
            <a:extLst>
              <a:ext uri="{FF2B5EF4-FFF2-40B4-BE49-F238E27FC236}">
                <a16:creationId xmlns:a16="http://schemas.microsoft.com/office/drawing/2014/main" id="{6917D991-F02B-CE8F-3998-DA6477A0B4F4}"/>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34820" name="Slide Number Placeholder 3">
            <a:extLst>
              <a:ext uri="{FF2B5EF4-FFF2-40B4-BE49-F238E27FC236}">
                <a16:creationId xmlns:a16="http://schemas.microsoft.com/office/drawing/2014/main" id="{49F24093-B767-B592-B8DB-F77B509759C9}"/>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B8ED31A9-4DA9-F494-0572-6412BFB56B36}"/>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36867" name="Notes Placeholder 2">
            <a:extLst>
              <a:ext uri="{FF2B5EF4-FFF2-40B4-BE49-F238E27FC236}">
                <a16:creationId xmlns:a16="http://schemas.microsoft.com/office/drawing/2014/main" id="{F70CA05B-A056-13A9-89A5-BA286961FEAF}"/>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36868" name="Slide Number Placeholder 3">
            <a:extLst>
              <a:ext uri="{FF2B5EF4-FFF2-40B4-BE49-F238E27FC236}">
                <a16:creationId xmlns:a16="http://schemas.microsoft.com/office/drawing/2014/main" id="{579D5F46-93FD-19D1-6A3D-C92FF6953067}"/>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a:extLst>
              <a:ext uri="{FF2B5EF4-FFF2-40B4-BE49-F238E27FC236}">
                <a16:creationId xmlns:a16="http://schemas.microsoft.com/office/drawing/2014/main" id="{43E37792-E0A8-6160-E9D2-D3CF5DC4A95E}"/>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DFD25D24-6BD8-8168-353E-6AC5BD45452A}"/>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40963" name="Notes Placeholder 2">
            <a:extLst>
              <a:ext uri="{FF2B5EF4-FFF2-40B4-BE49-F238E27FC236}">
                <a16:creationId xmlns:a16="http://schemas.microsoft.com/office/drawing/2014/main" id="{939E488C-83AE-715E-0129-023DC078E445}"/>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CA" altLang="fr-FR" dirty="0"/>
          </a:p>
        </p:txBody>
      </p:sp>
      <p:sp>
        <p:nvSpPr>
          <p:cNvPr id="40964" name="Slide Number Placeholder 3">
            <a:extLst>
              <a:ext uri="{FF2B5EF4-FFF2-40B4-BE49-F238E27FC236}">
                <a16:creationId xmlns:a16="http://schemas.microsoft.com/office/drawing/2014/main" id="{1F4A24E4-74EE-6FB2-7C1C-86D37CEFD8BF}"/>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otes">
            <a:extLst>
              <a:ext uri="{FF2B5EF4-FFF2-40B4-BE49-F238E27FC236}">
                <a16:creationId xmlns:a16="http://schemas.microsoft.com/office/drawing/2014/main" id="{6F8D485C-8770-A347-3AE3-D2E8D3B6C075}"/>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5BA4EA01-228E-1374-BC82-2A40B8B2C540}"/>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dirty="0"/>
          </a:p>
        </p:txBody>
      </p:sp>
      <p:sp>
        <p:nvSpPr>
          <p:cNvPr id="45059" name="Notes Placeholder 2">
            <a:extLst>
              <a:ext uri="{FF2B5EF4-FFF2-40B4-BE49-F238E27FC236}">
                <a16:creationId xmlns:a16="http://schemas.microsoft.com/office/drawing/2014/main" id="{BBB3ADCB-56EE-1676-E657-F79A419745CD}"/>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dirty="0"/>
          </a:p>
        </p:txBody>
      </p:sp>
      <p:sp>
        <p:nvSpPr>
          <p:cNvPr id="45060" name="Slide Number Placeholder 3">
            <a:extLst>
              <a:ext uri="{FF2B5EF4-FFF2-40B4-BE49-F238E27FC236}">
                <a16:creationId xmlns:a16="http://schemas.microsoft.com/office/drawing/2014/main" id="{1B1F6033-BDCB-EB99-BA16-F5D87B87D5ED}"/>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latin typeface="Aptos" panose="020B00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71292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rtl="0" eaLnBrk="0" fontAlgn="base" hangingPunct="0">
        <a:lnSpc>
          <a:spcPct val="90000"/>
        </a:lnSpc>
        <a:spcBef>
          <a:spcPct val="0"/>
        </a:spcBef>
        <a:spcAft>
          <a:spcPct val="0"/>
        </a:spcAft>
        <a:defRPr sz="4400">
          <a:solidFill>
            <a:schemeClr val="tx1"/>
          </a:solidFill>
          <a:latin typeface="+mj-lt"/>
          <a:ea typeface="+mj-lt"/>
          <a:cs typeface="+mj-lt"/>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cs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Char char="•"/>
        <a:defRPr sz="2800">
          <a:solidFill>
            <a:schemeClr val="tx1"/>
          </a:solidFill>
          <a:latin typeface="+mn-lt"/>
          <a:ea typeface="+mn-lt"/>
          <a:cs typeface="+mn-lt"/>
        </a:defRPr>
      </a:lvl1pPr>
      <a:lvl2pPr marL="685800" indent="-228600" algn="l" rtl="0" eaLnBrk="0" fontAlgn="base" hangingPunct="0">
        <a:lnSpc>
          <a:spcPct val="90000"/>
        </a:lnSpc>
        <a:spcBef>
          <a:spcPts val="500"/>
        </a:spcBef>
        <a:spcAft>
          <a:spcPct val="0"/>
        </a:spcAft>
        <a:buChar char="•"/>
        <a:defRPr sz="2400">
          <a:solidFill>
            <a:schemeClr val="tx1"/>
          </a:solidFill>
          <a:latin typeface="+mn-lt"/>
          <a:ea typeface="+mn-lt"/>
          <a:cs typeface="+mn-lt"/>
        </a:defRPr>
      </a:lvl2pPr>
      <a:lvl3pPr marL="1143000" indent="-228600" algn="l" rtl="0" eaLnBrk="0" fontAlgn="base" hangingPunct="0">
        <a:lnSpc>
          <a:spcPct val="90000"/>
        </a:lnSpc>
        <a:spcBef>
          <a:spcPts val="500"/>
        </a:spcBef>
        <a:spcAft>
          <a:spcPct val="0"/>
        </a:spcAft>
        <a:buChar char="•"/>
        <a:defRPr sz="2000">
          <a:solidFill>
            <a:schemeClr val="tx1"/>
          </a:solidFill>
          <a:latin typeface="+mn-lt"/>
          <a:ea typeface="+mn-lt"/>
          <a:cs typeface="+mn-lt"/>
        </a:defRPr>
      </a:lvl3pPr>
      <a:lvl4pPr marL="1600200" indent="-228600" algn="l" rtl="0" eaLnBrk="0" fontAlgn="base" hangingPunct="0">
        <a:lnSpc>
          <a:spcPct val="90000"/>
        </a:lnSpc>
        <a:spcBef>
          <a:spcPts val="500"/>
        </a:spcBef>
        <a:spcAft>
          <a:spcPct val="0"/>
        </a:spcAft>
        <a:buChar char="•"/>
        <a:defRPr>
          <a:solidFill>
            <a:schemeClr val="tx1"/>
          </a:solidFill>
          <a:latin typeface="+mn-lt"/>
          <a:ea typeface="+mn-lt"/>
          <a:cs typeface="+mn-lt"/>
        </a:defRPr>
      </a:lvl4pPr>
      <a:lvl5pPr marL="2057400" indent="-228600" algn="l" rtl="0" eaLnBrk="0" fontAlgn="base" hangingPunct="0">
        <a:lnSpc>
          <a:spcPct val="90000"/>
        </a:lnSpc>
        <a:spcBef>
          <a:spcPts val="500"/>
        </a:spcBef>
        <a:spcAft>
          <a:spcPct val="0"/>
        </a:spcAft>
        <a:buChar char="•"/>
        <a:defRPr>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26" Type="http://schemas.openxmlformats.org/officeDocument/2006/relationships/notesSlide" Target="../notesSlides/notesSlide2.xml"/><Relationship Id="rId3" Type="http://schemas.openxmlformats.org/officeDocument/2006/relationships/tags" Target="../tags/tag11.xml"/><Relationship Id="rId21" Type="http://schemas.openxmlformats.org/officeDocument/2006/relationships/tags" Target="../tags/tag29.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5" Type="http://schemas.openxmlformats.org/officeDocument/2006/relationships/slideLayout" Target="../slideLayouts/slideLayout1.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tags" Target="../tags/tag32.xml"/><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tags" Target="../tags/tag31.xml"/><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s>
</file>

<file path=ppt/slides/_rels/slide3.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tags" Target="../tags/tag50.xml"/><Relationship Id="rId3" Type="http://schemas.openxmlformats.org/officeDocument/2006/relationships/tags" Target="../tags/tag35.xml"/><Relationship Id="rId21" Type="http://schemas.openxmlformats.org/officeDocument/2006/relationships/slideLayout" Target="../slideLayouts/slideLayout1.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tags" Target="../tags/tag49.xml"/><Relationship Id="rId2" Type="http://schemas.openxmlformats.org/officeDocument/2006/relationships/tags" Target="../tags/tag34.xml"/><Relationship Id="rId16" Type="http://schemas.openxmlformats.org/officeDocument/2006/relationships/tags" Target="../tags/tag48.xml"/><Relationship Id="rId20" Type="http://schemas.openxmlformats.org/officeDocument/2006/relationships/tags" Target="../tags/tag52.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tags" Target="../tags/tag47.xml"/><Relationship Id="rId10" Type="http://schemas.openxmlformats.org/officeDocument/2006/relationships/tags" Target="../tags/tag42.xml"/><Relationship Id="rId19" Type="http://schemas.openxmlformats.org/officeDocument/2006/relationships/tags" Target="../tags/tag51.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tags" Target="../tags/tag70.xml"/><Relationship Id="rId3" Type="http://schemas.openxmlformats.org/officeDocument/2006/relationships/tags" Target="../tags/tag55.xml"/><Relationship Id="rId21" Type="http://schemas.openxmlformats.org/officeDocument/2006/relationships/tags" Target="../tags/tag73.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 Type="http://schemas.openxmlformats.org/officeDocument/2006/relationships/tags" Target="../tags/tag54.xml"/><Relationship Id="rId16" Type="http://schemas.openxmlformats.org/officeDocument/2006/relationships/tags" Target="../tags/tag68.xml"/><Relationship Id="rId20" Type="http://schemas.openxmlformats.org/officeDocument/2006/relationships/tags" Target="../tags/tag72.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5" Type="http://schemas.openxmlformats.org/officeDocument/2006/relationships/tags" Target="../tags/tag67.xml"/><Relationship Id="rId23" Type="http://schemas.openxmlformats.org/officeDocument/2006/relationships/notesSlide" Target="../notesSlides/notesSlide4.xml"/><Relationship Id="rId10" Type="http://schemas.openxmlformats.org/officeDocument/2006/relationships/tags" Target="../tags/tag62.xml"/><Relationship Id="rId19" Type="http://schemas.openxmlformats.org/officeDocument/2006/relationships/tags" Target="../tags/tag71.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tags" Target="../tags/tag66.xml"/><Relationship Id="rId2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tags" Target="../tags/tag81.xml"/><Relationship Id="rId3" Type="http://schemas.openxmlformats.org/officeDocument/2006/relationships/tags" Target="../tags/tag76.xml"/><Relationship Id="rId7" Type="http://schemas.openxmlformats.org/officeDocument/2006/relationships/tags" Target="../tags/tag80.xml"/><Relationship Id="rId12" Type="http://schemas.openxmlformats.org/officeDocument/2006/relationships/notesSlide" Target="../notesSlides/notesSlide5.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slideLayout" Target="../slideLayouts/slideLayout1.xml"/><Relationship Id="rId5" Type="http://schemas.openxmlformats.org/officeDocument/2006/relationships/tags" Target="../tags/tag78.xml"/><Relationship Id="rId10" Type="http://schemas.openxmlformats.org/officeDocument/2006/relationships/tags" Target="../tags/tag83.xml"/><Relationship Id="rId4" Type="http://schemas.openxmlformats.org/officeDocument/2006/relationships/tags" Target="../tags/tag77.xml"/><Relationship Id="rId9" Type="http://schemas.openxmlformats.org/officeDocument/2006/relationships/tags" Target="../tags/tag82.xml"/></Relationships>
</file>

<file path=ppt/slides/_rels/slide6.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tags" Target="../tags/tag96.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tags" Target="../tags/tag95.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5" Type="http://schemas.openxmlformats.org/officeDocument/2006/relationships/tags" Target="../tags/tag88.xml"/><Relationship Id="rId15" Type="http://schemas.openxmlformats.org/officeDocument/2006/relationships/notesSlide" Target="../notesSlides/notesSlide6.xml"/><Relationship Id="rId10" Type="http://schemas.openxmlformats.org/officeDocument/2006/relationships/tags" Target="../tags/tag93.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tags" Target="../tags/tag114.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notesSlide" Target="../notesSlides/notesSlide7.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tags" Target="../tags/tag111.xml"/><Relationship Id="rId10" Type="http://schemas.openxmlformats.org/officeDocument/2006/relationships/tags" Target="../tags/tag106.xml"/><Relationship Id="rId19" Type="http://schemas.openxmlformats.org/officeDocument/2006/relationships/slideLayout" Target="../slideLayouts/slideLayout1.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8.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tags" Target="../tags/tag127.xml"/><Relationship Id="rId3" Type="http://schemas.openxmlformats.org/officeDocument/2006/relationships/tags" Target="../tags/tag117.xml"/><Relationship Id="rId7" Type="http://schemas.openxmlformats.org/officeDocument/2006/relationships/tags" Target="../tags/tag121.xml"/><Relationship Id="rId12" Type="http://schemas.openxmlformats.org/officeDocument/2006/relationships/tags" Target="../tags/tag126.xml"/><Relationship Id="rId2" Type="http://schemas.openxmlformats.org/officeDocument/2006/relationships/tags" Target="../tags/tag116.xml"/><Relationship Id="rId16" Type="http://schemas.openxmlformats.org/officeDocument/2006/relationships/notesSlide" Target="../notesSlides/notesSlide8.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5" Type="http://schemas.openxmlformats.org/officeDocument/2006/relationships/tags" Target="../tags/tag119.xml"/><Relationship Id="rId15" Type="http://schemas.openxmlformats.org/officeDocument/2006/relationships/slideLayout" Target="../slideLayouts/slideLayout1.xml"/><Relationship Id="rId10" Type="http://schemas.openxmlformats.org/officeDocument/2006/relationships/tags" Target="../tags/tag124.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s>
</file>

<file path=ppt/slides/_rels/slide9.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tags" Target="../tags/tag141.xml"/><Relationship Id="rId3" Type="http://schemas.openxmlformats.org/officeDocument/2006/relationships/tags" Target="../tags/tag131.xml"/><Relationship Id="rId7" Type="http://schemas.openxmlformats.org/officeDocument/2006/relationships/tags" Target="../tags/tag135.xml"/><Relationship Id="rId12" Type="http://schemas.openxmlformats.org/officeDocument/2006/relationships/tags" Target="../tags/tag140.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tags" Target="../tags/tag139.xml"/><Relationship Id="rId5" Type="http://schemas.openxmlformats.org/officeDocument/2006/relationships/tags" Target="../tags/tag133.xml"/><Relationship Id="rId15" Type="http://schemas.openxmlformats.org/officeDocument/2006/relationships/notesSlide" Target="../notesSlides/notesSlide9.xml"/><Relationship Id="rId10" Type="http://schemas.openxmlformats.org/officeDocument/2006/relationships/tags" Target="../tags/tag138.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149.xml"/><Relationship Id="rId3" Type="http://schemas.openxmlformats.org/officeDocument/2006/relationships/tags" Target="../tags/tag144.xml"/><Relationship Id="rId7" Type="http://schemas.openxmlformats.org/officeDocument/2006/relationships/tags" Target="../tags/tag148.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hyperlink" Target="https://www.regie-energie.qc.ca/fr/participants/dossiers/R-4353-2026/doc/R-4353-2026-C-EGQ-0008-Preuve-Memoire-2026_09_23.pdf#page=18" TargetMode="External"/><Relationship Id="rId5" Type="http://schemas.openxmlformats.org/officeDocument/2006/relationships/tags" Target="../tags/tag146.xml"/><Relationship Id="rId10" Type="http://schemas.openxmlformats.org/officeDocument/2006/relationships/notesSlide" Target="../notesSlides/notesSlide10.xml"/><Relationship Id="rId4" Type="http://schemas.openxmlformats.org/officeDocument/2006/relationships/tags" Target="../tags/tag145.xml"/><Relationship Id="rId9"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tags" Target="../tags/tag162.xml"/><Relationship Id="rId18" Type="http://schemas.openxmlformats.org/officeDocument/2006/relationships/tags" Target="../tags/tag167.xml"/><Relationship Id="rId3" Type="http://schemas.openxmlformats.org/officeDocument/2006/relationships/tags" Target="../tags/tag152.xml"/><Relationship Id="rId21" Type="http://schemas.openxmlformats.org/officeDocument/2006/relationships/slideLayout" Target="../slideLayouts/slideLayout1.xml"/><Relationship Id="rId7" Type="http://schemas.openxmlformats.org/officeDocument/2006/relationships/tags" Target="../tags/tag156.xml"/><Relationship Id="rId12" Type="http://schemas.openxmlformats.org/officeDocument/2006/relationships/tags" Target="../tags/tag161.xml"/><Relationship Id="rId17" Type="http://schemas.openxmlformats.org/officeDocument/2006/relationships/tags" Target="../tags/tag166.xml"/><Relationship Id="rId2" Type="http://schemas.openxmlformats.org/officeDocument/2006/relationships/tags" Target="../tags/tag151.xml"/><Relationship Id="rId16" Type="http://schemas.openxmlformats.org/officeDocument/2006/relationships/tags" Target="../tags/tag165.xml"/><Relationship Id="rId20" Type="http://schemas.openxmlformats.org/officeDocument/2006/relationships/tags" Target="../tags/tag169.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tags" Target="../tags/tag160.xml"/><Relationship Id="rId5" Type="http://schemas.openxmlformats.org/officeDocument/2006/relationships/tags" Target="../tags/tag154.xml"/><Relationship Id="rId15" Type="http://schemas.openxmlformats.org/officeDocument/2006/relationships/tags" Target="../tags/tag164.xml"/><Relationship Id="rId10" Type="http://schemas.openxmlformats.org/officeDocument/2006/relationships/tags" Target="../tags/tag159.xml"/><Relationship Id="rId19" Type="http://schemas.openxmlformats.org/officeDocument/2006/relationships/tags" Target="../tags/tag168.xml"/><Relationship Id="rId4" Type="http://schemas.openxmlformats.org/officeDocument/2006/relationships/tags" Target="../tags/tag153.xml"/><Relationship Id="rId9" Type="http://schemas.openxmlformats.org/officeDocument/2006/relationships/tags" Target="../tags/tag158.xml"/><Relationship Id="rId14" Type="http://schemas.openxmlformats.org/officeDocument/2006/relationships/tags" Target="../tags/tag163.xml"/><Relationship Id="rId2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notesSlide" Target="../notesSlides/notesSlide12.xml"/><Relationship Id="rId3" Type="http://schemas.openxmlformats.org/officeDocument/2006/relationships/tags" Target="../tags/tag172.xml"/><Relationship Id="rId7" Type="http://schemas.openxmlformats.org/officeDocument/2006/relationships/tags" Target="../tags/tag176.xml"/><Relationship Id="rId12" Type="http://schemas.openxmlformats.org/officeDocument/2006/relationships/slideLayout" Target="../slideLayouts/slideLayout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tags" Target="../tags/tag180.xml"/><Relationship Id="rId5" Type="http://schemas.openxmlformats.org/officeDocument/2006/relationships/tags" Target="../tags/tag174.xml"/><Relationship Id="rId15" Type="http://schemas.openxmlformats.org/officeDocument/2006/relationships/hyperlink" Target="https://www.regie-energie.qc.ca/fr/participants/dossiers/R-4353-2026/doc/R-4353-2026-C-%C3%89nergir-0013-Preuve-Memoire-2026_09_23.pdf#page=23" TargetMode="External"/><Relationship Id="rId10" Type="http://schemas.openxmlformats.org/officeDocument/2006/relationships/tags" Target="../tags/tag179.xml"/><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hyperlink" Target="https://www.regie-energie.qc.ca/fr/participants/dossiers/R-4353-2026/doc/R-4353-2026-A-0035-Preuve-Corresp-2026_09_16.pdf#page=43" TargetMode="External"/></Relationships>
</file>

<file path=ppt/slides/_rels/slide13.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tags" Target="../tags/tag193.xml"/><Relationship Id="rId18" Type="http://schemas.openxmlformats.org/officeDocument/2006/relationships/tags" Target="../tags/tag198.xml"/><Relationship Id="rId26" Type="http://schemas.openxmlformats.org/officeDocument/2006/relationships/hyperlink" Target="https://www.restaurantscanada.org/rising-costs-outpace-sales-growth-eroding-restaurant-profitability-new-report-finds/" TargetMode="External"/><Relationship Id="rId3" Type="http://schemas.openxmlformats.org/officeDocument/2006/relationships/tags" Target="../tags/tag183.xml"/><Relationship Id="rId21" Type="http://schemas.openxmlformats.org/officeDocument/2006/relationships/tags" Target="../tags/tag201.xml"/><Relationship Id="rId7" Type="http://schemas.openxmlformats.org/officeDocument/2006/relationships/tags" Target="../tags/tag187.xml"/><Relationship Id="rId12" Type="http://schemas.openxmlformats.org/officeDocument/2006/relationships/tags" Target="../tags/tag192.xml"/><Relationship Id="rId17" Type="http://schemas.openxmlformats.org/officeDocument/2006/relationships/tags" Target="../tags/tag197.xml"/><Relationship Id="rId25" Type="http://schemas.openxmlformats.org/officeDocument/2006/relationships/hyperlink" Target="https://www150.statcan.gc.ca/n1/pub/75-006-x/2026002/article/00002-fra.htm" TargetMode="External"/><Relationship Id="rId2" Type="http://schemas.openxmlformats.org/officeDocument/2006/relationships/tags" Target="../tags/tag182.xml"/><Relationship Id="rId16" Type="http://schemas.openxmlformats.org/officeDocument/2006/relationships/tags" Target="../tags/tag196.xml"/><Relationship Id="rId20" Type="http://schemas.openxmlformats.org/officeDocument/2006/relationships/tags" Target="../tags/tag200.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tags" Target="../tags/tag191.xml"/><Relationship Id="rId24" Type="http://schemas.openxmlformats.org/officeDocument/2006/relationships/hyperlink" Target="https://www150.statcan.gc.ca/n1/daily-quotidien/230213/dq230213b-fra.htm" TargetMode="External"/><Relationship Id="rId5" Type="http://schemas.openxmlformats.org/officeDocument/2006/relationships/tags" Target="../tags/tag185.xml"/><Relationship Id="rId15" Type="http://schemas.openxmlformats.org/officeDocument/2006/relationships/tags" Target="../tags/tag195.xml"/><Relationship Id="rId23" Type="http://schemas.openxmlformats.org/officeDocument/2006/relationships/notesSlide" Target="../notesSlides/notesSlide13.xml"/><Relationship Id="rId10" Type="http://schemas.openxmlformats.org/officeDocument/2006/relationships/tags" Target="../tags/tag190.xml"/><Relationship Id="rId19" Type="http://schemas.openxmlformats.org/officeDocument/2006/relationships/tags" Target="../tags/tag199.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tags" Target="../tags/tag194.xml"/><Relationship Id="rId22" Type="http://schemas.openxmlformats.org/officeDocument/2006/relationships/slideLayout" Target="../slideLayouts/slideLayout1.xml"/><Relationship Id="rId27" Type="http://schemas.openxmlformats.org/officeDocument/2006/relationships/hyperlink" Target="https://www.restaurantscanada.org/high-operating-costs-and-uneven-consumer-spending-put-canadas-restaurant-sector-a-key-economic-engine-under-pressure/" TargetMode="External"/></Relationships>
</file>

<file path=ppt/slides/_rels/slide14.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tags" Target="../tags/tag214.xml"/><Relationship Id="rId18" Type="http://schemas.openxmlformats.org/officeDocument/2006/relationships/image" Target="../media/image1.png"/><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tags" Target="../tags/tag213.xml"/><Relationship Id="rId17" Type="http://schemas.openxmlformats.org/officeDocument/2006/relationships/notesSlide" Target="../notesSlides/notesSlide14.xml"/><Relationship Id="rId2" Type="http://schemas.openxmlformats.org/officeDocument/2006/relationships/tags" Target="../tags/tag203.xml"/><Relationship Id="rId16" Type="http://schemas.openxmlformats.org/officeDocument/2006/relationships/slideLayout" Target="../slideLayouts/slideLayout1.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tags" Target="../tags/tag212.xml"/><Relationship Id="rId5" Type="http://schemas.openxmlformats.org/officeDocument/2006/relationships/tags" Target="../tags/tag206.xml"/><Relationship Id="rId15" Type="http://schemas.openxmlformats.org/officeDocument/2006/relationships/tags" Target="../tags/tag216.xml"/><Relationship Id="rId10" Type="http://schemas.openxmlformats.org/officeDocument/2006/relationships/tags" Target="../tags/tag211.xml"/><Relationship Id="rId4" Type="http://schemas.openxmlformats.org/officeDocument/2006/relationships/tags" Target="../tags/tag205.xml"/><Relationship Id="rId9" Type="http://schemas.openxmlformats.org/officeDocument/2006/relationships/tags" Target="../tags/tag210.xml"/><Relationship Id="rId14" Type="http://schemas.openxmlformats.org/officeDocument/2006/relationships/tags" Target="../tags/tag215.xml"/></Relationships>
</file>

<file path=ppt/slides/_rels/slide15.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notesSlide" Target="../notesSlides/notesSlide15.xml"/><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slideLayout" Target="../slideLayouts/slideLayout1.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tags" Target="../tags/tag227.xml"/><Relationship Id="rId5" Type="http://schemas.openxmlformats.org/officeDocument/2006/relationships/tags" Target="../tags/tag221.xml"/><Relationship Id="rId15" Type="http://schemas.openxmlformats.org/officeDocument/2006/relationships/hyperlink" Target="https://www.regie-energie.qc.ca/fr/participants/dossiers/R-4353-2026/doc/R-4353-2026-C-EGQ-0008-Preuve-Memoire-2026_09_23.pdf#page=17" TargetMode="External"/><Relationship Id="rId10" Type="http://schemas.openxmlformats.org/officeDocument/2006/relationships/tags" Target="../tags/tag226.xml"/><Relationship Id="rId4" Type="http://schemas.openxmlformats.org/officeDocument/2006/relationships/tags" Target="../tags/tag220.xml"/><Relationship Id="rId9" Type="http://schemas.openxmlformats.org/officeDocument/2006/relationships/tags" Target="../tags/tag225.xml"/><Relationship Id="rId14" Type="http://schemas.openxmlformats.org/officeDocument/2006/relationships/hyperlink" Target="https://www.regie-energie.qc.ca/fr/participants/dossiers/R-4353-2026/doc/R-4353-2026-C-EGQ-0008-Preuve-Memoire-2026_09_23.pdf#page=16" TargetMode="External"/></Relationships>
</file>

<file path=ppt/slides/_rels/slide16.xml.rels><?xml version="1.0" encoding="UTF-8" standalone="yes"?>
<Relationships xmlns="http://schemas.openxmlformats.org/package/2006/relationships"><Relationship Id="rId8" Type="http://schemas.openxmlformats.org/officeDocument/2006/relationships/tags" Target="../tags/tag235.xml"/><Relationship Id="rId13" Type="http://schemas.openxmlformats.org/officeDocument/2006/relationships/tags" Target="../tags/tag240.xml"/><Relationship Id="rId18" Type="http://schemas.openxmlformats.org/officeDocument/2006/relationships/tags" Target="../tags/tag245.xml"/><Relationship Id="rId3" Type="http://schemas.openxmlformats.org/officeDocument/2006/relationships/tags" Target="../tags/tag230.xml"/><Relationship Id="rId21" Type="http://schemas.openxmlformats.org/officeDocument/2006/relationships/notesSlide" Target="../notesSlides/notesSlide16.xml"/><Relationship Id="rId7" Type="http://schemas.openxmlformats.org/officeDocument/2006/relationships/tags" Target="../tags/tag234.xml"/><Relationship Id="rId12" Type="http://schemas.openxmlformats.org/officeDocument/2006/relationships/tags" Target="../tags/tag239.xml"/><Relationship Id="rId17" Type="http://schemas.openxmlformats.org/officeDocument/2006/relationships/tags" Target="../tags/tag244.xml"/><Relationship Id="rId2" Type="http://schemas.openxmlformats.org/officeDocument/2006/relationships/tags" Target="../tags/tag229.xml"/><Relationship Id="rId16" Type="http://schemas.openxmlformats.org/officeDocument/2006/relationships/tags" Target="../tags/tag243.xml"/><Relationship Id="rId20" Type="http://schemas.openxmlformats.org/officeDocument/2006/relationships/slideLayout" Target="../slideLayouts/slideLayout1.xml"/><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tags" Target="../tags/tag238.xml"/><Relationship Id="rId5" Type="http://schemas.openxmlformats.org/officeDocument/2006/relationships/tags" Target="../tags/tag232.xml"/><Relationship Id="rId15" Type="http://schemas.openxmlformats.org/officeDocument/2006/relationships/tags" Target="../tags/tag242.xml"/><Relationship Id="rId10" Type="http://schemas.openxmlformats.org/officeDocument/2006/relationships/tags" Target="../tags/tag237.xml"/><Relationship Id="rId19" Type="http://schemas.openxmlformats.org/officeDocument/2006/relationships/tags" Target="../tags/tag246.xml"/><Relationship Id="rId4" Type="http://schemas.openxmlformats.org/officeDocument/2006/relationships/tags" Target="../tags/tag231.xml"/><Relationship Id="rId9" Type="http://schemas.openxmlformats.org/officeDocument/2006/relationships/tags" Target="../tags/tag236.xml"/><Relationship Id="rId14" Type="http://schemas.openxmlformats.org/officeDocument/2006/relationships/tags" Target="../tags/tag241.xml"/></Relationships>
</file>

<file path=ppt/slides/_rels/slide17.xml.rels><?xml version="1.0" encoding="UTF-8" standalone="yes"?>
<Relationships xmlns="http://schemas.openxmlformats.org/package/2006/relationships"><Relationship Id="rId8" Type="http://schemas.openxmlformats.org/officeDocument/2006/relationships/tags" Target="../tags/tag254.xml"/><Relationship Id="rId13" Type="http://schemas.openxmlformats.org/officeDocument/2006/relationships/tags" Target="../tags/tag259.xml"/><Relationship Id="rId3" Type="http://schemas.openxmlformats.org/officeDocument/2006/relationships/tags" Target="../tags/tag249.xml"/><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notesSlide" Target="../notesSlides/notesSlide17.xml"/><Relationship Id="rId2" Type="http://schemas.openxmlformats.org/officeDocument/2006/relationships/tags" Target="../tags/tag248.xml"/><Relationship Id="rId16" Type="http://schemas.openxmlformats.org/officeDocument/2006/relationships/slideLayout" Target="../slideLayouts/slideLayout1.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5" Type="http://schemas.openxmlformats.org/officeDocument/2006/relationships/tags" Target="../tags/tag251.xml"/><Relationship Id="rId15" Type="http://schemas.openxmlformats.org/officeDocument/2006/relationships/tags" Target="../tags/tag261.xml"/><Relationship Id="rId10" Type="http://schemas.openxmlformats.org/officeDocument/2006/relationships/tags" Target="../tags/tag256.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tags" Target="../tags/tag260.xml"/></Relationships>
</file>

<file path=ppt/slides/_rels/slide18.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18" Type="http://schemas.openxmlformats.org/officeDocument/2006/relationships/slideLayout" Target="../slideLayouts/slideLayout1.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17" Type="http://schemas.openxmlformats.org/officeDocument/2006/relationships/tags" Target="../tags/tag278.xml"/><Relationship Id="rId2" Type="http://schemas.openxmlformats.org/officeDocument/2006/relationships/tags" Target="../tags/tag263.xml"/><Relationship Id="rId16" Type="http://schemas.openxmlformats.org/officeDocument/2006/relationships/tags" Target="../tags/tag277.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tags" Target="../tags/tag276.xml"/><Relationship Id="rId10" Type="http://schemas.openxmlformats.org/officeDocument/2006/relationships/tags" Target="../tags/tag271.xml"/><Relationship Id="rId19" Type="http://schemas.openxmlformats.org/officeDocument/2006/relationships/notesSlide" Target="../notesSlides/notesSlide18.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tags" Target="../tags/tag275.xml"/></Relationships>
</file>

<file path=ppt/slides/_rels/slide19.xml.rels><?xml version="1.0" encoding="UTF-8" standalone="yes"?>
<Relationships xmlns="http://schemas.openxmlformats.org/package/2006/relationships"><Relationship Id="rId8" Type="http://schemas.openxmlformats.org/officeDocument/2006/relationships/tags" Target="../tags/tag286.xml"/><Relationship Id="rId3" Type="http://schemas.openxmlformats.org/officeDocument/2006/relationships/tags" Target="../tags/tag281.xml"/><Relationship Id="rId7" Type="http://schemas.openxmlformats.org/officeDocument/2006/relationships/tags" Target="../tags/tag285.xml"/><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hyperlink" Target="https://www.regie-energie.qc.ca/fr/participants/dossiers/R-4353-2026/doc/R-4353-2026-C-OC-0003-Preuve-Memoire-2026_09_23.pdf#page=43" TargetMode="External"/><Relationship Id="rId5" Type="http://schemas.openxmlformats.org/officeDocument/2006/relationships/tags" Target="../tags/tag283.xml"/><Relationship Id="rId10" Type="http://schemas.openxmlformats.org/officeDocument/2006/relationships/notesSlide" Target="../notesSlides/notesSlide19.xml"/><Relationship Id="rId4" Type="http://schemas.openxmlformats.org/officeDocument/2006/relationships/tags" Target="../tags/tag282.xml"/><Relationship Id="rId9"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18" Type="http://schemas.openxmlformats.org/officeDocument/2006/relationships/tags" Target="../tags/tag304.xml"/><Relationship Id="rId3" Type="http://schemas.openxmlformats.org/officeDocument/2006/relationships/tags" Target="../tags/tag289.xml"/><Relationship Id="rId7" Type="http://schemas.openxmlformats.org/officeDocument/2006/relationships/tags" Target="../tags/tag293.xml"/><Relationship Id="rId12" Type="http://schemas.openxmlformats.org/officeDocument/2006/relationships/tags" Target="../tags/tag298.xml"/><Relationship Id="rId17" Type="http://schemas.openxmlformats.org/officeDocument/2006/relationships/tags" Target="../tags/tag303.xml"/><Relationship Id="rId2" Type="http://schemas.openxmlformats.org/officeDocument/2006/relationships/tags" Target="../tags/tag288.xml"/><Relationship Id="rId16" Type="http://schemas.openxmlformats.org/officeDocument/2006/relationships/tags" Target="../tags/tag302.xml"/><Relationship Id="rId20" Type="http://schemas.openxmlformats.org/officeDocument/2006/relationships/notesSlide" Target="../notesSlides/notesSlide20.xml"/><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5" Type="http://schemas.openxmlformats.org/officeDocument/2006/relationships/tags" Target="../tags/tag291.xml"/><Relationship Id="rId15" Type="http://schemas.openxmlformats.org/officeDocument/2006/relationships/tags" Target="../tags/tag301.xml"/><Relationship Id="rId10" Type="http://schemas.openxmlformats.org/officeDocument/2006/relationships/tags" Target="../tags/tag296.xml"/><Relationship Id="rId19" Type="http://schemas.openxmlformats.org/officeDocument/2006/relationships/slideLayout" Target="../slideLayouts/slideLayout1.xml"/><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tags" Target="../tags/tag300.xml"/></Relationships>
</file>

<file path=ppt/slides/_rels/slide21.xml.rels><?xml version="1.0" encoding="UTF-8" standalone="yes"?>
<Relationships xmlns="http://schemas.openxmlformats.org/package/2006/relationships"><Relationship Id="rId8" Type="http://schemas.openxmlformats.org/officeDocument/2006/relationships/tags" Target="../tags/tag312.xml"/><Relationship Id="rId13" Type="http://schemas.openxmlformats.org/officeDocument/2006/relationships/notesSlide" Target="../notesSlides/notesSlide21.xml"/><Relationship Id="rId3" Type="http://schemas.openxmlformats.org/officeDocument/2006/relationships/tags" Target="../tags/tag307.xml"/><Relationship Id="rId7" Type="http://schemas.openxmlformats.org/officeDocument/2006/relationships/tags" Target="../tags/tag311.xml"/><Relationship Id="rId12" Type="http://schemas.openxmlformats.org/officeDocument/2006/relationships/slideLayout" Target="../slideLayouts/slideLayout1.xml"/><Relationship Id="rId2" Type="http://schemas.openxmlformats.org/officeDocument/2006/relationships/tags" Target="../tags/tag306.xml"/><Relationship Id="rId1" Type="http://schemas.openxmlformats.org/officeDocument/2006/relationships/tags" Target="../tags/tag305.xml"/><Relationship Id="rId6" Type="http://schemas.openxmlformats.org/officeDocument/2006/relationships/tags" Target="../tags/tag310.xml"/><Relationship Id="rId11" Type="http://schemas.openxmlformats.org/officeDocument/2006/relationships/tags" Target="../tags/tag315.xml"/><Relationship Id="rId5" Type="http://schemas.openxmlformats.org/officeDocument/2006/relationships/tags" Target="../tags/tag309.xml"/><Relationship Id="rId15" Type="http://schemas.openxmlformats.org/officeDocument/2006/relationships/hyperlink" Target="https://www.regie-energie.qc.ca/fr/participants/dossiers/R-4353-2026/doc/R-4353-2026-A-0037-Preuve-Corresp-2026_09_21.pdf#page=13" TargetMode="External"/><Relationship Id="rId10" Type="http://schemas.openxmlformats.org/officeDocument/2006/relationships/tags" Target="../tags/tag314.xml"/><Relationship Id="rId4" Type="http://schemas.openxmlformats.org/officeDocument/2006/relationships/tags" Target="../tags/tag308.xml"/><Relationship Id="rId9" Type="http://schemas.openxmlformats.org/officeDocument/2006/relationships/tags" Target="../tags/tag313.xml"/><Relationship Id="rId14" Type="http://schemas.openxmlformats.org/officeDocument/2006/relationships/hyperlink" Target="https://www.regie-energie.qc.ca/fr/participants/dossiers/R-4353-2026/doc/R-4353-2026-A-0035-Preuve-Corresp-2026_09_16.pdf#page=31" TargetMode="External"/></Relationships>
</file>

<file path=ppt/slides/_rels/slide22.xml.rels><?xml version="1.0" encoding="UTF-8" standalone="yes"?>
<Relationships xmlns="http://schemas.openxmlformats.org/package/2006/relationships"><Relationship Id="rId8" Type="http://schemas.openxmlformats.org/officeDocument/2006/relationships/tags" Target="../tags/tag323.xml"/><Relationship Id="rId13" Type="http://schemas.openxmlformats.org/officeDocument/2006/relationships/tags" Target="../tags/tag328.xml"/><Relationship Id="rId3" Type="http://schemas.openxmlformats.org/officeDocument/2006/relationships/tags" Target="../tags/tag318.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notesSlide" Target="../notesSlides/notesSlide22.xml"/><Relationship Id="rId2" Type="http://schemas.openxmlformats.org/officeDocument/2006/relationships/tags" Target="../tags/tag317.xml"/><Relationship Id="rId16" Type="http://schemas.openxmlformats.org/officeDocument/2006/relationships/slideLayout" Target="../slideLayouts/slideLayout1.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5" Type="http://schemas.openxmlformats.org/officeDocument/2006/relationships/tags" Target="../tags/tag320.xml"/><Relationship Id="rId15" Type="http://schemas.openxmlformats.org/officeDocument/2006/relationships/tags" Target="../tags/tag330.xml"/><Relationship Id="rId10" Type="http://schemas.openxmlformats.org/officeDocument/2006/relationships/tags" Target="../tags/tag325.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1026" name="GSR québécois : réduire les impacts&#10;tarifaires et faciliter ">
            <a:extLst>
              <a:ext uri="{FF2B5EF4-FFF2-40B4-BE49-F238E27FC236}">
                <a16:creationId xmlns:a16="http://schemas.microsoft.com/office/drawing/2014/main" id="{DE9BE055-0370-E7B3-14C0-7BB3A8F07608}"/>
              </a:ext>
            </a:extLst>
          </p:cNvPr>
          <p:cNvSpPr>
            <a:spLocks noGrp="1" noChangeArrowheads="1"/>
          </p:cNvSpPr>
          <p:nvPr>
            <p:custDataLst>
              <p:tags r:id="rId1"/>
            </p:custDataLst>
          </p:nvPr>
        </p:nvSpPr>
        <p:spPr bwMode="auto">
          <a:xfrm>
            <a:off x="857250" y="1809750"/>
            <a:ext cx="13525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3600" b="1" noProof="0" dirty="0">
                <a:solidFill>
                  <a:srgbClr val="FFFFFF"/>
                </a:solidFill>
                <a:latin typeface="Arial" panose="020B0604020202020204" pitchFamily="34" charset="0"/>
                <a:cs typeface="Arial" panose="020B0604020202020204" pitchFamily="34" charset="0"/>
              </a:rPr>
              <a:t>GSR québécois : réduire les impacts</a:t>
            </a:r>
          </a:p>
          <a:p>
            <a:pPr eaLnBrk="1" hangingPunct="1"/>
            <a:r>
              <a:rPr lang="fr-CA" sz="3600" b="1" noProof="0" dirty="0">
                <a:solidFill>
                  <a:srgbClr val="FFFFFF"/>
                </a:solidFill>
                <a:latin typeface="Arial" panose="020B0604020202020204" pitchFamily="34" charset="0"/>
                <a:cs typeface="Arial" panose="020B0604020202020204" pitchFamily="34" charset="0"/>
              </a:rPr>
              <a:t>tarifaires et faciliter la transition</a:t>
            </a:r>
          </a:p>
        </p:txBody>
      </p:sp>
      <p:sp>
        <p:nvSpPr>
          <p:cNvPr id="1027" name="Straight Connector 1">
            <a:extLst>
              <a:ext uri="{FF2B5EF4-FFF2-40B4-BE49-F238E27FC236}">
                <a16:creationId xmlns:a16="http://schemas.microsoft.com/office/drawing/2014/main" id="{0588CE1C-7372-C5CE-5B96-242A735D145C}"/>
              </a:ext>
            </a:extLst>
          </p:cNvPr>
          <p:cNvSpPr>
            <a:spLocks noGrp="1"/>
          </p:cNvSpPr>
          <p:nvPr>
            <p:custDataLst>
              <p:tags r:id="rId2"/>
            </p:custDataLst>
          </p:nvPr>
        </p:nvSpPr>
        <p:spPr bwMode="auto">
          <a:xfrm>
            <a:off x="857250" y="3867150"/>
            <a:ext cx="1190625" cy="0"/>
          </a:xfrm>
          <a:prstGeom prst="line">
            <a:avLst/>
          </a:prstGeom>
          <a:noFill/>
          <a:ln w="12383">
            <a:solidFill>
              <a:srgbClr val="B65A32"/>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 name="Mémoire conjoint de l’ACEFO et de l’AHQ-ARQ">
            <a:extLst>
              <a:ext uri="{FF2B5EF4-FFF2-40B4-BE49-F238E27FC236}">
                <a16:creationId xmlns:a16="http://schemas.microsoft.com/office/drawing/2014/main" id="{56C7CB01-1EFC-5068-0DDA-FDECB51E0957}"/>
              </a:ext>
            </a:extLst>
          </p:cNvPr>
          <p:cNvSpPr>
            <a:spLocks noGrp="1"/>
          </p:cNvSpPr>
          <p:nvPr>
            <p:custDataLst>
              <p:tags r:id="rId3"/>
            </p:custDataLst>
          </p:nvPr>
        </p:nvSpPr>
        <p:spPr>
          <a:xfrm>
            <a:off x="857250" y="4362450"/>
            <a:ext cx="13525500" cy="523875"/>
          </a:xfrm>
          <a:prstGeom prst="rect">
            <a:avLst/>
          </a:prstGeom>
          <a:noFill/>
          <a:ln w="0">
            <a:noFill/>
          </a:ln>
        </p:spPr>
        <p:txBody>
          <a:bodyPr lIns="0" tIns="0" rIns="0" bIns="0"/>
          <a:lstStyle/>
          <a:p>
            <a:pPr eaLnBrk="1" fontAlgn="auto" hangingPunct="1">
              <a:spcBef>
                <a:spcPts val="0"/>
              </a:spcBef>
              <a:spcAft>
                <a:spcPts val="0"/>
              </a:spcAft>
              <a:defRPr sz="2550" b="0">
                <a:solidFill>
                  <a:srgbClr val="FFFFFF"/>
                </a:solidFill>
                <a:latin typeface="Arial"/>
                <a:ea typeface="Arial"/>
                <a:cs typeface="Arial"/>
              </a:defRPr>
            </a:pPr>
            <a:r>
              <a:rPr lang="fr-CA" sz="2550" noProof="0" dirty="0">
                <a:solidFill>
                  <a:srgbClr val="FFFFFF"/>
                </a:solidFill>
                <a:latin typeface="Arial"/>
                <a:ea typeface="Arial"/>
                <a:cs typeface="Arial"/>
              </a:rPr>
              <a:t>Mémoire conjoint de l’ACEFO et de l’AHQ-ARQ</a:t>
            </a:r>
          </a:p>
          <a:p>
            <a:pPr eaLnBrk="1" fontAlgn="auto" hangingPunct="1">
              <a:spcBef>
                <a:spcPts val="0"/>
              </a:spcBef>
              <a:spcAft>
                <a:spcPts val="0"/>
              </a:spcAft>
              <a:defRPr sz="2550" b="0">
                <a:solidFill>
                  <a:srgbClr val="FFFFFF"/>
                </a:solidFill>
                <a:latin typeface="Arial"/>
                <a:ea typeface="Arial"/>
                <a:cs typeface="Arial"/>
              </a:defRPr>
            </a:pPr>
            <a:endParaRPr lang="fr-CA" sz="2550" noProof="0" dirty="0">
              <a:solidFill>
                <a:srgbClr val="FFFFFF"/>
              </a:solidFill>
              <a:latin typeface="Arial"/>
              <a:ea typeface="Arial"/>
              <a:cs typeface="Arial"/>
            </a:endParaRPr>
          </a:p>
          <a:p>
            <a:pPr eaLnBrk="1" fontAlgn="auto" hangingPunct="1">
              <a:spcBef>
                <a:spcPts val="0"/>
              </a:spcBef>
              <a:spcAft>
                <a:spcPts val="0"/>
              </a:spcAft>
              <a:defRPr sz="2550" b="0">
                <a:solidFill>
                  <a:srgbClr val="FFFFFF"/>
                </a:solidFill>
                <a:latin typeface="Arial"/>
                <a:ea typeface="Arial"/>
                <a:cs typeface="Arial"/>
              </a:defRPr>
            </a:pPr>
            <a:r>
              <a:rPr lang="fr-CA" sz="2550" noProof="0" dirty="0">
                <a:solidFill>
                  <a:srgbClr val="FFFFFF"/>
                </a:solidFill>
                <a:latin typeface="Arial"/>
                <a:ea typeface="Arial"/>
                <a:cs typeface="Arial"/>
              </a:rPr>
              <a:t>Préparé par : Gaultier Barry-Camu et Marcel Paul Raymond</a:t>
            </a:r>
          </a:p>
        </p:txBody>
      </p:sp>
      <p:sp>
        <p:nvSpPr>
          <p:cNvPr id="4" name="Régie de l’énergie&#10;Dossier R-4353-2026">
            <a:extLst>
              <a:ext uri="{FF2B5EF4-FFF2-40B4-BE49-F238E27FC236}">
                <a16:creationId xmlns:a16="http://schemas.microsoft.com/office/drawing/2014/main" id="{AB86E5EC-C8B3-1C21-2495-541606051BC1}"/>
              </a:ext>
            </a:extLst>
          </p:cNvPr>
          <p:cNvSpPr>
            <a:spLocks noGrp="1"/>
          </p:cNvSpPr>
          <p:nvPr>
            <p:custDataLst>
              <p:tags r:id="rId4"/>
            </p:custDataLst>
          </p:nvPr>
        </p:nvSpPr>
        <p:spPr>
          <a:xfrm>
            <a:off x="857250" y="6934200"/>
            <a:ext cx="13525500" cy="1257300"/>
          </a:xfrm>
          <a:prstGeom prst="rect">
            <a:avLst/>
          </a:prstGeom>
          <a:noFill/>
          <a:ln w="0">
            <a:noFill/>
          </a:ln>
        </p:spPr>
        <p:txBody>
          <a:bodyPr lIns="0" tIns="0" rIns="0" bIns="0"/>
          <a:lstStyle/>
          <a:p>
            <a:pPr eaLnBrk="1" fontAlgn="auto" hangingPunct="1">
              <a:spcBef>
                <a:spcPts val="0"/>
              </a:spcBef>
              <a:spcAft>
                <a:spcPts val="0"/>
              </a:spcAft>
              <a:defRPr sz="2250" b="0">
                <a:solidFill>
                  <a:srgbClr val="FFFFFF"/>
                </a:solidFill>
                <a:latin typeface="Arial"/>
                <a:ea typeface="Arial"/>
                <a:cs typeface="Arial"/>
              </a:defRPr>
            </a:pPr>
            <a:r>
              <a:rPr lang="fr-CA" sz="2250" noProof="0" dirty="0">
                <a:solidFill>
                  <a:srgbClr val="FFFFFF"/>
                </a:solidFill>
                <a:latin typeface="Arial"/>
                <a:ea typeface="Arial"/>
                <a:cs typeface="Arial"/>
              </a:rPr>
              <a:t>Régie de l’énergie</a:t>
            </a:r>
          </a:p>
          <a:p>
            <a:pPr eaLnBrk="1" fontAlgn="auto" hangingPunct="1">
              <a:spcBef>
                <a:spcPts val="0"/>
              </a:spcBef>
              <a:spcAft>
                <a:spcPts val="0"/>
              </a:spcAft>
              <a:defRPr sz="2250" b="0">
                <a:solidFill>
                  <a:srgbClr val="FFFFFF"/>
                </a:solidFill>
                <a:latin typeface="Arial"/>
                <a:ea typeface="Arial"/>
                <a:cs typeface="Arial"/>
              </a:defRPr>
            </a:pPr>
            <a:r>
              <a:rPr lang="fr-CA" sz="2250" noProof="0" dirty="0">
                <a:solidFill>
                  <a:srgbClr val="FFFFFF"/>
                </a:solidFill>
                <a:latin typeface="Arial"/>
                <a:ea typeface="Arial"/>
                <a:cs typeface="Arial"/>
              </a:rPr>
              <a:t>Dossier R-4353-2026</a:t>
            </a:r>
          </a:p>
          <a:p>
            <a:pPr eaLnBrk="1" fontAlgn="auto" hangingPunct="1">
              <a:spcBef>
                <a:spcPts val="0"/>
              </a:spcBef>
              <a:spcAft>
                <a:spcPts val="0"/>
              </a:spcAft>
              <a:defRPr sz="2250" b="0">
                <a:solidFill>
                  <a:srgbClr val="FFFFFF"/>
                </a:solidFill>
                <a:latin typeface="Arial"/>
                <a:ea typeface="Arial"/>
                <a:cs typeface="Arial"/>
              </a:defRPr>
            </a:pPr>
            <a:r>
              <a:rPr lang="fr-CA" sz="2250" noProof="0" dirty="0">
                <a:solidFill>
                  <a:srgbClr val="FFFFFF"/>
                </a:solidFill>
                <a:latin typeface="Arial"/>
                <a:ea typeface="Arial"/>
                <a:cs typeface="Arial"/>
              </a:rPr>
              <a:t>19 octobre 2026</a:t>
            </a:r>
          </a:p>
        </p:txBody>
      </p:sp>
      <p:sp>
        <p:nvSpPr>
          <p:cNvPr id="1030" name="Straight Connector 4">
            <a:extLst>
              <a:ext uri="{FF2B5EF4-FFF2-40B4-BE49-F238E27FC236}">
                <a16:creationId xmlns:a16="http://schemas.microsoft.com/office/drawing/2014/main" id="{139340AC-24EE-42DF-9592-96628066869D}"/>
              </a:ext>
            </a:extLst>
          </p:cNvPr>
          <p:cNvSpPr>
            <a:spLocks noGrp="1"/>
          </p:cNvSpPr>
          <p:nvPr>
            <p:custDataLst>
              <p:tags r:id="rId5"/>
            </p:custDataLst>
          </p:nvPr>
        </p:nvSpPr>
        <p:spPr bwMode="auto">
          <a:xfrm>
            <a:off x="857250" y="8058150"/>
            <a:ext cx="13525500" cy="0"/>
          </a:xfrm>
          <a:prstGeom prst="line">
            <a:avLst/>
          </a:prstGeom>
          <a:noFill/>
          <a:ln w="12383">
            <a:solidFill>
              <a:srgbClr val="486078"/>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031" name="ACEFO et AHQ-ARQ — R-4353-2026">
            <a:extLst>
              <a:ext uri="{FF2B5EF4-FFF2-40B4-BE49-F238E27FC236}">
                <a16:creationId xmlns:a16="http://schemas.microsoft.com/office/drawing/2014/main" id="{C823D0D2-5253-E053-229E-5605D06AD861}"/>
              </a:ext>
            </a:extLst>
          </p:cNvPr>
          <p:cNvSpPr>
            <a:spLocks noGrp="1" noChangeArrowheads="1"/>
          </p:cNvSpPr>
          <p:nvPr>
            <p:custDataLst>
              <p:tags r:id="rId6"/>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D9DFE5"/>
                </a:solidFill>
                <a:latin typeface="Arial" panose="020B0604020202020204" pitchFamily="34" charset="0"/>
                <a:cs typeface="Arial" panose="020B0604020202020204" pitchFamily="34" charset="0"/>
              </a:rPr>
              <a:t>R-4353-2026 — ACEFO (C-ACEFO-0004) et AHQ-ARQ (C-AHQ-ARQ-0004) </a:t>
            </a:r>
          </a:p>
        </p:txBody>
      </p:sp>
      <p:sp>
        <p:nvSpPr>
          <p:cNvPr id="7" name="01">
            <a:extLst>
              <a:ext uri="{FF2B5EF4-FFF2-40B4-BE49-F238E27FC236}">
                <a16:creationId xmlns:a16="http://schemas.microsoft.com/office/drawing/2014/main" id="{2E012595-7FF0-96B8-7E15-3ACB4CE2BFDB}"/>
              </a:ext>
            </a:extLst>
          </p:cNvPr>
          <p:cNvSpPr>
            <a:spLocks noGrp="1"/>
          </p:cNvSpPr>
          <p:nvPr>
            <p:custDataLst>
              <p:tags r:id="rId7"/>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FFFFFF"/>
                </a:solidFill>
                <a:latin typeface="Arial"/>
                <a:ea typeface="Arial"/>
                <a:cs typeface="Arial"/>
              </a:defRPr>
            </a:pPr>
            <a:r>
              <a:rPr lang="fr-CA" sz="1400" noProof="0" dirty="0">
                <a:solidFill>
                  <a:srgbClr val="FFFFFF"/>
                </a:solidFill>
                <a:latin typeface="Arial"/>
                <a:ea typeface="Arial"/>
                <a:cs typeface="Arial"/>
              </a:rPr>
              <a:t>01</a:t>
            </a:r>
          </a:p>
        </p:txBody>
      </p:sp>
      <p:sp>
        <p:nvSpPr>
          <p:cNvPr id="5" name="Régie de l’énergie&#10;Dossier R-4353-2026">
            <a:extLst>
              <a:ext uri="{FF2B5EF4-FFF2-40B4-BE49-F238E27FC236}">
                <a16:creationId xmlns:a16="http://schemas.microsoft.com/office/drawing/2014/main" id="{6AC1DEF1-84E1-B300-1E96-DB1A26B65D45}"/>
              </a:ext>
            </a:extLst>
          </p:cNvPr>
          <p:cNvSpPr>
            <a:spLocks noGrp="1"/>
          </p:cNvSpPr>
          <p:nvPr>
            <p:custDataLst>
              <p:tags r:id="rId8"/>
            </p:custDataLst>
          </p:nvPr>
        </p:nvSpPr>
        <p:spPr>
          <a:xfrm>
            <a:off x="857250" y="7143750"/>
            <a:ext cx="13525500" cy="1047750"/>
          </a:xfrm>
          <a:prstGeom prst="rect">
            <a:avLst/>
          </a:prstGeom>
          <a:noFill/>
          <a:ln w="0">
            <a:noFill/>
          </a:ln>
        </p:spPr>
        <p:txBody>
          <a:bodyPr lIns="0" tIns="0" rIns="0" bIns="0"/>
          <a:lstStyle/>
          <a:p>
            <a:pPr algn="r" eaLnBrk="1" fontAlgn="auto" hangingPunct="1">
              <a:spcBef>
                <a:spcPts val="0"/>
              </a:spcBef>
              <a:spcAft>
                <a:spcPts val="0"/>
              </a:spcAft>
              <a:defRPr sz="2250" b="0">
                <a:solidFill>
                  <a:srgbClr val="FFFFFF"/>
                </a:solidFill>
                <a:latin typeface="Arial"/>
                <a:ea typeface="Arial"/>
                <a:cs typeface="Arial"/>
              </a:defRPr>
            </a:pPr>
            <a:endParaRPr lang="fr-CA" sz="2250" noProof="0" dirty="0">
              <a:solidFill>
                <a:srgbClr val="FFFFFF"/>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5" name="Dix thèmes pour présenter nos propositions">
            <a:extLst>
              <a:ext uri="{FF2B5EF4-FFF2-40B4-BE49-F238E27FC236}">
                <a16:creationId xmlns:a16="http://schemas.microsoft.com/office/drawing/2014/main" id="{3418CF55-58A4-4AA8-45D1-6333A16D7653}"/>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Table des matières</a:t>
            </a:r>
          </a:p>
        </p:txBody>
      </p:sp>
      <p:sp>
        <p:nvSpPr>
          <p:cNvPr id="3075" name="Straight Connector 1">
            <a:extLst>
              <a:ext uri="{FF2B5EF4-FFF2-40B4-BE49-F238E27FC236}">
                <a16:creationId xmlns:a16="http://schemas.microsoft.com/office/drawing/2014/main" id="{4A7BE489-D5F7-BF94-71D3-E84BFEC85585}"/>
              </a:ext>
            </a:extLst>
          </p:cNvPr>
          <p:cNvSpPr>
            <a:spLocks noGrp="1"/>
          </p:cNvSpPr>
          <p:nvPr>
            <p:custDataLst>
              <p:tags r:id="rId2"/>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076" name="ACEFO et AHQ-ARQ — R-4353-2026">
            <a:extLst>
              <a:ext uri="{FF2B5EF4-FFF2-40B4-BE49-F238E27FC236}">
                <a16:creationId xmlns:a16="http://schemas.microsoft.com/office/drawing/2014/main" id="{60512B50-BC6E-F8C8-7D08-3369F038DAF8}"/>
              </a:ext>
            </a:extLst>
          </p:cNvPr>
          <p:cNvSpPr>
            <a:spLocks noGrp="1" noChangeArrowheads="1"/>
          </p:cNvSpPr>
          <p:nvPr>
            <p:custDataLst>
              <p:tags r:id="rId3"/>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4" name="02">
            <a:extLst>
              <a:ext uri="{FF2B5EF4-FFF2-40B4-BE49-F238E27FC236}">
                <a16:creationId xmlns:a16="http://schemas.microsoft.com/office/drawing/2014/main" id="{022E12AC-14D7-560D-45FA-5D559B8CC601}"/>
              </a:ext>
            </a:extLst>
          </p:cNvPr>
          <p:cNvSpPr>
            <a:spLocks noGrp="1"/>
          </p:cNvSpPr>
          <p:nvPr>
            <p:custDataLst>
              <p:tags r:id="rId4"/>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02</a:t>
            </a:r>
          </a:p>
        </p:txBody>
      </p:sp>
      <p:sp>
        <p:nvSpPr>
          <p:cNvPr id="3078" name="01">
            <a:extLst>
              <a:ext uri="{FF2B5EF4-FFF2-40B4-BE49-F238E27FC236}">
                <a16:creationId xmlns:a16="http://schemas.microsoft.com/office/drawing/2014/main" id="{A44D9EF7-D3CE-C02C-8C8D-B2F21AB29390}"/>
              </a:ext>
            </a:extLst>
          </p:cNvPr>
          <p:cNvSpPr>
            <a:spLocks noGrp="1" noChangeArrowheads="1"/>
          </p:cNvSpPr>
          <p:nvPr>
            <p:custDataLst>
              <p:tags r:id="rId5"/>
            </p:custDataLst>
          </p:nvPr>
        </p:nvSpPr>
        <p:spPr bwMode="auto">
          <a:xfrm>
            <a:off x="847725" y="2381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01</a:t>
            </a:r>
          </a:p>
        </p:txBody>
      </p:sp>
      <p:sp>
        <p:nvSpPr>
          <p:cNvPr id="3079" name="Démarche commune et objectifs">
            <a:extLst>
              <a:ext uri="{FF2B5EF4-FFF2-40B4-BE49-F238E27FC236}">
                <a16:creationId xmlns:a16="http://schemas.microsoft.com/office/drawing/2014/main" id="{3B1A55E6-5651-3A32-4763-2C6FFC1D923F}"/>
              </a:ext>
            </a:extLst>
          </p:cNvPr>
          <p:cNvSpPr>
            <a:spLocks noGrp="1" noChangeArrowheads="1"/>
          </p:cNvSpPr>
          <p:nvPr>
            <p:custDataLst>
              <p:tags r:id="rId6"/>
            </p:custDataLst>
          </p:nvPr>
        </p:nvSpPr>
        <p:spPr bwMode="auto">
          <a:xfrm>
            <a:off x="1581150" y="2381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Introduction</a:t>
            </a:r>
          </a:p>
        </p:txBody>
      </p:sp>
      <p:sp>
        <p:nvSpPr>
          <p:cNvPr id="3080" name="02">
            <a:extLst>
              <a:ext uri="{FF2B5EF4-FFF2-40B4-BE49-F238E27FC236}">
                <a16:creationId xmlns:a16="http://schemas.microsoft.com/office/drawing/2014/main" id="{2BC97CAF-36EC-6BBB-A3DD-A7563A34388D}"/>
              </a:ext>
            </a:extLst>
          </p:cNvPr>
          <p:cNvSpPr>
            <a:spLocks noGrp="1" noChangeArrowheads="1"/>
          </p:cNvSpPr>
          <p:nvPr>
            <p:custDataLst>
              <p:tags r:id="rId7"/>
            </p:custDataLst>
          </p:nvPr>
        </p:nvSpPr>
        <p:spPr bwMode="auto">
          <a:xfrm>
            <a:off x="857250" y="33337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02</a:t>
            </a:r>
          </a:p>
        </p:txBody>
      </p:sp>
      <p:sp>
        <p:nvSpPr>
          <p:cNvPr id="3081" name="Coût total et facture des consommateurs">
            <a:extLst>
              <a:ext uri="{FF2B5EF4-FFF2-40B4-BE49-F238E27FC236}">
                <a16:creationId xmlns:a16="http://schemas.microsoft.com/office/drawing/2014/main" id="{A1CF00D8-2048-1BA8-6475-D9068C958931}"/>
              </a:ext>
            </a:extLst>
          </p:cNvPr>
          <p:cNvSpPr>
            <a:spLocks noGrp="1" noChangeArrowheads="1"/>
          </p:cNvSpPr>
          <p:nvPr>
            <p:custDataLst>
              <p:tags r:id="rId8"/>
            </p:custDataLst>
          </p:nvPr>
        </p:nvSpPr>
        <p:spPr bwMode="auto">
          <a:xfrm>
            <a:off x="1581150" y="33337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La valeur des attributs au bénéfice des consommateurs</a:t>
            </a:r>
          </a:p>
          <a:p>
            <a:pPr eaLnBrk="1" hangingPunct="1"/>
            <a:endParaRPr lang="fr-CA" sz="2400" noProof="0" dirty="0">
              <a:solidFill>
                <a:srgbClr val="252B31"/>
              </a:solidFill>
              <a:latin typeface="Arial" panose="020B0604020202020204" pitchFamily="34" charset="0"/>
              <a:cs typeface="Arial" panose="020B0604020202020204" pitchFamily="34" charset="0"/>
            </a:endParaRPr>
          </a:p>
        </p:txBody>
      </p:sp>
      <p:sp>
        <p:nvSpPr>
          <p:cNvPr id="3082" name="03">
            <a:extLst>
              <a:ext uri="{FF2B5EF4-FFF2-40B4-BE49-F238E27FC236}">
                <a16:creationId xmlns:a16="http://schemas.microsoft.com/office/drawing/2014/main" id="{98E5652D-DE14-F982-2274-4A0FF0ADB7E7}"/>
              </a:ext>
            </a:extLst>
          </p:cNvPr>
          <p:cNvSpPr>
            <a:spLocks noGrp="1" noChangeArrowheads="1"/>
          </p:cNvSpPr>
          <p:nvPr>
            <p:custDataLst>
              <p:tags r:id="rId9"/>
            </p:custDataLst>
          </p:nvPr>
        </p:nvSpPr>
        <p:spPr bwMode="auto">
          <a:xfrm>
            <a:off x="857250" y="4286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03</a:t>
            </a:r>
          </a:p>
        </p:txBody>
      </p:sp>
      <p:sp>
        <p:nvSpPr>
          <p:cNvPr id="3083" name="Réduction du coût net du GSR">
            <a:extLst>
              <a:ext uri="{FF2B5EF4-FFF2-40B4-BE49-F238E27FC236}">
                <a16:creationId xmlns:a16="http://schemas.microsoft.com/office/drawing/2014/main" id="{A14E557F-C4D0-4FF1-EC3D-1B56344EBF86}"/>
              </a:ext>
            </a:extLst>
          </p:cNvPr>
          <p:cNvSpPr>
            <a:spLocks noGrp="1" noChangeArrowheads="1"/>
          </p:cNvSpPr>
          <p:nvPr>
            <p:custDataLst>
              <p:tags r:id="rId10"/>
            </p:custDataLst>
          </p:nvPr>
        </p:nvSpPr>
        <p:spPr bwMode="auto">
          <a:xfrm>
            <a:off x="1581150" y="4286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L’optimisation des inventaires et des engagements</a:t>
            </a:r>
          </a:p>
          <a:p>
            <a:pPr eaLnBrk="1" hangingPunct="1"/>
            <a:endParaRPr lang="fr-CA" sz="2400" noProof="0" dirty="0">
              <a:solidFill>
                <a:srgbClr val="252B31"/>
              </a:solidFill>
              <a:latin typeface="Arial" panose="020B0604020202020204" pitchFamily="34" charset="0"/>
              <a:cs typeface="Arial" panose="020B0604020202020204" pitchFamily="34" charset="0"/>
            </a:endParaRPr>
          </a:p>
        </p:txBody>
      </p:sp>
      <p:sp>
        <p:nvSpPr>
          <p:cNvPr id="3084" name="04">
            <a:extLst>
              <a:ext uri="{FF2B5EF4-FFF2-40B4-BE49-F238E27FC236}">
                <a16:creationId xmlns:a16="http://schemas.microsoft.com/office/drawing/2014/main" id="{71EFAA71-BE70-2D57-E15C-F666DB71D99E}"/>
              </a:ext>
            </a:extLst>
          </p:cNvPr>
          <p:cNvSpPr>
            <a:spLocks noGrp="1" noChangeArrowheads="1"/>
          </p:cNvSpPr>
          <p:nvPr>
            <p:custDataLst>
              <p:tags r:id="rId11"/>
            </p:custDataLst>
          </p:nvPr>
        </p:nvSpPr>
        <p:spPr bwMode="auto">
          <a:xfrm>
            <a:off x="857250" y="52387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04</a:t>
            </a:r>
          </a:p>
        </p:txBody>
      </p:sp>
      <p:sp>
        <p:nvSpPr>
          <p:cNvPr id="3085" name="Récupération des coûts">
            <a:extLst>
              <a:ext uri="{FF2B5EF4-FFF2-40B4-BE49-F238E27FC236}">
                <a16:creationId xmlns:a16="http://schemas.microsoft.com/office/drawing/2014/main" id="{6EF895CE-1BC0-B34A-59C2-91FB8ADBD26A}"/>
              </a:ext>
            </a:extLst>
          </p:cNvPr>
          <p:cNvSpPr>
            <a:spLocks noGrp="1" noChangeArrowheads="1"/>
          </p:cNvSpPr>
          <p:nvPr>
            <p:custDataLst>
              <p:tags r:id="rId12"/>
            </p:custDataLst>
          </p:nvPr>
        </p:nvSpPr>
        <p:spPr bwMode="auto">
          <a:xfrm>
            <a:off x="1581150" y="52387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Mieux arrimer les coûts et leur récupération</a:t>
            </a:r>
          </a:p>
        </p:txBody>
      </p:sp>
      <p:sp>
        <p:nvSpPr>
          <p:cNvPr id="3086" name="05">
            <a:extLst>
              <a:ext uri="{FF2B5EF4-FFF2-40B4-BE49-F238E27FC236}">
                <a16:creationId xmlns:a16="http://schemas.microsoft.com/office/drawing/2014/main" id="{A4616E9A-3A9D-3280-1991-D9016DBD37E4}"/>
              </a:ext>
            </a:extLst>
          </p:cNvPr>
          <p:cNvSpPr>
            <a:spLocks noGrp="1" noChangeArrowheads="1"/>
          </p:cNvSpPr>
          <p:nvPr>
            <p:custDataLst>
              <p:tags r:id="rId13"/>
            </p:custDataLst>
          </p:nvPr>
        </p:nvSpPr>
        <p:spPr bwMode="auto">
          <a:xfrm>
            <a:off x="857250" y="6191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05</a:t>
            </a:r>
          </a:p>
        </p:txBody>
      </p:sp>
      <p:sp>
        <p:nvSpPr>
          <p:cNvPr id="3087" name="Progression des obligations">
            <a:extLst>
              <a:ext uri="{FF2B5EF4-FFF2-40B4-BE49-F238E27FC236}">
                <a16:creationId xmlns:a16="http://schemas.microsoft.com/office/drawing/2014/main" id="{1D054BEB-D80A-B95A-2190-CA4A255D92F7}"/>
              </a:ext>
            </a:extLst>
          </p:cNvPr>
          <p:cNvSpPr>
            <a:spLocks noGrp="1" noChangeArrowheads="1"/>
          </p:cNvSpPr>
          <p:nvPr>
            <p:custDataLst>
              <p:tags r:id="rId14"/>
            </p:custDataLst>
          </p:nvPr>
        </p:nvSpPr>
        <p:spPr bwMode="auto">
          <a:xfrm>
            <a:off x="1581150" y="6191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Progression des obligations</a:t>
            </a:r>
          </a:p>
        </p:txBody>
      </p:sp>
      <p:sp>
        <p:nvSpPr>
          <p:cNvPr id="3088" name="06">
            <a:extLst>
              <a:ext uri="{FF2B5EF4-FFF2-40B4-BE49-F238E27FC236}">
                <a16:creationId xmlns:a16="http://schemas.microsoft.com/office/drawing/2014/main" id="{D2E29EDB-1ADC-C3BE-1F9E-2C1B928148E8}"/>
              </a:ext>
            </a:extLst>
          </p:cNvPr>
          <p:cNvSpPr>
            <a:spLocks noGrp="1" noChangeArrowheads="1"/>
          </p:cNvSpPr>
          <p:nvPr>
            <p:custDataLst>
              <p:tags r:id="rId15"/>
            </p:custDataLst>
          </p:nvPr>
        </p:nvSpPr>
        <p:spPr bwMode="auto">
          <a:xfrm>
            <a:off x="8048625" y="2381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06</a:t>
            </a:r>
          </a:p>
        </p:txBody>
      </p:sp>
      <p:sp>
        <p:nvSpPr>
          <p:cNvPr id="3089" name="Accessibilité financière de la biénergie">
            <a:extLst>
              <a:ext uri="{FF2B5EF4-FFF2-40B4-BE49-F238E27FC236}">
                <a16:creationId xmlns:a16="http://schemas.microsoft.com/office/drawing/2014/main" id="{E3985058-B62A-CC16-B6DD-898D45DE67B0}"/>
              </a:ext>
            </a:extLst>
          </p:cNvPr>
          <p:cNvSpPr>
            <a:spLocks noGrp="1" noChangeArrowheads="1"/>
          </p:cNvSpPr>
          <p:nvPr>
            <p:custDataLst>
              <p:tags r:id="rId16"/>
            </p:custDataLst>
          </p:nvPr>
        </p:nvSpPr>
        <p:spPr bwMode="auto">
          <a:xfrm>
            <a:off x="8772525" y="2381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Biénergie : accessibilité financière de la</a:t>
            </a:r>
          </a:p>
        </p:txBody>
      </p:sp>
      <p:sp>
        <p:nvSpPr>
          <p:cNvPr id="3090" name="07">
            <a:extLst>
              <a:ext uri="{FF2B5EF4-FFF2-40B4-BE49-F238E27FC236}">
                <a16:creationId xmlns:a16="http://schemas.microsoft.com/office/drawing/2014/main" id="{AF0DA128-F6F9-43B4-0C7C-0CB7047C1102}"/>
              </a:ext>
            </a:extLst>
          </p:cNvPr>
          <p:cNvSpPr>
            <a:spLocks noGrp="1" noChangeArrowheads="1"/>
          </p:cNvSpPr>
          <p:nvPr>
            <p:custDataLst>
              <p:tags r:id="rId17"/>
            </p:custDataLst>
          </p:nvPr>
        </p:nvSpPr>
        <p:spPr bwMode="auto">
          <a:xfrm>
            <a:off x="8048625" y="33337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07</a:t>
            </a:r>
          </a:p>
        </p:txBody>
      </p:sp>
      <p:sp>
        <p:nvSpPr>
          <p:cNvPr id="3091" name="Modalités pratiques de conversion">
            <a:extLst>
              <a:ext uri="{FF2B5EF4-FFF2-40B4-BE49-F238E27FC236}">
                <a16:creationId xmlns:a16="http://schemas.microsoft.com/office/drawing/2014/main" id="{0EFB0AAD-F611-64A3-88E9-30075252C11B}"/>
              </a:ext>
            </a:extLst>
          </p:cNvPr>
          <p:cNvSpPr>
            <a:spLocks noGrp="1" noChangeArrowheads="1"/>
          </p:cNvSpPr>
          <p:nvPr>
            <p:custDataLst>
              <p:tags r:id="rId18"/>
            </p:custDataLst>
          </p:nvPr>
        </p:nvSpPr>
        <p:spPr bwMode="auto">
          <a:xfrm>
            <a:off x="8772525" y="33337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Biénergie : modalités adaptées aux locataires</a:t>
            </a:r>
          </a:p>
        </p:txBody>
      </p:sp>
      <p:sp>
        <p:nvSpPr>
          <p:cNvPr id="3092" name="08">
            <a:extLst>
              <a:ext uri="{FF2B5EF4-FFF2-40B4-BE49-F238E27FC236}">
                <a16:creationId xmlns:a16="http://schemas.microsoft.com/office/drawing/2014/main" id="{CEA57DD2-B3EC-9EC2-1943-58C3714F95A1}"/>
              </a:ext>
            </a:extLst>
          </p:cNvPr>
          <p:cNvSpPr>
            <a:spLocks noGrp="1" noChangeArrowheads="1"/>
          </p:cNvSpPr>
          <p:nvPr>
            <p:custDataLst>
              <p:tags r:id="rId19"/>
            </p:custDataLst>
          </p:nvPr>
        </p:nvSpPr>
        <p:spPr bwMode="auto">
          <a:xfrm>
            <a:off x="8048625" y="4286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08</a:t>
            </a:r>
          </a:p>
        </p:txBody>
      </p:sp>
      <p:sp>
        <p:nvSpPr>
          <p:cNvPr id="3093" name="Biénergie avec GSR">
            <a:extLst>
              <a:ext uri="{FF2B5EF4-FFF2-40B4-BE49-F238E27FC236}">
                <a16:creationId xmlns:a16="http://schemas.microsoft.com/office/drawing/2014/main" id="{34F1ECBD-B3CA-FE81-7DE8-243212E66A28}"/>
              </a:ext>
            </a:extLst>
          </p:cNvPr>
          <p:cNvSpPr>
            <a:spLocks noGrp="1" noChangeArrowheads="1"/>
          </p:cNvSpPr>
          <p:nvPr>
            <p:custDataLst>
              <p:tags r:id="rId20"/>
            </p:custDataLst>
          </p:nvPr>
        </p:nvSpPr>
        <p:spPr bwMode="auto">
          <a:xfrm>
            <a:off x="8772525" y="4286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Biénergie : financement du GSR par Hydro-Québec</a:t>
            </a:r>
          </a:p>
        </p:txBody>
      </p:sp>
      <p:sp>
        <p:nvSpPr>
          <p:cNvPr id="3094" name="09">
            <a:extLst>
              <a:ext uri="{FF2B5EF4-FFF2-40B4-BE49-F238E27FC236}">
                <a16:creationId xmlns:a16="http://schemas.microsoft.com/office/drawing/2014/main" id="{8CECC2D4-05E3-E190-D593-7F27EDFE7D6B}"/>
              </a:ext>
            </a:extLst>
          </p:cNvPr>
          <p:cNvSpPr>
            <a:spLocks noGrp="1" noChangeArrowheads="1"/>
          </p:cNvSpPr>
          <p:nvPr>
            <p:custDataLst>
              <p:tags r:id="rId21"/>
            </p:custDataLst>
          </p:nvPr>
        </p:nvSpPr>
        <p:spPr bwMode="auto">
          <a:xfrm>
            <a:off x="8048625" y="52387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09</a:t>
            </a:r>
          </a:p>
        </p:txBody>
      </p:sp>
      <p:sp>
        <p:nvSpPr>
          <p:cNvPr id="3095" name="Financement des bénéfices collectifs">
            <a:extLst>
              <a:ext uri="{FF2B5EF4-FFF2-40B4-BE49-F238E27FC236}">
                <a16:creationId xmlns:a16="http://schemas.microsoft.com/office/drawing/2014/main" id="{C92F175A-EF4C-CE92-729D-BFCBD8A0B0B5}"/>
              </a:ext>
            </a:extLst>
          </p:cNvPr>
          <p:cNvSpPr>
            <a:spLocks noGrp="1" noChangeArrowheads="1"/>
          </p:cNvSpPr>
          <p:nvPr>
            <p:custDataLst>
              <p:tags r:id="rId22"/>
            </p:custDataLst>
          </p:nvPr>
        </p:nvSpPr>
        <p:spPr bwMode="auto">
          <a:xfrm>
            <a:off x="8772525" y="52387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Financement des bénéfices collectifs</a:t>
            </a:r>
          </a:p>
        </p:txBody>
      </p:sp>
      <p:sp>
        <p:nvSpPr>
          <p:cNvPr id="3096" name="10">
            <a:extLst>
              <a:ext uri="{FF2B5EF4-FFF2-40B4-BE49-F238E27FC236}">
                <a16:creationId xmlns:a16="http://schemas.microsoft.com/office/drawing/2014/main" id="{2067226A-7739-2B90-A7DC-EA087A0E9FD3}"/>
              </a:ext>
            </a:extLst>
          </p:cNvPr>
          <p:cNvSpPr>
            <a:spLocks noGrp="1" noChangeArrowheads="1"/>
          </p:cNvSpPr>
          <p:nvPr>
            <p:custDataLst>
              <p:tags r:id="rId23"/>
            </p:custDataLst>
          </p:nvPr>
        </p:nvSpPr>
        <p:spPr bwMode="auto">
          <a:xfrm>
            <a:off x="8048625" y="6191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10</a:t>
            </a:r>
          </a:p>
        </p:txBody>
      </p:sp>
      <p:sp>
        <p:nvSpPr>
          <p:cNvPr id="3097" name="Demandes prioritaires">
            <a:extLst>
              <a:ext uri="{FF2B5EF4-FFF2-40B4-BE49-F238E27FC236}">
                <a16:creationId xmlns:a16="http://schemas.microsoft.com/office/drawing/2014/main" id="{F69052CB-CF8F-C139-7FFA-B5ADF38D6169}"/>
              </a:ext>
            </a:extLst>
          </p:cNvPr>
          <p:cNvSpPr>
            <a:spLocks noGrp="1" noChangeArrowheads="1"/>
          </p:cNvSpPr>
          <p:nvPr>
            <p:custDataLst>
              <p:tags r:id="rId24"/>
            </p:custDataLst>
          </p:nvPr>
        </p:nvSpPr>
        <p:spPr bwMode="auto">
          <a:xfrm>
            <a:off x="8772525" y="6191250"/>
            <a:ext cx="561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Demandes prioritaires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1" name="Une démarche commune">
            <a:extLst>
              <a:ext uri="{FF2B5EF4-FFF2-40B4-BE49-F238E27FC236}">
                <a16:creationId xmlns:a16="http://schemas.microsoft.com/office/drawing/2014/main" id="{C32008FE-70DE-A6CE-B9C3-B673E2B1D710}"/>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Une démarche commune</a:t>
            </a:r>
          </a:p>
        </p:txBody>
      </p:sp>
      <p:sp>
        <p:nvSpPr>
          <p:cNvPr id="5123" name="Thème 1 — Introduction du mémoire">
            <a:extLst>
              <a:ext uri="{FF2B5EF4-FFF2-40B4-BE49-F238E27FC236}">
                <a16:creationId xmlns:a16="http://schemas.microsoft.com/office/drawing/2014/main" id="{A76151CD-B6DF-C56F-8AED-0214C590D746}"/>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1 — Introduction</a:t>
            </a:r>
          </a:p>
        </p:txBody>
      </p:sp>
      <p:sp>
        <p:nvSpPr>
          <p:cNvPr id="5124" name="Straight Connector 2">
            <a:extLst>
              <a:ext uri="{FF2B5EF4-FFF2-40B4-BE49-F238E27FC236}">
                <a16:creationId xmlns:a16="http://schemas.microsoft.com/office/drawing/2014/main" id="{692631F5-0EBB-098C-4592-4AE48F9B107E}"/>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5125" name="ACEFO et AHQ-ARQ — R-4353-2026">
            <a:extLst>
              <a:ext uri="{FF2B5EF4-FFF2-40B4-BE49-F238E27FC236}">
                <a16:creationId xmlns:a16="http://schemas.microsoft.com/office/drawing/2014/main" id="{08595399-3712-DE13-4787-B0815112DEDA}"/>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5" name="03">
            <a:extLst>
              <a:ext uri="{FF2B5EF4-FFF2-40B4-BE49-F238E27FC236}">
                <a16:creationId xmlns:a16="http://schemas.microsoft.com/office/drawing/2014/main" id="{E19FA69C-B5A5-51B6-732A-2664834E6C0D}"/>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03</a:t>
            </a:r>
          </a:p>
        </p:txBody>
      </p:sp>
      <p:sp>
        <p:nvSpPr>
          <p:cNvPr id="6" name="ACEFO">
            <a:extLst>
              <a:ext uri="{FF2B5EF4-FFF2-40B4-BE49-F238E27FC236}">
                <a16:creationId xmlns:a16="http://schemas.microsoft.com/office/drawing/2014/main" id="{9D231D13-ACE2-E8EE-1269-05BE252D0D0E}"/>
              </a:ext>
            </a:extLst>
          </p:cNvPr>
          <p:cNvSpPr>
            <a:spLocks noGrp="1"/>
          </p:cNvSpPr>
          <p:nvPr>
            <p:custDataLst>
              <p:tags r:id="rId6"/>
            </p:custDataLst>
          </p:nvPr>
        </p:nvSpPr>
        <p:spPr>
          <a:xfrm>
            <a:off x="857250" y="247650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ACEFO</a:t>
            </a:r>
          </a:p>
        </p:txBody>
      </p:sp>
      <p:sp>
        <p:nvSpPr>
          <p:cNvPr id="7" name="AHQ-ARQ">
            <a:extLst>
              <a:ext uri="{FF2B5EF4-FFF2-40B4-BE49-F238E27FC236}">
                <a16:creationId xmlns:a16="http://schemas.microsoft.com/office/drawing/2014/main" id="{3C06449B-3F68-FB40-6517-13A8BC4AFAA9}"/>
              </a:ext>
            </a:extLst>
          </p:cNvPr>
          <p:cNvSpPr>
            <a:spLocks noGrp="1"/>
          </p:cNvSpPr>
          <p:nvPr>
            <p:custDataLst>
              <p:tags r:id="rId7"/>
            </p:custDataLst>
          </p:nvPr>
        </p:nvSpPr>
        <p:spPr>
          <a:xfrm>
            <a:off x="8048625" y="247650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AHQ-ARQ</a:t>
            </a:r>
          </a:p>
        </p:txBody>
      </p:sp>
      <p:sp>
        <p:nvSpPr>
          <p:cNvPr id="5129" name="•">
            <a:extLst>
              <a:ext uri="{FF2B5EF4-FFF2-40B4-BE49-F238E27FC236}">
                <a16:creationId xmlns:a16="http://schemas.microsoft.com/office/drawing/2014/main" id="{92735A82-FA4B-3E66-AB55-A06EBFD6C078}"/>
              </a:ext>
            </a:extLst>
          </p:cNvPr>
          <p:cNvSpPr>
            <a:spLocks noGrp="1" noChangeArrowheads="1"/>
          </p:cNvSpPr>
          <p:nvPr>
            <p:custDataLst>
              <p:tags r:id="rId8"/>
            </p:custDataLst>
          </p:nvPr>
        </p:nvSpPr>
        <p:spPr bwMode="auto">
          <a:xfrm>
            <a:off x="857250" y="314325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30" name="Capacité de payer des ménages.">
            <a:extLst>
              <a:ext uri="{FF2B5EF4-FFF2-40B4-BE49-F238E27FC236}">
                <a16:creationId xmlns:a16="http://schemas.microsoft.com/office/drawing/2014/main" id="{741E8835-271D-78C4-1CE0-F6BC80FF4E93}"/>
              </a:ext>
            </a:extLst>
          </p:cNvPr>
          <p:cNvSpPr>
            <a:spLocks noGrp="1" noChangeArrowheads="1"/>
          </p:cNvSpPr>
          <p:nvPr>
            <p:custDataLst>
              <p:tags r:id="rId9"/>
            </p:custDataLst>
          </p:nvPr>
        </p:nvSpPr>
        <p:spPr bwMode="auto">
          <a:xfrm>
            <a:off x="1181100" y="3143250"/>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Capacité de payer des ménages.</a:t>
            </a:r>
          </a:p>
        </p:txBody>
      </p:sp>
      <p:sp>
        <p:nvSpPr>
          <p:cNvPr id="5131" name="•">
            <a:extLst>
              <a:ext uri="{FF2B5EF4-FFF2-40B4-BE49-F238E27FC236}">
                <a16:creationId xmlns:a16="http://schemas.microsoft.com/office/drawing/2014/main" id="{0960EEE2-BF7B-5F90-4682-E330576150FA}"/>
              </a:ext>
            </a:extLst>
          </p:cNvPr>
          <p:cNvSpPr>
            <a:spLocks noGrp="1" noChangeArrowheads="1"/>
          </p:cNvSpPr>
          <p:nvPr>
            <p:custDataLst>
              <p:tags r:id="rId10"/>
            </p:custDataLst>
          </p:nvPr>
        </p:nvSpPr>
        <p:spPr bwMode="auto">
          <a:xfrm>
            <a:off x="857250" y="4143375"/>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32" name="Attention particulière aux revenus faibles ou modestes.">
            <a:extLst>
              <a:ext uri="{FF2B5EF4-FFF2-40B4-BE49-F238E27FC236}">
                <a16:creationId xmlns:a16="http://schemas.microsoft.com/office/drawing/2014/main" id="{F32769BD-3983-518A-69BC-7B60D4C675D0}"/>
              </a:ext>
            </a:extLst>
          </p:cNvPr>
          <p:cNvSpPr>
            <a:spLocks noGrp="1" noChangeArrowheads="1"/>
          </p:cNvSpPr>
          <p:nvPr>
            <p:custDataLst>
              <p:tags r:id="rId11"/>
            </p:custDataLst>
          </p:nvPr>
        </p:nvSpPr>
        <p:spPr bwMode="auto">
          <a:xfrm>
            <a:off x="1181100" y="4143375"/>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Attention particulière aux revenus faibles ou modestes.</a:t>
            </a:r>
          </a:p>
        </p:txBody>
      </p:sp>
      <p:sp>
        <p:nvSpPr>
          <p:cNvPr id="5133" name="•">
            <a:extLst>
              <a:ext uri="{FF2B5EF4-FFF2-40B4-BE49-F238E27FC236}">
                <a16:creationId xmlns:a16="http://schemas.microsoft.com/office/drawing/2014/main" id="{E4F5F494-418A-C155-F740-50DEF7454CA9}"/>
              </a:ext>
            </a:extLst>
          </p:cNvPr>
          <p:cNvSpPr>
            <a:spLocks noGrp="1" noChangeArrowheads="1"/>
          </p:cNvSpPr>
          <p:nvPr>
            <p:custDataLst>
              <p:tags r:id="rId12"/>
            </p:custDataLst>
          </p:nvPr>
        </p:nvSpPr>
        <p:spPr bwMode="auto">
          <a:xfrm>
            <a:off x="857250" y="514350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34" name="Accès aux moyens de réduire la dépense énergétique.">
            <a:extLst>
              <a:ext uri="{FF2B5EF4-FFF2-40B4-BE49-F238E27FC236}">
                <a16:creationId xmlns:a16="http://schemas.microsoft.com/office/drawing/2014/main" id="{0E165EE0-C636-2E78-2DC9-C5E2AB6CDE9C}"/>
              </a:ext>
            </a:extLst>
          </p:cNvPr>
          <p:cNvSpPr>
            <a:spLocks noGrp="1" noChangeArrowheads="1"/>
          </p:cNvSpPr>
          <p:nvPr>
            <p:custDataLst>
              <p:tags r:id="rId13"/>
            </p:custDataLst>
          </p:nvPr>
        </p:nvSpPr>
        <p:spPr bwMode="auto">
          <a:xfrm>
            <a:off x="1181100" y="5143500"/>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Accès aux moyens de réduire la dépense énergétique.</a:t>
            </a:r>
          </a:p>
        </p:txBody>
      </p:sp>
      <p:sp>
        <p:nvSpPr>
          <p:cNvPr id="5135" name="•">
            <a:extLst>
              <a:ext uri="{FF2B5EF4-FFF2-40B4-BE49-F238E27FC236}">
                <a16:creationId xmlns:a16="http://schemas.microsoft.com/office/drawing/2014/main" id="{D9C5E37F-5F05-6102-B8EB-CB66CBA180B4}"/>
              </a:ext>
            </a:extLst>
          </p:cNvPr>
          <p:cNvSpPr>
            <a:spLocks noGrp="1" noChangeArrowheads="1"/>
          </p:cNvSpPr>
          <p:nvPr>
            <p:custDataLst>
              <p:tags r:id="rId14"/>
            </p:custDataLst>
          </p:nvPr>
        </p:nvSpPr>
        <p:spPr bwMode="auto">
          <a:xfrm>
            <a:off x="8048625" y="314325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36" name="Compétitivité des établissements.">
            <a:extLst>
              <a:ext uri="{FF2B5EF4-FFF2-40B4-BE49-F238E27FC236}">
                <a16:creationId xmlns:a16="http://schemas.microsoft.com/office/drawing/2014/main" id="{472A3BD1-5F34-92DF-34F1-867613AB4C1E}"/>
              </a:ext>
            </a:extLst>
          </p:cNvPr>
          <p:cNvSpPr>
            <a:spLocks noGrp="1" noChangeArrowheads="1"/>
          </p:cNvSpPr>
          <p:nvPr>
            <p:custDataLst>
              <p:tags r:id="rId15"/>
            </p:custDataLst>
          </p:nvPr>
        </p:nvSpPr>
        <p:spPr bwMode="auto">
          <a:xfrm>
            <a:off x="8372475" y="3143250"/>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Compétitivité des établissements.</a:t>
            </a:r>
          </a:p>
        </p:txBody>
      </p:sp>
      <p:sp>
        <p:nvSpPr>
          <p:cNvPr id="5137" name="•">
            <a:extLst>
              <a:ext uri="{FF2B5EF4-FFF2-40B4-BE49-F238E27FC236}">
                <a16:creationId xmlns:a16="http://schemas.microsoft.com/office/drawing/2014/main" id="{BCA7C7D8-5C0F-3C3B-16DE-2ADF4CA2DD0C}"/>
              </a:ext>
            </a:extLst>
          </p:cNvPr>
          <p:cNvSpPr>
            <a:spLocks noGrp="1" noChangeArrowheads="1"/>
          </p:cNvSpPr>
          <p:nvPr>
            <p:custDataLst>
              <p:tags r:id="rId16"/>
            </p:custDataLst>
          </p:nvPr>
        </p:nvSpPr>
        <p:spPr bwMode="auto">
          <a:xfrm>
            <a:off x="8048625" y="4143375"/>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38" name="Capacité d’investir et de maintenir leurs activités.">
            <a:extLst>
              <a:ext uri="{FF2B5EF4-FFF2-40B4-BE49-F238E27FC236}">
                <a16:creationId xmlns:a16="http://schemas.microsoft.com/office/drawing/2014/main" id="{F9F61635-8458-88F3-9491-C038F3156F5C}"/>
              </a:ext>
            </a:extLst>
          </p:cNvPr>
          <p:cNvSpPr>
            <a:spLocks noGrp="1" noChangeArrowheads="1"/>
          </p:cNvSpPr>
          <p:nvPr>
            <p:custDataLst>
              <p:tags r:id="rId17"/>
            </p:custDataLst>
          </p:nvPr>
        </p:nvSpPr>
        <p:spPr bwMode="auto">
          <a:xfrm>
            <a:off x="8372475" y="4143375"/>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Capacité d’investir et de maintenir leurs activités.</a:t>
            </a:r>
          </a:p>
        </p:txBody>
      </p:sp>
      <p:sp>
        <p:nvSpPr>
          <p:cNvPr id="5139" name="•">
            <a:extLst>
              <a:ext uri="{FF2B5EF4-FFF2-40B4-BE49-F238E27FC236}">
                <a16:creationId xmlns:a16="http://schemas.microsoft.com/office/drawing/2014/main" id="{A9BB3976-BC6E-1841-0F7C-37F8521D37AE}"/>
              </a:ext>
            </a:extLst>
          </p:cNvPr>
          <p:cNvSpPr>
            <a:spLocks noGrp="1" noChangeArrowheads="1"/>
          </p:cNvSpPr>
          <p:nvPr>
            <p:custDataLst>
              <p:tags r:id="rId18"/>
            </p:custDataLst>
          </p:nvPr>
        </p:nvSpPr>
        <p:spPr bwMode="auto">
          <a:xfrm>
            <a:off x="8048625" y="514350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5140" name="Accès à des solutions de transition adaptées.">
            <a:extLst>
              <a:ext uri="{FF2B5EF4-FFF2-40B4-BE49-F238E27FC236}">
                <a16:creationId xmlns:a16="http://schemas.microsoft.com/office/drawing/2014/main" id="{DB3FCB7A-9B19-9302-A211-9A9213D05DFB}"/>
              </a:ext>
            </a:extLst>
          </p:cNvPr>
          <p:cNvSpPr>
            <a:spLocks noGrp="1" noChangeArrowheads="1"/>
          </p:cNvSpPr>
          <p:nvPr>
            <p:custDataLst>
              <p:tags r:id="rId19"/>
            </p:custDataLst>
          </p:nvPr>
        </p:nvSpPr>
        <p:spPr bwMode="auto">
          <a:xfrm>
            <a:off x="8372475" y="5143500"/>
            <a:ext cx="60102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Accès à des solutions de transition adaptées.</a:t>
            </a:r>
          </a:p>
        </p:txBody>
      </p:sp>
      <p:sp>
        <p:nvSpPr>
          <p:cNvPr id="20" name="Réduire les coûts énergétiques et faciliter l’accès aux mesu">
            <a:extLst>
              <a:ext uri="{FF2B5EF4-FFF2-40B4-BE49-F238E27FC236}">
                <a16:creationId xmlns:a16="http://schemas.microsoft.com/office/drawing/2014/main" id="{9750D197-DF57-E550-82A7-5B3E8F2D89E5}"/>
              </a:ext>
            </a:extLst>
          </p:cNvPr>
          <p:cNvSpPr>
            <a:spLocks noGrp="1"/>
          </p:cNvSpPr>
          <p:nvPr>
            <p:custDataLst>
              <p:tags r:id="rId20"/>
            </p:custDataLst>
          </p:nvPr>
        </p:nvSpPr>
        <p:spPr>
          <a:xfrm>
            <a:off x="857250" y="71628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Réduire les coûts énergétiques et faciliter l’accès aux mesures de transition.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2" name="Le cadre de nos propositions">
            <a:extLst>
              <a:ext uri="{FF2B5EF4-FFF2-40B4-BE49-F238E27FC236}">
                <a16:creationId xmlns:a16="http://schemas.microsoft.com/office/drawing/2014/main" id="{F6FDC2C4-0D42-60CB-6BA9-8B13036C3A5F}"/>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Le cadre de nos propositions</a:t>
            </a:r>
          </a:p>
        </p:txBody>
      </p:sp>
      <p:sp>
        <p:nvSpPr>
          <p:cNvPr id="7171" name="Thème 1 — Introduction du mémoire">
            <a:extLst>
              <a:ext uri="{FF2B5EF4-FFF2-40B4-BE49-F238E27FC236}">
                <a16:creationId xmlns:a16="http://schemas.microsoft.com/office/drawing/2014/main" id="{50022658-9AEF-CB54-B976-960666E38A5B}"/>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1 — Introduction</a:t>
            </a:r>
          </a:p>
        </p:txBody>
      </p:sp>
      <p:sp>
        <p:nvSpPr>
          <p:cNvPr id="7172" name="Straight Connector 2">
            <a:extLst>
              <a:ext uri="{FF2B5EF4-FFF2-40B4-BE49-F238E27FC236}">
                <a16:creationId xmlns:a16="http://schemas.microsoft.com/office/drawing/2014/main" id="{D68B5CB6-B1B9-DB53-25B7-0E9364C76DD6}"/>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7173" name="ACEFO et AHQ-ARQ — R-4353-2026">
            <a:extLst>
              <a:ext uri="{FF2B5EF4-FFF2-40B4-BE49-F238E27FC236}">
                <a16:creationId xmlns:a16="http://schemas.microsoft.com/office/drawing/2014/main" id="{BC1DADD8-A743-F4E5-E25D-A36014A060F8}"/>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5" name="04">
            <a:extLst>
              <a:ext uri="{FF2B5EF4-FFF2-40B4-BE49-F238E27FC236}">
                <a16:creationId xmlns:a16="http://schemas.microsoft.com/office/drawing/2014/main" id="{FFF2999A-ACE4-7A80-EB04-F0C147200EAA}"/>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04</a:t>
            </a:r>
          </a:p>
        </p:txBody>
      </p:sp>
      <p:sp>
        <p:nvSpPr>
          <p:cNvPr id="6" name="Une architecture comparable&#10;au cadre actuel">
            <a:extLst>
              <a:ext uri="{FF2B5EF4-FFF2-40B4-BE49-F238E27FC236}">
                <a16:creationId xmlns:a16="http://schemas.microsoft.com/office/drawing/2014/main" id="{03F23BB7-A4B2-5C9A-97A1-6D0C3E7CC42C}"/>
              </a:ext>
            </a:extLst>
          </p:cNvPr>
          <p:cNvSpPr>
            <a:spLocks noGrp="1"/>
          </p:cNvSpPr>
          <p:nvPr>
            <p:custDataLst>
              <p:tags r:id="rId6"/>
            </p:custDataLst>
          </p:nvPr>
        </p:nvSpPr>
        <p:spPr>
          <a:xfrm>
            <a:off x="857250" y="2333625"/>
            <a:ext cx="6096000" cy="857250"/>
          </a:xfrm>
          <a:prstGeom prst="rect">
            <a:avLst/>
          </a:prstGeom>
          <a:noFill/>
          <a:ln w="0">
            <a:noFill/>
          </a:ln>
        </p:spPr>
        <p:txBody>
          <a:bodyPr lIns="0" tIns="0" rIns="0" bIns="0"/>
          <a:lstStyle/>
          <a:p>
            <a:pPr eaLnBrk="1" fontAlgn="auto" hangingPunct="1">
              <a:spcBef>
                <a:spcPts val="0"/>
              </a:spcBef>
              <a:spcAft>
                <a:spcPts val="0"/>
              </a:spcAft>
              <a:defRPr sz="2475" b="1">
                <a:solidFill>
                  <a:srgbClr val="17324D"/>
                </a:solidFill>
                <a:latin typeface="Arial"/>
                <a:ea typeface="Arial"/>
                <a:cs typeface="Arial"/>
              </a:defRPr>
            </a:pPr>
            <a:r>
              <a:rPr lang="fr-CA" sz="2475" b="1" noProof="0" dirty="0">
                <a:solidFill>
                  <a:srgbClr val="17324D"/>
                </a:solidFill>
                <a:latin typeface="Arial"/>
                <a:ea typeface="Arial"/>
                <a:cs typeface="Arial"/>
              </a:rPr>
              <a:t>Une architecture comparable</a:t>
            </a:r>
          </a:p>
          <a:p>
            <a:pPr eaLnBrk="1" fontAlgn="auto" hangingPunct="1">
              <a:spcBef>
                <a:spcPts val="0"/>
              </a:spcBef>
              <a:spcAft>
                <a:spcPts val="0"/>
              </a:spcAft>
              <a:defRPr sz="2475" b="1">
                <a:solidFill>
                  <a:srgbClr val="17324D"/>
                </a:solidFill>
                <a:latin typeface="Arial"/>
                <a:ea typeface="Arial"/>
                <a:cs typeface="Arial"/>
              </a:defRPr>
            </a:pPr>
            <a:r>
              <a:rPr lang="fr-CA" sz="2475" b="1" noProof="0" dirty="0">
                <a:solidFill>
                  <a:srgbClr val="17324D"/>
                </a:solidFill>
                <a:latin typeface="Arial"/>
                <a:ea typeface="Arial"/>
                <a:cs typeface="Arial"/>
              </a:rPr>
              <a:t>au cadre actuel</a:t>
            </a:r>
          </a:p>
        </p:txBody>
      </p:sp>
      <p:sp>
        <p:nvSpPr>
          <p:cNvPr id="7" name="•">
            <a:extLst>
              <a:ext uri="{FF2B5EF4-FFF2-40B4-BE49-F238E27FC236}">
                <a16:creationId xmlns:a16="http://schemas.microsoft.com/office/drawing/2014/main" id="{B0C81C49-3AFF-6B56-A708-6682140016F9}"/>
              </a:ext>
            </a:extLst>
          </p:cNvPr>
          <p:cNvSpPr>
            <a:spLocks noGrp="1"/>
          </p:cNvSpPr>
          <p:nvPr>
            <p:custDataLst>
              <p:tags r:id="rId7"/>
            </p:custDataLst>
          </p:nvPr>
        </p:nvSpPr>
        <p:spPr>
          <a:xfrm>
            <a:off x="857250" y="3476625"/>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8" name="Des quantités minimales de GSR à distribuer.">
            <a:extLst>
              <a:ext uri="{FF2B5EF4-FFF2-40B4-BE49-F238E27FC236}">
                <a16:creationId xmlns:a16="http://schemas.microsoft.com/office/drawing/2014/main" id="{E8581906-41C0-4B7F-ED5E-FD1ABFD09492}"/>
              </a:ext>
            </a:extLst>
          </p:cNvPr>
          <p:cNvSpPr>
            <a:spLocks noGrp="1"/>
          </p:cNvSpPr>
          <p:nvPr>
            <p:custDataLst>
              <p:tags r:id="rId8"/>
            </p:custDataLst>
          </p:nvPr>
        </p:nvSpPr>
        <p:spPr>
          <a:xfrm>
            <a:off x="1181100" y="3476625"/>
            <a:ext cx="5772150" cy="1095375"/>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Des quantités minimales de GSR à distribuer.</a:t>
            </a:r>
          </a:p>
        </p:txBody>
      </p:sp>
      <p:sp>
        <p:nvSpPr>
          <p:cNvPr id="9" name="•">
            <a:extLst>
              <a:ext uri="{FF2B5EF4-FFF2-40B4-BE49-F238E27FC236}">
                <a16:creationId xmlns:a16="http://schemas.microsoft.com/office/drawing/2014/main" id="{B3060860-68DD-849E-BC46-476DCD898754}"/>
              </a:ext>
            </a:extLst>
          </p:cNvPr>
          <p:cNvSpPr>
            <a:spLocks noGrp="1"/>
          </p:cNvSpPr>
          <p:nvPr>
            <p:custDataLst>
              <p:tags r:id="rId9"/>
            </p:custDataLst>
          </p:nvPr>
        </p:nvSpPr>
        <p:spPr>
          <a:xfrm>
            <a:off x="857250" y="466725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0" name="Des améliorations à la gestion des approvisionnements et à l">
            <a:extLst>
              <a:ext uri="{FF2B5EF4-FFF2-40B4-BE49-F238E27FC236}">
                <a16:creationId xmlns:a16="http://schemas.microsoft.com/office/drawing/2014/main" id="{81F6A88A-D135-38B5-AB68-6C53A6326079}"/>
              </a:ext>
            </a:extLst>
          </p:cNvPr>
          <p:cNvSpPr>
            <a:spLocks noGrp="1"/>
          </p:cNvSpPr>
          <p:nvPr>
            <p:custDataLst>
              <p:tags r:id="rId10"/>
            </p:custDataLst>
          </p:nvPr>
        </p:nvSpPr>
        <p:spPr>
          <a:xfrm>
            <a:off x="1181100" y="4667250"/>
            <a:ext cx="5772150" cy="1095375"/>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Des améliorations à la gestion des approvisionnements et à la récupération des coûts.</a:t>
            </a:r>
          </a:p>
        </p:txBody>
      </p:sp>
      <p:sp>
        <p:nvSpPr>
          <p:cNvPr id="11" name="•">
            <a:extLst>
              <a:ext uri="{FF2B5EF4-FFF2-40B4-BE49-F238E27FC236}">
                <a16:creationId xmlns:a16="http://schemas.microsoft.com/office/drawing/2014/main" id="{6B216A21-9533-32E5-2F6D-361C8A33AE91}"/>
              </a:ext>
            </a:extLst>
          </p:cNvPr>
          <p:cNvSpPr>
            <a:spLocks noGrp="1"/>
          </p:cNvSpPr>
          <p:nvPr>
            <p:custDataLst>
              <p:tags r:id="rId11"/>
            </p:custDataLst>
          </p:nvPr>
        </p:nvSpPr>
        <p:spPr>
          <a:xfrm>
            <a:off x="857250" y="5857875"/>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2" name="Des ajustements ciblés au cadre juridique, lorsque nécessair">
            <a:extLst>
              <a:ext uri="{FF2B5EF4-FFF2-40B4-BE49-F238E27FC236}">
                <a16:creationId xmlns:a16="http://schemas.microsoft.com/office/drawing/2014/main" id="{D2FA10A4-DA19-6E04-3020-29A94AD0DE91}"/>
              </a:ext>
            </a:extLst>
          </p:cNvPr>
          <p:cNvSpPr>
            <a:spLocks noGrp="1"/>
          </p:cNvSpPr>
          <p:nvPr>
            <p:custDataLst>
              <p:tags r:id="rId12"/>
            </p:custDataLst>
          </p:nvPr>
        </p:nvSpPr>
        <p:spPr>
          <a:xfrm>
            <a:off x="1181100" y="5857875"/>
            <a:ext cx="5772150" cy="1095375"/>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Des ajustements ciblés au cadre juridique, lorsque nécessaires.</a:t>
            </a:r>
          </a:p>
        </p:txBody>
      </p:sp>
      <p:sp>
        <p:nvSpPr>
          <p:cNvPr id="13" name="Quatre orientations">
            <a:extLst>
              <a:ext uri="{FF2B5EF4-FFF2-40B4-BE49-F238E27FC236}">
                <a16:creationId xmlns:a16="http://schemas.microsoft.com/office/drawing/2014/main" id="{5B35E218-CA22-4657-D9D3-F576D1C58DBF}"/>
              </a:ext>
            </a:extLst>
          </p:cNvPr>
          <p:cNvSpPr>
            <a:spLocks noGrp="1"/>
          </p:cNvSpPr>
          <p:nvPr>
            <p:custDataLst>
              <p:tags r:id="rId13"/>
            </p:custDataLst>
          </p:nvPr>
        </p:nvSpPr>
        <p:spPr>
          <a:xfrm>
            <a:off x="8001000" y="2333625"/>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Quatre orientations</a:t>
            </a:r>
          </a:p>
        </p:txBody>
      </p:sp>
      <p:sp>
        <p:nvSpPr>
          <p:cNvPr id="7183" name="01">
            <a:extLst>
              <a:ext uri="{FF2B5EF4-FFF2-40B4-BE49-F238E27FC236}">
                <a16:creationId xmlns:a16="http://schemas.microsoft.com/office/drawing/2014/main" id="{BF94DF09-BAA7-FD79-1BEC-07E61310279B}"/>
              </a:ext>
            </a:extLst>
          </p:cNvPr>
          <p:cNvSpPr>
            <a:spLocks noGrp="1" noChangeArrowheads="1"/>
          </p:cNvSpPr>
          <p:nvPr>
            <p:custDataLst>
              <p:tags r:id="rId14"/>
            </p:custDataLst>
          </p:nvPr>
        </p:nvSpPr>
        <p:spPr bwMode="auto">
          <a:xfrm>
            <a:off x="8001000" y="31432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01</a:t>
            </a:r>
          </a:p>
        </p:txBody>
      </p:sp>
      <p:sp>
        <p:nvSpPr>
          <p:cNvPr id="15" name="Réduire les coûts assumés par les consommateurs.">
            <a:extLst>
              <a:ext uri="{FF2B5EF4-FFF2-40B4-BE49-F238E27FC236}">
                <a16:creationId xmlns:a16="http://schemas.microsoft.com/office/drawing/2014/main" id="{4E4A22BB-12CB-2CBB-84B1-F626501A9BE2}"/>
              </a:ext>
            </a:extLst>
          </p:cNvPr>
          <p:cNvSpPr>
            <a:spLocks noGrp="1"/>
          </p:cNvSpPr>
          <p:nvPr>
            <p:custDataLst>
              <p:tags r:id="rId15"/>
            </p:custDataLst>
          </p:nvPr>
        </p:nvSpPr>
        <p:spPr>
          <a:xfrm>
            <a:off x="8724900" y="3143250"/>
            <a:ext cx="56578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Réduire les coûts assumés par les consommateurs.</a:t>
            </a:r>
          </a:p>
        </p:txBody>
      </p:sp>
      <p:sp>
        <p:nvSpPr>
          <p:cNvPr id="7185" name="02">
            <a:extLst>
              <a:ext uri="{FF2B5EF4-FFF2-40B4-BE49-F238E27FC236}">
                <a16:creationId xmlns:a16="http://schemas.microsoft.com/office/drawing/2014/main" id="{F7DEB09F-62A1-2A4C-D60B-4817CB82F919}"/>
              </a:ext>
            </a:extLst>
          </p:cNvPr>
          <p:cNvSpPr>
            <a:spLocks noGrp="1" noChangeArrowheads="1"/>
          </p:cNvSpPr>
          <p:nvPr>
            <p:custDataLst>
              <p:tags r:id="rId16"/>
            </p:custDataLst>
          </p:nvPr>
        </p:nvSpPr>
        <p:spPr bwMode="auto">
          <a:xfrm>
            <a:off x="8001000" y="419100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02</a:t>
            </a:r>
          </a:p>
        </p:txBody>
      </p:sp>
      <p:sp>
        <p:nvSpPr>
          <p:cNvPr id="17" name="Adapter la progression des obligations.">
            <a:extLst>
              <a:ext uri="{FF2B5EF4-FFF2-40B4-BE49-F238E27FC236}">
                <a16:creationId xmlns:a16="http://schemas.microsoft.com/office/drawing/2014/main" id="{D50B823A-9738-F4E2-77C4-9FCACACBE8C6}"/>
              </a:ext>
            </a:extLst>
          </p:cNvPr>
          <p:cNvSpPr>
            <a:spLocks noGrp="1"/>
          </p:cNvSpPr>
          <p:nvPr>
            <p:custDataLst>
              <p:tags r:id="rId17"/>
            </p:custDataLst>
          </p:nvPr>
        </p:nvSpPr>
        <p:spPr>
          <a:xfrm>
            <a:off x="8724900" y="4191000"/>
            <a:ext cx="56578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Adapter la progression des obligations.</a:t>
            </a:r>
          </a:p>
        </p:txBody>
      </p:sp>
      <p:sp>
        <p:nvSpPr>
          <p:cNvPr id="7187" name="03">
            <a:extLst>
              <a:ext uri="{FF2B5EF4-FFF2-40B4-BE49-F238E27FC236}">
                <a16:creationId xmlns:a16="http://schemas.microsoft.com/office/drawing/2014/main" id="{C1F96A61-7407-49DE-8CC0-2785600B2B76}"/>
              </a:ext>
            </a:extLst>
          </p:cNvPr>
          <p:cNvSpPr>
            <a:spLocks noGrp="1" noChangeArrowheads="1"/>
          </p:cNvSpPr>
          <p:nvPr>
            <p:custDataLst>
              <p:tags r:id="rId18"/>
            </p:custDataLst>
          </p:nvPr>
        </p:nvSpPr>
        <p:spPr bwMode="auto">
          <a:xfrm>
            <a:off x="8001000" y="523875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03</a:t>
            </a:r>
          </a:p>
        </p:txBody>
      </p:sp>
      <p:sp>
        <p:nvSpPr>
          <p:cNvPr id="19" name="Faciliter les conversions à la biénergie.">
            <a:extLst>
              <a:ext uri="{FF2B5EF4-FFF2-40B4-BE49-F238E27FC236}">
                <a16:creationId xmlns:a16="http://schemas.microsoft.com/office/drawing/2014/main" id="{CF866684-528C-1ECC-33D7-65B4413A03E4}"/>
              </a:ext>
            </a:extLst>
          </p:cNvPr>
          <p:cNvSpPr>
            <a:spLocks noGrp="1"/>
          </p:cNvSpPr>
          <p:nvPr>
            <p:custDataLst>
              <p:tags r:id="rId19"/>
            </p:custDataLst>
          </p:nvPr>
        </p:nvSpPr>
        <p:spPr>
          <a:xfrm>
            <a:off x="8724900" y="5238750"/>
            <a:ext cx="56578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Faciliter les conversions à la biénergie.</a:t>
            </a:r>
          </a:p>
        </p:txBody>
      </p:sp>
      <p:sp>
        <p:nvSpPr>
          <p:cNvPr id="7189" name="04">
            <a:extLst>
              <a:ext uri="{FF2B5EF4-FFF2-40B4-BE49-F238E27FC236}">
                <a16:creationId xmlns:a16="http://schemas.microsoft.com/office/drawing/2014/main" id="{F9EC68C1-E5EE-8E1B-1358-12F8F7DC8619}"/>
              </a:ext>
            </a:extLst>
          </p:cNvPr>
          <p:cNvSpPr>
            <a:spLocks noGrp="1" noChangeArrowheads="1"/>
          </p:cNvSpPr>
          <p:nvPr>
            <p:custDataLst>
              <p:tags r:id="rId20"/>
            </p:custDataLst>
          </p:nvPr>
        </p:nvSpPr>
        <p:spPr bwMode="auto">
          <a:xfrm>
            <a:off x="8001000" y="6286500"/>
            <a:ext cx="523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B65A32"/>
                </a:solidFill>
                <a:latin typeface="Arial" panose="020B0604020202020204" pitchFamily="34" charset="0"/>
                <a:cs typeface="Arial" panose="020B0604020202020204" pitchFamily="34" charset="0"/>
              </a:rPr>
              <a:t>04</a:t>
            </a:r>
          </a:p>
        </p:txBody>
      </p:sp>
      <p:sp>
        <p:nvSpPr>
          <p:cNvPr id="21" name="Répartir le financement selon les bénéfices recherchés.">
            <a:extLst>
              <a:ext uri="{FF2B5EF4-FFF2-40B4-BE49-F238E27FC236}">
                <a16:creationId xmlns:a16="http://schemas.microsoft.com/office/drawing/2014/main" id="{A11F51FB-36D9-32C8-EA85-798D49B89648}"/>
              </a:ext>
            </a:extLst>
          </p:cNvPr>
          <p:cNvSpPr>
            <a:spLocks noGrp="1"/>
          </p:cNvSpPr>
          <p:nvPr>
            <p:custDataLst>
              <p:tags r:id="rId21"/>
            </p:custDataLst>
          </p:nvPr>
        </p:nvSpPr>
        <p:spPr>
          <a:xfrm>
            <a:off x="8724900" y="6286500"/>
            <a:ext cx="56578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Répartir le financement selon les bénéfices recherchés.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5" name="Trois effets à distinguer">
            <a:extLst>
              <a:ext uri="{FF2B5EF4-FFF2-40B4-BE49-F238E27FC236}">
                <a16:creationId xmlns:a16="http://schemas.microsoft.com/office/drawing/2014/main" id="{AA07B3EE-095A-9345-15F6-CACB9AA62140}"/>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Unités de conformité : des revenus qui ne bénéficient pas automatiquement aux consommateurs</a:t>
            </a:r>
          </a:p>
        </p:txBody>
      </p:sp>
      <p:sp>
        <p:nvSpPr>
          <p:cNvPr id="9219" name="Thème 2 — Section 2">
            <a:extLst>
              <a:ext uri="{FF2B5EF4-FFF2-40B4-BE49-F238E27FC236}">
                <a16:creationId xmlns:a16="http://schemas.microsoft.com/office/drawing/2014/main" id="{42B746D0-EE8E-3A13-1667-3A2A0A1B2631}"/>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2 — R-4303-2025 — Décision D-2026-068</a:t>
            </a:r>
          </a:p>
        </p:txBody>
      </p:sp>
      <p:sp>
        <p:nvSpPr>
          <p:cNvPr id="9220" name="Straight Connector 2">
            <a:extLst>
              <a:ext uri="{FF2B5EF4-FFF2-40B4-BE49-F238E27FC236}">
                <a16:creationId xmlns:a16="http://schemas.microsoft.com/office/drawing/2014/main" id="{FDEC750C-6E18-E4D3-C9E5-06E99286EB74}"/>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9221" name="ACEFO et AHQ-ARQ — R-4353-2026">
            <a:extLst>
              <a:ext uri="{FF2B5EF4-FFF2-40B4-BE49-F238E27FC236}">
                <a16:creationId xmlns:a16="http://schemas.microsoft.com/office/drawing/2014/main" id="{CCAF74FD-5FBF-827E-C727-9CE2209A1297}"/>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6 ET 7</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5" name="05">
            <a:extLst>
              <a:ext uri="{FF2B5EF4-FFF2-40B4-BE49-F238E27FC236}">
                <a16:creationId xmlns:a16="http://schemas.microsoft.com/office/drawing/2014/main" id="{0DBF15F0-30E3-D0C1-F4C4-EF6BA5EF6185}"/>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05</a:t>
            </a:r>
          </a:p>
        </p:txBody>
      </p:sp>
      <p:sp>
        <p:nvSpPr>
          <p:cNvPr id="6" name="Réduction du coût total">
            <a:extLst>
              <a:ext uri="{FF2B5EF4-FFF2-40B4-BE49-F238E27FC236}">
                <a16:creationId xmlns:a16="http://schemas.microsoft.com/office/drawing/2014/main" id="{E583AE0E-C3C5-EACC-ACAC-E43A063331DD}"/>
              </a:ext>
            </a:extLst>
          </p:cNvPr>
          <p:cNvSpPr>
            <a:spLocks noGrp="1"/>
          </p:cNvSpPr>
          <p:nvPr>
            <p:custDataLst>
              <p:tags r:id="rId6"/>
            </p:custDataLst>
          </p:nvPr>
        </p:nvSpPr>
        <p:spPr>
          <a:xfrm>
            <a:off x="857250" y="2314575"/>
            <a:ext cx="13525500" cy="4191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  Une affectation </a:t>
            </a:r>
            <a:r>
              <a:rPr lang="fr-CA" sz="2325" b="1" noProof="0" dirty="0">
                <a:solidFill>
                  <a:srgbClr val="B65A32"/>
                </a:solidFill>
                <a:latin typeface="Arial"/>
                <a:ea typeface="Arial"/>
                <a:cs typeface="Arial"/>
              </a:rPr>
              <a:t>facultative</a:t>
            </a:r>
          </a:p>
        </p:txBody>
      </p:sp>
      <p:sp>
        <p:nvSpPr>
          <p:cNvPr id="7" name="Diminuer les sommes à récupérer.">
            <a:extLst>
              <a:ext uri="{FF2B5EF4-FFF2-40B4-BE49-F238E27FC236}">
                <a16:creationId xmlns:a16="http://schemas.microsoft.com/office/drawing/2014/main" id="{130E6CEE-7903-8CD7-2009-A9C32CC487D8}"/>
              </a:ext>
            </a:extLst>
          </p:cNvPr>
          <p:cNvSpPr>
            <a:spLocks noGrp="1"/>
          </p:cNvSpPr>
          <p:nvPr>
            <p:custDataLst>
              <p:tags r:id="rId7"/>
            </p:custDataLst>
          </p:nvPr>
        </p:nvSpPr>
        <p:spPr>
          <a:xfrm>
            <a:off x="1181100" y="2781300"/>
            <a:ext cx="13201650" cy="904875"/>
          </a:xfrm>
          <a:prstGeom prst="rect">
            <a:avLst/>
          </a:prstGeom>
          <a:noFill/>
          <a:ln w="0">
            <a:noFill/>
          </a:ln>
        </p:spPr>
        <p:txBody>
          <a:bodyPr lIns="0" tIns="0" rIns="0" bIns="0"/>
          <a:lstStyle/>
          <a:p>
            <a:pPr eaLnBrk="1" fontAlgn="auto" hangingPunct="1">
              <a:spcBef>
                <a:spcPts val="0"/>
              </a:spcBef>
              <a:spcAft>
                <a:spcPts val="0"/>
              </a:spcAft>
              <a:defRPr sz="2550" b="0">
                <a:solidFill>
                  <a:srgbClr val="252B31"/>
                </a:solidFill>
                <a:latin typeface="Arial"/>
                <a:ea typeface="Arial"/>
                <a:cs typeface="Arial"/>
              </a:defRPr>
            </a:pPr>
            <a:r>
              <a:rPr lang="fr-CA" sz="2250" noProof="0" dirty="0">
                <a:solidFill>
                  <a:srgbClr val="252B31"/>
                </a:solidFill>
                <a:latin typeface="Arial"/>
                <a:ea typeface="Arial"/>
                <a:cs typeface="Arial"/>
              </a:rPr>
              <a:t>La prise en compte des revenus des unités de conformité pour réduire les tarifs dépend d’une demande du distributeur.</a:t>
            </a:r>
          </a:p>
        </p:txBody>
      </p:sp>
      <p:sp>
        <p:nvSpPr>
          <p:cNvPr id="9" name="Déplacement dans le temps">
            <a:extLst>
              <a:ext uri="{FF2B5EF4-FFF2-40B4-BE49-F238E27FC236}">
                <a16:creationId xmlns:a16="http://schemas.microsoft.com/office/drawing/2014/main" id="{0E82A21D-6383-211B-7FC7-E6932DF9529B}"/>
              </a:ext>
            </a:extLst>
          </p:cNvPr>
          <p:cNvSpPr>
            <a:spLocks noGrp="1"/>
          </p:cNvSpPr>
          <p:nvPr>
            <p:custDataLst>
              <p:tags r:id="rId8"/>
            </p:custDataLst>
          </p:nvPr>
        </p:nvSpPr>
        <p:spPr>
          <a:xfrm>
            <a:off x="857250" y="3667125"/>
            <a:ext cx="13525500" cy="4191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  Un montant laissé au </a:t>
            </a:r>
            <a:r>
              <a:rPr lang="fr-CA" sz="2325" b="1" noProof="0" dirty="0">
                <a:solidFill>
                  <a:srgbClr val="B65A32"/>
                </a:solidFill>
                <a:latin typeface="Arial"/>
                <a:ea typeface="Arial"/>
                <a:cs typeface="Arial"/>
              </a:rPr>
              <a:t>choix du distributeur</a:t>
            </a:r>
          </a:p>
        </p:txBody>
      </p:sp>
      <p:sp>
        <p:nvSpPr>
          <p:cNvPr id="10" name="Modifier le moment où les consommateurs paient.">
            <a:extLst>
              <a:ext uri="{FF2B5EF4-FFF2-40B4-BE49-F238E27FC236}">
                <a16:creationId xmlns:a16="http://schemas.microsoft.com/office/drawing/2014/main" id="{96BCF3BB-AE91-0E1A-574F-F0E00D51F857}"/>
              </a:ext>
            </a:extLst>
          </p:cNvPr>
          <p:cNvSpPr>
            <a:spLocks noGrp="1"/>
          </p:cNvSpPr>
          <p:nvPr>
            <p:custDataLst>
              <p:tags r:id="rId9"/>
            </p:custDataLst>
          </p:nvPr>
        </p:nvSpPr>
        <p:spPr>
          <a:xfrm>
            <a:off x="1181100" y="4133850"/>
            <a:ext cx="13201650" cy="904875"/>
          </a:xfrm>
          <a:prstGeom prst="rect">
            <a:avLst/>
          </a:prstGeom>
          <a:noFill/>
          <a:ln w="0">
            <a:noFill/>
          </a:ln>
        </p:spPr>
        <p:txBody>
          <a:bodyPr lIns="0" tIns="0" rIns="0" bIns="0"/>
          <a:lstStyle/>
          <a:p>
            <a:pPr eaLnBrk="1" fontAlgn="auto" hangingPunct="1">
              <a:spcBef>
                <a:spcPts val="0"/>
              </a:spcBef>
              <a:spcAft>
                <a:spcPts val="0"/>
              </a:spcAft>
              <a:defRPr sz="2550" b="0">
                <a:solidFill>
                  <a:srgbClr val="252B31"/>
                </a:solidFill>
                <a:latin typeface="Arial"/>
                <a:ea typeface="Arial"/>
                <a:cs typeface="Arial"/>
              </a:defRPr>
            </a:pPr>
            <a:r>
              <a:rPr lang="fr-CA" sz="2250" noProof="0" dirty="0">
                <a:solidFill>
                  <a:srgbClr val="252B31"/>
                </a:solidFill>
                <a:latin typeface="Arial"/>
                <a:ea typeface="Arial"/>
                <a:cs typeface="Arial"/>
              </a:rPr>
              <a:t>Le distributeur détermine également la part de ces revenus qu’il souhaite appliquer en réduction du revenu requis.</a:t>
            </a:r>
          </a:p>
        </p:txBody>
      </p:sp>
      <p:sp>
        <p:nvSpPr>
          <p:cNvPr id="9227" name="L’évaluation doit porter sur la facture totale de chaque cat">
            <a:extLst>
              <a:ext uri="{FF2B5EF4-FFF2-40B4-BE49-F238E27FC236}">
                <a16:creationId xmlns:a16="http://schemas.microsoft.com/office/drawing/2014/main" id="{13CBBD8B-1326-9BB5-4F03-EF1F26DA809A}"/>
              </a:ext>
            </a:extLst>
          </p:cNvPr>
          <p:cNvSpPr>
            <a:spLocks noGrp="1" noChangeArrowheads="1"/>
          </p:cNvSpPr>
          <p:nvPr>
            <p:custDataLst>
              <p:tags r:id="rId10"/>
            </p:custDataLst>
          </p:nvPr>
        </p:nvSpPr>
        <p:spPr bwMode="auto">
          <a:xfrm>
            <a:off x="857250" y="6038850"/>
            <a:ext cx="13525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400" b="1" noProof="0" dirty="0">
                <a:solidFill>
                  <a:srgbClr val="17324D"/>
                </a:solidFill>
                <a:latin typeface="Arial" panose="020B0604020202020204" pitchFamily="34" charset="0"/>
                <a:cs typeface="Arial" panose="020B0604020202020204" pitchFamily="34" charset="0"/>
              </a:rPr>
              <a:t>Les consommateurs assument les coûts du GSR, sans garantie de bénéficier de l’ensemble des revenus des unités de conformité qui y sont associés.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7" name="La valeur des attributs au bénéfice des consommateurs">
            <a:extLst>
              <a:ext uri="{FF2B5EF4-FFF2-40B4-BE49-F238E27FC236}">
                <a16:creationId xmlns:a16="http://schemas.microsoft.com/office/drawing/2014/main" id="{D09F8088-05E4-5634-FE2D-D4459DF62341}"/>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La valeur des attributs au bénéfice des consommateurs</a:t>
            </a:r>
          </a:p>
        </p:txBody>
      </p:sp>
      <p:sp>
        <p:nvSpPr>
          <p:cNvPr id="11267" name="Thème 3 — Section 2.1 — Recommandation 1">
            <a:extLst>
              <a:ext uri="{FF2B5EF4-FFF2-40B4-BE49-F238E27FC236}">
                <a16:creationId xmlns:a16="http://schemas.microsoft.com/office/drawing/2014/main" id="{1F651F9F-1812-1144-404C-113B992E90AA}"/>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2 — Section 2.1 : Retourner la valeur des attributs à la clientèle</a:t>
            </a:r>
          </a:p>
        </p:txBody>
      </p:sp>
      <p:sp>
        <p:nvSpPr>
          <p:cNvPr id="11268" name="Straight Connector 2">
            <a:extLst>
              <a:ext uri="{FF2B5EF4-FFF2-40B4-BE49-F238E27FC236}">
                <a16:creationId xmlns:a16="http://schemas.microsoft.com/office/drawing/2014/main" id="{49CD79AC-66C4-C018-26FF-A3FC04B251A9}"/>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1269" name="ACEFO et AHQ-ARQ — R-4353-2026">
            <a:extLst>
              <a:ext uri="{FF2B5EF4-FFF2-40B4-BE49-F238E27FC236}">
                <a16:creationId xmlns:a16="http://schemas.microsoft.com/office/drawing/2014/main" id="{0E882B52-E362-8454-C29B-482A39862B73}"/>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6 ET 7</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5" name="06">
            <a:extLst>
              <a:ext uri="{FF2B5EF4-FFF2-40B4-BE49-F238E27FC236}">
                <a16:creationId xmlns:a16="http://schemas.microsoft.com/office/drawing/2014/main" id="{14B13042-796B-EB1D-5091-E1463C89D160}"/>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06</a:t>
            </a:r>
          </a:p>
        </p:txBody>
      </p:sp>
      <p:sp>
        <p:nvSpPr>
          <p:cNvPr id="9" name="Proposition">
            <a:extLst>
              <a:ext uri="{FF2B5EF4-FFF2-40B4-BE49-F238E27FC236}">
                <a16:creationId xmlns:a16="http://schemas.microsoft.com/office/drawing/2014/main" id="{1D103CE8-377A-6AE8-36E7-2B32BF8B9588}"/>
              </a:ext>
            </a:extLst>
          </p:cNvPr>
          <p:cNvSpPr>
            <a:spLocks noGrp="1"/>
          </p:cNvSpPr>
          <p:nvPr>
            <p:custDataLst>
              <p:tags r:id="rId6"/>
            </p:custDataLst>
          </p:nvPr>
        </p:nvSpPr>
        <p:spPr>
          <a:xfrm>
            <a:off x="857250" y="2711450"/>
            <a:ext cx="2733675" cy="3048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1</a:t>
            </a:r>
          </a:p>
        </p:txBody>
      </p:sp>
      <p:sp>
        <p:nvSpPr>
          <p:cNvPr id="11272" name="•">
            <a:extLst>
              <a:ext uri="{FF2B5EF4-FFF2-40B4-BE49-F238E27FC236}">
                <a16:creationId xmlns:a16="http://schemas.microsoft.com/office/drawing/2014/main" id="{2A921945-6826-6771-3FCF-32FA4D2A69E9}"/>
              </a:ext>
            </a:extLst>
          </p:cNvPr>
          <p:cNvSpPr>
            <a:spLocks noGrp="1" noChangeArrowheads="1"/>
          </p:cNvSpPr>
          <p:nvPr>
            <p:custDataLst>
              <p:tags r:id="rId7"/>
            </p:custDataLst>
          </p:nvPr>
        </p:nvSpPr>
        <p:spPr bwMode="auto">
          <a:xfrm>
            <a:off x="3714750" y="271145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11273" name="Affecter obligatoirement les revenus des unités de conformit">
            <a:extLst>
              <a:ext uri="{FF2B5EF4-FFF2-40B4-BE49-F238E27FC236}">
                <a16:creationId xmlns:a16="http://schemas.microsoft.com/office/drawing/2014/main" id="{011B12DD-6BF3-F106-A2FE-86DDFB23AC6C}"/>
              </a:ext>
            </a:extLst>
          </p:cNvPr>
          <p:cNvSpPr>
            <a:spLocks noGrp="1" noChangeArrowheads="1"/>
          </p:cNvSpPr>
          <p:nvPr>
            <p:custDataLst>
              <p:tags r:id="rId8"/>
            </p:custDataLst>
          </p:nvPr>
        </p:nvSpPr>
        <p:spPr bwMode="auto">
          <a:xfrm>
            <a:off x="4076700" y="2711450"/>
            <a:ext cx="103060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Affecter obligatoirement les revenus des unités de conformité à la réduction des coûts assumés par les consommateurs.</a:t>
            </a:r>
          </a:p>
        </p:txBody>
      </p:sp>
      <p:sp>
        <p:nvSpPr>
          <p:cNvPr id="11274" name="•">
            <a:extLst>
              <a:ext uri="{FF2B5EF4-FFF2-40B4-BE49-F238E27FC236}">
                <a16:creationId xmlns:a16="http://schemas.microsoft.com/office/drawing/2014/main" id="{B55954DB-3B74-38D2-342B-8DFBFC356562}"/>
              </a:ext>
            </a:extLst>
          </p:cNvPr>
          <p:cNvSpPr>
            <a:spLocks noGrp="1" noChangeArrowheads="1"/>
          </p:cNvSpPr>
          <p:nvPr>
            <p:custDataLst>
              <p:tags r:id="rId9"/>
            </p:custDataLst>
          </p:nvPr>
        </p:nvSpPr>
        <p:spPr bwMode="auto">
          <a:xfrm>
            <a:off x="3714750" y="386715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11275" name="Examiner le traitement des revenus liés aux achats passés de">
            <a:extLst>
              <a:ext uri="{FF2B5EF4-FFF2-40B4-BE49-F238E27FC236}">
                <a16:creationId xmlns:a16="http://schemas.microsoft.com/office/drawing/2014/main" id="{40940478-D6B7-B97F-620A-30E93917CF91}"/>
              </a:ext>
            </a:extLst>
          </p:cNvPr>
          <p:cNvSpPr>
            <a:spLocks noGrp="1" noChangeArrowheads="1"/>
          </p:cNvSpPr>
          <p:nvPr>
            <p:custDataLst>
              <p:tags r:id="rId10"/>
            </p:custDataLst>
          </p:nvPr>
        </p:nvSpPr>
        <p:spPr bwMode="auto">
          <a:xfrm>
            <a:off x="4076700" y="3867150"/>
            <a:ext cx="103060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Examiner le traitement des revenus liés aux achats passés de GSR.</a:t>
            </a:r>
          </a:p>
        </p:txBody>
      </p:sp>
      <p:sp>
        <p:nvSpPr>
          <p:cNvPr id="11276" name="•">
            <a:extLst>
              <a:ext uri="{FF2B5EF4-FFF2-40B4-BE49-F238E27FC236}">
                <a16:creationId xmlns:a16="http://schemas.microsoft.com/office/drawing/2014/main" id="{20653D90-16D1-CFAD-4EB7-223DF2846D99}"/>
              </a:ext>
            </a:extLst>
          </p:cNvPr>
          <p:cNvSpPr>
            <a:spLocks noGrp="1" noChangeArrowheads="1"/>
          </p:cNvSpPr>
          <p:nvPr>
            <p:custDataLst>
              <p:tags r:id="rId11"/>
            </p:custDataLst>
          </p:nvPr>
        </p:nvSpPr>
        <p:spPr bwMode="auto">
          <a:xfrm>
            <a:off x="3714750" y="461645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11277" name="Prévoir les modifications nécessaires au cadre juridique.">
            <a:extLst>
              <a:ext uri="{FF2B5EF4-FFF2-40B4-BE49-F238E27FC236}">
                <a16:creationId xmlns:a16="http://schemas.microsoft.com/office/drawing/2014/main" id="{D339D72B-AF9C-7CAF-C98D-0CC3EB51492D}"/>
              </a:ext>
            </a:extLst>
          </p:cNvPr>
          <p:cNvSpPr>
            <a:spLocks noGrp="1" noChangeArrowheads="1"/>
          </p:cNvSpPr>
          <p:nvPr>
            <p:custDataLst>
              <p:tags r:id="rId12"/>
            </p:custDataLst>
          </p:nvPr>
        </p:nvSpPr>
        <p:spPr bwMode="auto">
          <a:xfrm>
            <a:off x="4076700" y="4616450"/>
            <a:ext cx="103060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Prévoir les modifications nécessaires au cadre juridique.</a:t>
            </a:r>
          </a:p>
        </p:txBody>
      </p:sp>
      <p:sp>
        <p:nvSpPr>
          <p:cNvPr id="16" name="Les revenus des attributs doivent contribuer à réduire le co">
            <a:extLst>
              <a:ext uri="{FF2B5EF4-FFF2-40B4-BE49-F238E27FC236}">
                <a16:creationId xmlns:a16="http://schemas.microsoft.com/office/drawing/2014/main" id="{9C3F06AD-8698-64F4-EAA4-BCDCB9216138}"/>
              </a:ext>
            </a:extLst>
          </p:cNvPr>
          <p:cNvSpPr>
            <a:spLocks noGrp="1"/>
          </p:cNvSpPr>
          <p:nvPr>
            <p:custDataLst>
              <p:tags r:id="rId13"/>
            </p:custDataLst>
          </p:nvPr>
        </p:nvSpPr>
        <p:spPr>
          <a:xfrm>
            <a:off x="857250" y="62865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Les revenus des attributs existants et futurs doivent contribuer à réduire le coût net du GSR pour la clientèle.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5" name="L’optimisation des inventaires et des engagements">
            <a:extLst>
              <a:ext uri="{FF2B5EF4-FFF2-40B4-BE49-F238E27FC236}">
                <a16:creationId xmlns:a16="http://schemas.microsoft.com/office/drawing/2014/main" id="{AF0FBE10-A0B4-82F5-E588-954C6D709185}"/>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L’optimisation des inventaires et des engagements</a:t>
            </a:r>
          </a:p>
        </p:txBody>
      </p:sp>
      <p:sp>
        <p:nvSpPr>
          <p:cNvPr id="13315" name="Thème 3 — Section 2.2 — Recommandation 2">
            <a:extLst>
              <a:ext uri="{FF2B5EF4-FFF2-40B4-BE49-F238E27FC236}">
                <a16:creationId xmlns:a16="http://schemas.microsoft.com/office/drawing/2014/main" id="{262D4D17-70F5-E6E2-AE76-DCA1BDAC50EE}"/>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3 — Section 2.2 : Optimiser les volumes et les engagements contractuels</a:t>
            </a:r>
          </a:p>
        </p:txBody>
      </p:sp>
      <p:sp>
        <p:nvSpPr>
          <p:cNvPr id="13316" name="Straight Connector 2">
            <a:extLst>
              <a:ext uri="{FF2B5EF4-FFF2-40B4-BE49-F238E27FC236}">
                <a16:creationId xmlns:a16="http://schemas.microsoft.com/office/drawing/2014/main" id="{3510505E-57D9-4A7B-E9D0-B05AEFD167B8}"/>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3317" name="ACEFO et AHQ-ARQ — R-4353-2026">
            <a:extLst>
              <a:ext uri="{FF2B5EF4-FFF2-40B4-BE49-F238E27FC236}">
                <a16:creationId xmlns:a16="http://schemas.microsoft.com/office/drawing/2014/main" id="{E26B131A-EB97-D250-A50F-E391FD6685B4}"/>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7 ET 8</a:t>
            </a:r>
          </a:p>
          <a:p>
            <a:pPr eaLnBrk="1" hangingPunct="1">
              <a:defRPr sz="1400"/>
            </a:pPr>
            <a:endParaRPr lang="fr-CA" sz="1400" noProof="0" dirty="0">
              <a:solidFill>
                <a:srgbClr val="252B31"/>
              </a:solidFill>
              <a:latin typeface="Arial" panose="020B0604020202020204" pitchFamily="34" charset="0"/>
              <a:cs typeface="Arial" panose="020B0604020202020204" pitchFamily="34" charset="0"/>
            </a:endParaRPr>
          </a:p>
        </p:txBody>
      </p:sp>
      <p:sp>
        <p:nvSpPr>
          <p:cNvPr id="5" name="07">
            <a:extLst>
              <a:ext uri="{FF2B5EF4-FFF2-40B4-BE49-F238E27FC236}">
                <a16:creationId xmlns:a16="http://schemas.microsoft.com/office/drawing/2014/main" id="{42FB8219-D3B4-9130-4EC7-0FD8A506AC23}"/>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07</a:t>
            </a:r>
          </a:p>
        </p:txBody>
      </p:sp>
      <p:sp>
        <p:nvSpPr>
          <p:cNvPr id="6" name="•">
            <a:extLst>
              <a:ext uri="{FF2B5EF4-FFF2-40B4-BE49-F238E27FC236}">
                <a16:creationId xmlns:a16="http://schemas.microsoft.com/office/drawing/2014/main" id="{447BAAB7-F308-5A1B-9201-1B0A844C9E84}"/>
              </a:ext>
            </a:extLst>
          </p:cNvPr>
          <p:cNvSpPr>
            <a:spLocks noGrp="1"/>
          </p:cNvSpPr>
          <p:nvPr>
            <p:custDataLst>
              <p:tags r:id="rId6"/>
            </p:custDataLst>
          </p:nvPr>
        </p:nvSpPr>
        <p:spPr>
          <a:xfrm>
            <a:off x="857250" y="219075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endParaRPr lang="fr-CA" sz="2625" noProof="0" dirty="0">
              <a:solidFill>
                <a:srgbClr val="B65A32"/>
              </a:solidFill>
              <a:latin typeface="Arial"/>
              <a:ea typeface="Arial"/>
              <a:cs typeface="Arial"/>
            </a:endParaRPr>
          </a:p>
        </p:txBody>
      </p:sp>
      <p:sp>
        <p:nvSpPr>
          <p:cNvPr id="7" name="Encadrer les opérations de revente, d’échange et d’optimisat">
            <a:extLst>
              <a:ext uri="{FF2B5EF4-FFF2-40B4-BE49-F238E27FC236}">
                <a16:creationId xmlns:a16="http://schemas.microsoft.com/office/drawing/2014/main" id="{BE067C24-0E14-77B7-F278-C91B1AB6227E}"/>
              </a:ext>
            </a:extLst>
          </p:cNvPr>
          <p:cNvSpPr>
            <a:spLocks noGrp="1"/>
          </p:cNvSpPr>
          <p:nvPr>
            <p:custDataLst>
              <p:tags r:id="rId7"/>
            </p:custDataLst>
          </p:nvPr>
        </p:nvSpPr>
        <p:spPr>
          <a:xfrm>
            <a:off x="1181100" y="2190750"/>
            <a:ext cx="12725400" cy="1123950"/>
          </a:xfrm>
          <a:prstGeom prst="rect">
            <a:avLst/>
          </a:prstGeom>
          <a:noFill/>
          <a:ln w="0">
            <a:noFill/>
          </a:ln>
        </p:spPr>
        <p:txBody>
          <a:bodyPr lIns="0" tIns="0" rIns="0" bIns="0"/>
          <a:lstStyle/>
          <a:p>
            <a:pPr algn="ctr" eaLnBrk="1" fontAlgn="auto" hangingPunct="1">
              <a:spcBef>
                <a:spcPts val="0"/>
              </a:spcBef>
              <a:spcAft>
                <a:spcPts val="0"/>
              </a:spcAft>
              <a:defRPr sz="2625" b="0">
                <a:solidFill>
                  <a:srgbClr val="252B31"/>
                </a:solidFill>
                <a:latin typeface="Arial"/>
                <a:ea typeface="Arial"/>
                <a:cs typeface="Arial"/>
              </a:defRPr>
            </a:pPr>
            <a:endParaRPr lang="fr-CA" sz="2625" b="1" noProof="0" dirty="0">
              <a:solidFill>
                <a:srgbClr val="252B31"/>
              </a:solidFill>
              <a:latin typeface="Arial"/>
              <a:ea typeface="Arial"/>
              <a:cs typeface="Arial"/>
            </a:endParaRPr>
          </a:p>
        </p:txBody>
      </p:sp>
      <p:sp>
        <p:nvSpPr>
          <p:cNvPr id="8" name="•">
            <a:extLst>
              <a:ext uri="{FF2B5EF4-FFF2-40B4-BE49-F238E27FC236}">
                <a16:creationId xmlns:a16="http://schemas.microsoft.com/office/drawing/2014/main" id="{34ED1945-5392-DDDB-6FDD-0628EF8D5308}"/>
              </a:ext>
            </a:extLst>
          </p:cNvPr>
          <p:cNvSpPr>
            <a:spLocks noGrp="1"/>
          </p:cNvSpPr>
          <p:nvPr>
            <p:custDataLst>
              <p:tags r:id="rId8"/>
            </p:custDataLst>
          </p:nvPr>
        </p:nvSpPr>
        <p:spPr>
          <a:xfrm>
            <a:off x="3790950" y="409575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9" name="Démontrer les économies nettes attendues.">
            <a:extLst>
              <a:ext uri="{FF2B5EF4-FFF2-40B4-BE49-F238E27FC236}">
                <a16:creationId xmlns:a16="http://schemas.microsoft.com/office/drawing/2014/main" id="{0F98ADE7-E32D-D5DD-7FF3-30CFDDBEB56D}"/>
              </a:ext>
            </a:extLst>
          </p:cNvPr>
          <p:cNvSpPr>
            <a:spLocks noGrp="1"/>
          </p:cNvSpPr>
          <p:nvPr>
            <p:custDataLst>
              <p:tags r:id="rId9"/>
            </p:custDataLst>
          </p:nvPr>
        </p:nvSpPr>
        <p:spPr>
          <a:xfrm>
            <a:off x="4071938" y="4095750"/>
            <a:ext cx="10429875" cy="838200"/>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Démontrer les économies nettes attendues.</a:t>
            </a:r>
          </a:p>
        </p:txBody>
      </p:sp>
      <p:sp>
        <p:nvSpPr>
          <p:cNvPr id="10" name="•">
            <a:extLst>
              <a:ext uri="{FF2B5EF4-FFF2-40B4-BE49-F238E27FC236}">
                <a16:creationId xmlns:a16="http://schemas.microsoft.com/office/drawing/2014/main" id="{C1CB840D-9CEC-D683-7BE4-38441AABE28B}"/>
              </a:ext>
            </a:extLst>
          </p:cNvPr>
          <p:cNvSpPr>
            <a:spLocks noGrp="1"/>
          </p:cNvSpPr>
          <p:nvPr>
            <p:custDataLst>
              <p:tags r:id="rId10"/>
            </p:custDataLst>
          </p:nvPr>
        </p:nvSpPr>
        <p:spPr>
          <a:xfrm>
            <a:off x="3790950" y="487680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11" name="Protéger les consommateurs contre les risques des transactio">
            <a:extLst>
              <a:ext uri="{FF2B5EF4-FFF2-40B4-BE49-F238E27FC236}">
                <a16:creationId xmlns:a16="http://schemas.microsoft.com/office/drawing/2014/main" id="{8BAAECA9-C0D5-0F82-4049-0DD45002A36C}"/>
              </a:ext>
            </a:extLst>
          </p:cNvPr>
          <p:cNvSpPr>
            <a:spLocks noGrp="1"/>
          </p:cNvSpPr>
          <p:nvPr>
            <p:custDataLst>
              <p:tags r:id="rId11"/>
            </p:custDataLst>
          </p:nvPr>
        </p:nvSpPr>
        <p:spPr>
          <a:xfrm>
            <a:off x="4071938" y="4876800"/>
            <a:ext cx="10429875" cy="838200"/>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Protéger les consommateurs contre les risques des transactions.</a:t>
            </a:r>
          </a:p>
        </p:txBody>
      </p:sp>
      <p:sp>
        <p:nvSpPr>
          <p:cNvPr id="12" name="•">
            <a:extLst>
              <a:ext uri="{FF2B5EF4-FFF2-40B4-BE49-F238E27FC236}">
                <a16:creationId xmlns:a16="http://schemas.microsoft.com/office/drawing/2014/main" id="{CE70A977-8A97-9092-D510-5287956BD7C5}"/>
              </a:ext>
            </a:extLst>
          </p:cNvPr>
          <p:cNvSpPr>
            <a:spLocks noGrp="1"/>
          </p:cNvSpPr>
          <p:nvPr>
            <p:custDataLst>
              <p:tags r:id="rId12"/>
            </p:custDataLst>
          </p:nvPr>
        </p:nvSpPr>
        <p:spPr>
          <a:xfrm>
            <a:off x="3790950" y="571500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13" name="Réévaluer les engagements lorsque les surplus persistent.">
            <a:extLst>
              <a:ext uri="{FF2B5EF4-FFF2-40B4-BE49-F238E27FC236}">
                <a16:creationId xmlns:a16="http://schemas.microsoft.com/office/drawing/2014/main" id="{B72FB22F-A60B-F28F-C6EF-224FF03E1188}"/>
              </a:ext>
            </a:extLst>
          </p:cNvPr>
          <p:cNvSpPr>
            <a:spLocks noGrp="1"/>
          </p:cNvSpPr>
          <p:nvPr>
            <p:custDataLst>
              <p:tags r:id="rId13"/>
            </p:custDataLst>
          </p:nvPr>
        </p:nvSpPr>
        <p:spPr>
          <a:xfrm>
            <a:off x="4071938" y="5715000"/>
            <a:ext cx="10429875" cy="838200"/>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Réévaluer les engagements lorsque les surplus persistent.</a:t>
            </a:r>
          </a:p>
        </p:txBody>
      </p:sp>
      <p:sp>
        <p:nvSpPr>
          <p:cNvPr id="14" name="Les nouveaux engagements doivent reposer sur des besoins rai">
            <a:extLst>
              <a:ext uri="{FF2B5EF4-FFF2-40B4-BE49-F238E27FC236}">
                <a16:creationId xmlns:a16="http://schemas.microsoft.com/office/drawing/2014/main" id="{E4ACBEDD-628A-2B4A-05FD-8AF0FE561769}"/>
              </a:ext>
            </a:extLst>
          </p:cNvPr>
          <p:cNvSpPr>
            <a:spLocks noGrp="1"/>
          </p:cNvSpPr>
          <p:nvPr>
            <p:custDataLst>
              <p:tags r:id="rId14"/>
            </p:custDataLst>
          </p:nvPr>
        </p:nvSpPr>
        <p:spPr>
          <a:xfrm>
            <a:off x="857250" y="70866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Les nouveaux engagements doivent reposer sur des besoins raisonnablement anticipés. </a:t>
            </a:r>
          </a:p>
        </p:txBody>
      </p:sp>
      <p:sp>
        <p:nvSpPr>
          <p:cNvPr id="17" name="•">
            <a:extLst>
              <a:ext uri="{FF2B5EF4-FFF2-40B4-BE49-F238E27FC236}">
                <a16:creationId xmlns:a16="http://schemas.microsoft.com/office/drawing/2014/main" id="{1E58095B-D63C-09BA-F282-D10E39055F78}"/>
              </a:ext>
            </a:extLst>
          </p:cNvPr>
          <p:cNvSpPr>
            <a:spLocks noGrp="1"/>
          </p:cNvSpPr>
          <p:nvPr>
            <p:custDataLst>
              <p:tags r:id="rId15"/>
            </p:custDataLst>
          </p:nvPr>
        </p:nvSpPr>
        <p:spPr>
          <a:xfrm>
            <a:off x="3790950" y="327660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19" name="Encadrer les opérations de revente, d’échange et d’optimisat">
            <a:extLst>
              <a:ext uri="{FF2B5EF4-FFF2-40B4-BE49-F238E27FC236}">
                <a16:creationId xmlns:a16="http://schemas.microsoft.com/office/drawing/2014/main" id="{45222104-8CB1-AD9A-F492-A07A96842F76}"/>
              </a:ext>
            </a:extLst>
          </p:cNvPr>
          <p:cNvSpPr>
            <a:spLocks noGrp="1"/>
          </p:cNvSpPr>
          <p:nvPr>
            <p:custDataLst>
              <p:tags r:id="rId16"/>
            </p:custDataLst>
          </p:nvPr>
        </p:nvSpPr>
        <p:spPr>
          <a:xfrm>
            <a:off x="4071938" y="3276600"/>
            <a:ext cx="10429875" cy="838200"/>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Encadrer les opérations de revente, d’échange et d’optimisation.</a:t>
            </a:r>
          </a:p>
        </p:txBody>
      </p:sp>
      <p:sp>
        <p:nvSpPr>
          <p:cNvPr id="22" name="Les nouveaux engagements doivent reposer sur des besoins rai">
            <a:extLst>
              <a:ext uri="{FF2B5EF4-FFF2-40B4-BE49-F238E27FC236}">
                <a16:creationId xmlns:a16="http://schemas.microsoft.com/office/drawing/2014/main" id="{3C46FCDC-7590-84E4-123C-3C8B1D35206F}"/>
              </a:ext>
            </a:extLst>
          </p:cNvPr>
          <p:cNvSpPr>
            <a:spLocks noGrp="1"/>
          </p:cNvSpPr>
          <p:nvPr>
            <p:custDataLst>
              <p:tags r:id="rId17"/>
            </p:custDataLst>
          </p:nvPr>
        </p:nvSpPr>
        <p:spPr>
          <a:xfrm>
            <a:off x="857250" y="2205038"/>
            <a:ext cx="13644563" cy="809625"/>
          </a:xfrm>
          <a:prstGeom prst="rect">
            <a:avLst/>
          </a:prstGeom>
          <a:noFill/>
          <a:ln w="0">
            <a:noFill/>
          </a:ln>
        </p:spPr>
        <p:txBody>
          <a:bodyPr lIns="0" tIns="0" rIns="0" bIns="0"/>
          <a:lstStyle/>
          <a:p>
            <a:pPr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D-2026-068 : EGQ est autorisée à faire des transactions d’optimisation de son inventaire de GSR.</a:t>
            </a:r>
          </a:p>
          <a:p>
            <a:pPr eaLnBrk="1" fontAlgn="auto" hangingPunct="1">
              <a:spcBef>
                <a:spcPts val="0"/>
              </a:spcBef>
              <a:spcAft>
                <a:spcPts val="0"/>
              </a:spcAft>
              <a:defRPr sz="2550" b="1">
                <a:solidFill>
                  <a:srgbClr val="17324D"/>
                </a:solidFill>
                <a:latin typeface="Arial"/>
                <a:ea typeface="Arial"/>
                <a:cs typeface="Arial"/>
              </a:defRPr>
            </a:pPr>
            <a:endParaRPr lang="fr-CA" sz="2550" b="1" noProof="0" dirty="0">
              <a:solidFill>
                <a:srgbClr val="17324D"/>
              </a:solidFill>
              <a:latin typeface="Arial"/>
              <a:ea typeface="Arial"/>
              <a:cs typeface="Arial"/>
            </a:endParaRPr>
          </a:p>
        </p:txBody>
      </p:sp>
      <p:sp>
        <p:nvSpPr>
          <p:cNvPr id="24" name="Proposition">
            <a:extLst>
              <a:ext uri="{FF2B5EF4-FFF2-40B4-BE49-F238E27FC236}">
                <a16:creationId xmlns:a16="http://schemas.microsoft.com/office/drawing/2014/main" id="{B490988B-DFE3-D2F6-37F6-0F90BF845305}"/>
              </a:ext>
            </a:extLst>
          </p:cNvPr>
          <p:cNvSpPr>
            <a:spLocks noGrp="1"/>
          </p:cNvSpPr>
          <p:nvPr>
            <p:custDataLst>
              <p:tags r:id="rId18"/>
            </p:custDataLst>
          </p:nvPr>
        </p:nvSpPr>
        <p:spPr>
          <a:xfrm>
            <a:off x="857250" y="3279775"/>
            <a:ext cx="2762250" cy="3937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5" name="Le lien entre les coûts et leur récupération">
            <a:extLst>
              <a:ext uri="{FF2B5EF4-FFF2-40B4-BE49-F238E27FC236}">
                <a16:creationId xmlns:a16="http://schemas.microsoft.com/office/drawing/2014/main" id="{DF9D999D-AFFB-A342-0D67-F878F64957BB}"/>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Le lien entre les coûts et leur récupération</a:t>
            </a:r>
          </a:p>
        </p:txBody>
      </p:sp>
      <p:sp>
        <p:nvSpPr>
          <p:cNvPr id="15363" name="Thème 4 — Section 2.3">
            <a:extLst>
              <a:ext uri="{FF2B5EF4-FFF2-40B4-BE49-F238E27FC236}">
                <a16:creationId xmlns:a16="http://schemas.microsoft.com/office/drawing/2014/main" id="{7C2C3788-2FAD-6CEF-3C8E-3FEF9CEB08D0}"/>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4 — Section 2.3 : Mieux arrimer les coûts et leur récupération</a:t>
            </a:r>
          </a:p>
        </p:txBody>
      </p:sp>
      <p:sp>
        <p:nvSpPr>
          <p:cNvPr id="15364" name="Straight Connector 2">
            <a:extLst>
              <a:ext uri="{FF2B5EF4-FFF2-40B4-BE49-F238E27FC236}">
                <a16:creationId xmlns:a16="http://schemas.microsoft.com/office/drawing/2014/main" id="{F36779DC-A2F0-1DED-70F1-49AF3E914D8C}"/>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5365" name="ACEFO et AHQ-ARQ — R-4353-2026">
            <a:extLst>
              <a:ext uri="{FF2B5EF4-FFF2-40B4-BE49-F238E27FC236}">
                <a16:creationId xmlns:a16="http://schemas.microsoft.com/office/drawing/2014/main" id="{5D9EE65A-5FF0-8D1C-D25D-929882D3659D}"/>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9 À 11</a:t>
            </a:r>
          </a:p>
        </p:txBody>
      </p:sp>
      <p:sp>
        <p:nvSpPr>
          <p:cNvPr id="5" name="08">
            <a:extLst>
              <a:ext uri="{FF2B5EF4-FFF2-40B4-BE49-F238E27FC236}">
                <a16:creationId xmlns:a16="http://schemas.microsoft.com/office/drawing/2014/main" id="{268FA2E3-7FC7-391C-4765-029228139BE1}"/>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08</a:t>
            </a:r>
          </a:p>
        </p:txBody>
      </p:sp>
      <p:sp>
        <p:nvSpPr>
          <p:cNvPr id="6" name="Deux approches à examiner ensemble">
            <a:extLst>
              <a:ext uri="{FF2B5EF4-FFF2-40B4-BE49-F238E27FC236}">
                <a16:creationId xmlns:a16="http://schemas.microsoft.com/office/drawing/2014/main" id="{CDCB8429-71C3-6F37-6071-9BBEEC525914}"/>
              </a:ext>
            </a:extLst>
          </p:cNvPr>
          <p:cNvSpPr>
            <a:spLocks noGrp="1"/>
          </p:cNvSpPr>
          <p:nvPr>
            <p:custDataLst>
              <p:tags r:id="rId6"/>
            </p:custDataLst>
          </p:nvPr>
        </p:nvSpPr>
        <p:spPr>
          <a:xfrm>
            <a:off x="857250" y="2333625"/>
            <a:ext cx="1352550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Deux approches à examiner ensemble</a:t>
            </a:r>
          </a:p>
        </p:txBody>
      </p:sp>
      <p:sp>
        <p:nvSpPr>
          <p:cNvPr id="7" name="La proposition d’EGQ">
            <a:extLst>
              <a:ext uri="{FF2B5EF4-FFF2-40B4-BE49-F238E27FC236}">
                <a16:creationId xmlns:a16="http://schemas.microsoft.com/office/drawing/2014/main" id="{A238A775-C879-AB7F-CE8B-039965E22A56}"/>
              </a:ext>
            </a:extLst>
          </p:cNvPr>
          <p:cNvSpPr>
            <a:spLocks noGrp="1"/>
          </p:cNvSpPr>
          <p:nvPr>
            <p:custDataLst>
              <p:tags r:id="rId7"/>
            </p:custDataLst>
          </p:nvPr>
        </p:nvSpPr>
        <p:spPr>
          <a:xfrm>
            <a:off x="857250" y="3076575"/>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La proposition d’EGQ (R-4292-2025)</a:t>
            </a:r>
          </a:p>
        </p:txBody>
      </p:sp>
      <p:sp>
        <p:nvSpPr>
          <p:cNvPr id="8" name="Des pourcentages de GSR selon les catégories de clientèle.">
            <a:extLst>
              <a:ext uri="{FF2B5EF4-FFF2-40B4-BE49-F238E27FC236}">
                <a16:creationId xmlns:a16="http://schemas.microsoft.com/office/drawing/2014/main" id="{E35E23C3-79F5-30DD-25DD-07AE05EC8445}"/>
              </a:ext>
            </a:extLst>
          </p:cNvPr>
          <p:cNvSpPr>
            <a:spLocks noGrp="1"/>
          </p:cNvSpPr>
          <p:nvPr>
            <p:custDataLst>
              <p:tags r:id="rId8"/>
            </p:custDataLst>
          </p:nvPr>
        </p:nvSpPr>
        <p:spPr>
          <a:xfrm>
            <a:off x="857250" y="3667125"/>
            <a:ext cx="6191250" cy="1095375"/>
          </a:xfrm>
          <a:prstGeom prst="rect">
            <a:avLst/>
          </a:prstGeom>
          <a:noFill/>
          <a:ln w="0">
            <a:noFill/>
          </a:ln>
        </p:spPr>
        <p:txBody>
          <a:bodyPr lIns="0" tIns="0" rIns="0" bIns="0"/>
          <a:lstStyle/>
          <a:p>
            <a:pPr eaLnBrk="1" fontAlgn="auto" hangingPunct="1">
              <a:spcBef>
                <a:spcPts val="0"/>
              </a:spcBef>
              <a:spcAft>
                <a:spcPts val="0"/>
              </a:spcAft>
              <a:defRPr sz="2550" b="0">
                <a:solidFill>
                  <a:srgbClr val="252B31"/>
                </a:solidFill>
                <a:latin typeface="Arial"/>
                <a:ea typeface="Arial"/>
                <a:cs typeface="Arial"/>
              </a:defRPr>
            </a:pPr>
            <a:r>
              <a:rPr lang="fr-CA" sz="2550" noProof="0" dirty="0">
                <a:solidFill>
                  <a:srgbClr val="252B31"/>
                </a:solidFill>
                <a:latin typeface="Arial"/>
                <a:ea typeface="Arial"/>
                <a:cs typeface="Arial"/>
              </a:rPr>
              <a:t>Des pourcentages de GSR selon les catégories de clientèle.</a:t>
            </a:r>
          </a:p>
        </p:txBody>
      </p:sp>
      <p:sp>
        <p:nvSpPr>
          <p:cNvPr id="9" name="L’approche d’Énergir">
            <a:extLst>
              <a:ext uri="{FF2B5EF4-FFF2-40B4-BE49-F238E27FC236}">
                <a16:creationId xmlns:a16="http://schemas.microsoft.com/office/drawing/2014/main" id="{895D0897-BFCD-BA61-47CF-32188F943B17}"/>
              </a:ext>
            </a:extLst>
          </p:cNvPr>
          <p:cNvSpPr>
            <a:spLocks noGrp="1"/>
          </p:cNvSpPr>
          <p:nvPr>
            <p:custDataLst>
              <p:tags r:id="rId9"/>
            </p:custDataLst>
          </p:nvPr>
        </p:nvSpPr>
        <p:spPr>
          <a:xfrm>
            <a:off x="8048625" y="3076575"/>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L’approche d’Énergir (D-2026-059)</a:t>
            </a:r>
          </a:p>
        </p:txBody>
      </p:sp>
      <p:sp>
        <p:nvSpPr>
          <p:cNvPr id="10" name="Une récupération prévisionnelle des coûts de socialisation.">
            <a:extLst>
              <a:ext uri="{FF2B5EF4-FFF2-40B4-BE49-F238E27FC236}">
                <a16:creationId xmlns:a16="http://schemas.microsoft.com/office/drawing/2014/main" id="{21A21DAF-DD98-9B82-9A44-A982133F5154}"/>
              </a:ext>
            </a:extLst>
          </p:cNvPr>
          <p:cNvSpPr>
            <a:spLocks noGrp="1"/>
          </p:cNvSpPr>
          <p:nvPr>
            <p:custDataLst>
              <p:tags r:id="rId10"/>
            </p:custDataLst>
          </p:nvPr>
        </p:nvSpPr>
        <p:spPr>
          <a:xfrm>
            <a:off x="8048625" y="3667125"/>
            <a:ext cx="6334125" cy="1095375"/>
          </a:xfrm>
          <a:prstGeom prst="rect">
            <a:avLst/>
          </a:prstGeom>
          <a:noFill/>
          <a:ln w="0">
            <a:noFill/>
          </a:ln>
        </p:spPr>
        <p:txBody>
          <a:bodyPr lIns="0" tIns="0" rIns="0" bIns="0"/>
          <a:lstStyle/>
          <a:p>
            <a:pPr eaLnBrk="1" fontAlgn="auto" hangingPunct="1">
              <a:spcBef>
                <a:spcPts val="0"/>
              </a:spcBef>
              <a:spcAft>
                <a:spcPts val="0"/>
              </a:spcAft>
              <a:defRPr sz="2550" b="0">
                <a:solidFill>
                  <a:srgbClr val="252B31"/>
                </a:solidFill>
                <a:latin typeface="Arial"/>
                <a:ea typeface="Arial"/>
                <a:cs typeface="Arial"/>
              </a:defRPr>
            </a:pPr>
            <a:r>
              <a:rPr lang="fr-CA" sz="2550" noProof="0" dirty="0">
                <a:solidFill>
                  <a:srgbClr val="252B31"/>
                </a:solidFill>
                <a:latin typeface="Arial"/>
                <a:ea typeface="Arial"/>
                <a:cs typeface="Arial"/>
              </a:rPr>
              <a:t>Une récupération prévisionnelle des coûts de socialisation.</a:t>
            </a:r>
          </a:p>
        </p:txBody>
      </p:sp>
      <p:sp>
        <p:nvSpPr>
          <p:cNvPr id="15372" name="Straight Connector 10">
            <a:extLst>
              <a:ext uri="{FF2B5EF4-FFF2-40B4-BE49-F238E27FC236}">
                <a16:creationId xmlns:a16="http://schemas.microsoft.com/office/drawing/2014/main" id="{95992A71-2DDA-F4D1-2137-782C2D6ED15F}"/>
              </a:ext>
            </a:extLst>
          </p:cNvPr>
          <p:cNvSpPr>
            <a:spLocks noGrp="1"/>
          </p:cNvSpPr>
          <p:nvPr>
            <p:custDataLst>
              <p:tags r:id="rId11"/>
            </p:custDataLst>
          </p:nvPr>
        </p:nvSpPr>
        <p:spPr bwMode="auto">
          <a:xfrm>
            <a:off x="857250" y="50482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2" name="Objectif">
            <a:extLst>
              <a:ext uri="{FF2B5EF4-FFF2-40B4-BE49-F238E27FC236}">
                <a16:creationId xmlns:a16="http://schemas.microsoft.com/office/drawing/2014/main" id="{37F82154-2926-EBCF-23ED-7533C456591D}"/>
              </a:ext>
            </a:extLst>
          </p:cNvPr>
          <p:cNvSpPr>
            <a:spLocks noGrp="1"/>
          </p:cNvSpPr>
          <p:nvPr>
            <p:custDataLst>
              <p:tags r:id="rId12"/>
            </p:custDataLst>
          </p:nvPr>
        </p:nvSpPr>
        <p:spPr>
          <a:xfrm>
            <a:off x="857250" y="5429250"/>
            <a:ext cx="238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Objectif</a:t>
            </a:r>
          </a:p>
        </p:txBody>
      </p:sp>
      <p:sp>
        <p:nvSpPr>
          <p:cNvPr id="15374" name="Évaluer une combinaison qui tient compte des réalités des cl">
            <a:extLst>
              <a:ext uri="{FF2B5EF4-FFF2-40B4-BE49-F238E27FC236}">
                <a16:creationId xmlns:a16="http://schemas.microsoft.com/office/drawing/2014/main" id="{3BA7FCF0-9D3C-EA7D-5705-B926147FC466}"/>
              </a:ext>
            </a:extLst>
          </p:cNvPr>
          <p:cNvSpPr>
            <a:spLocks noGrp="1" noChangeArrowheads="1"/>
          </p:cNvSpPr>
          <p:nvPr>
            <p:custDataLst>
              <p:tags r:id="rId13"/>
            </p:custDataLst>
          </p:nvPr>
        </p:nvSpPr>
        <p:spPr bwMode="auto">
          <a:xfrm>
            <a:off x="3429000" y="5429250"/>
            <a:ext cx="109537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400" noProof="0" dirty="0">
                <a:solidFill>
                  <a:srgbClr val="252B31"/>
                </a:solidFill>
                <a:latin typeface="Arial" panose="020B0604020202020204" pitchFamily="34" charset="0"/>
                <a:cs typeface="Arial" panose="020B0604020202020204" pitchFamily="34" charset="0"/>
              </a:rPr>
              <a:t>Évaluer une combinaison qui tient compte des réalités des clientèles et rapproche la récupération des coûts de l’année concernée.</a:t>
            </a:r>
          </a:p>
        </p:txBody>
      </p:sp>
      <p:sp>
        <p:nvSpPr>
          <p:cNvPr id="14" name="Quel effet sur la facture totale, aujourd’hui et au fil des ">
            <a:extLst>
              <a:ext uri="{FF2B5EF4-FFF2-40B4-BE49-F238E27FC236}">
                <a16:creationId xmlns:a16="http://schemas.microsoft.com/office/drawing/2014/main" id="{5D147BFD-D898-7CCF-EF4C-0F76BE8B2DC8}"/>
              </a:ext>
            </a:extLst>
          </p:cNvPr>
          <p:cNvSpPr>
            <a:spLocks noGrp="1"/>
          </p:cNvSpPr>
          <p:nvPr>
            <p:custDataLst>
              <p:tags r:id="rId14"/>
            </p:custDataLst>
          </p:nvPr>
        </p:nvSpPr>
        <p:spPr>
          <a:xfrm>
            <a:off x="857250" y="7162800"/>
            <a:ext cx="13525500" cy="809625"/>
          </a:xfrm>
          <a:prstGeom prst="rect">
            <a:avLst/>
          </a:prstGeom>
          <a:noFill/>
          <a:ln w="0">
            <a:noFill/>
          </a:ln>
        </p:spPr>
        <p:txBody>
          <a:bodyPr lIns="0" tIns="0" rIns="0" bIns="0"/>
          <a:lstStyle/>
          <a:p>
            <a:pPr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Quel effet sur la facture totale, aujourd’hui et au fil des années?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6" name="Un mécanisme combiné à évaluer">
            <a:extLst>
              <a:ext uri="{FF2B5EF4-FFF2-40B4-BE49-F238E27FC236}">
                <a16:creationId xmlns:a16="http://schemas.microsoft.com/office/drawing/2014/main" id="{3963E710-4582-409E-1A9E-7096265C57D4}"/>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 mécanisme combiné à évaluer</a:t>
            </a:r>
          </a:p>
        </p:txBody>
      </p:sp>
      <p:sp>
        <p:nvSpPr>
          <p:cNvPr id="17411" name="Thème 4 — Section 2.3 — Recommandation 3">
            <a:extLst>
              <a:ext uri="{FF2B5EF4-FFF2-40B4-BE49-F238E27FC236}">
                <a16:creationId xmlns:a16="http://schemas.microsoft.com/office/drawing/2014/main" id="{669F721A-7044-7047-A367-4D371A09BBFD}"/>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4 — Section 2.3 : Mieux arrimer les coûts et leur récupération</a:t>
            </a:r>
          </a:p>
        </p:txBody>
      </p:sp>
      <p:sp>
        <p:nvSpPr>
          <p:cNvPr id="17412" name="Straight Connector 2">
            <a:extLst>
              <a:ext uri="{FF2B5EF4-FFF2-40B4-BE49-F238E27FC236}">
                <a16:creationId xmlns:a16="http://schemas.microsoft.com/office/drawing/2014/main" id="{3959BD32-0940-2A5D-50F7-02EAEC317A88}"/>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7413" name="ACEFO et AHQ-ARQ — R-4353-2026">
            <a:extLst>
              <a:ext uri="{FF2B5EF4-FFF2-40B4-BE49-F238E27FC236}">
                <a16:creationId xmlns:a16="http://schemas.microsoft.com/office/drawing/2014/main" id="{FDAFA638-F961-ED85-3CC5-92BBCA102BA3}"/>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9 À 11</a:t>
            </a:r>
          </a:p>
        </p:txBody>
      </p:sp>
      <p:sp>
        <p:nvSpPr>
          <p:cNvPr id="5" name="09">
            <a:extLst>
              <a:ext uri="{FF2B5EF4-FFF2-40B4-BE49-F238E27FC236}">
                <a16:creationId xmlns:a16="http://schemas.microsoft.com/office/drawing/2014/main" id="{62B33406-CC40-FDBE-1E78-73C20DDCCFC3}"/>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09</a:t>
            </a:r>
          </a:p>
        </p:txBody>
      </p:sp>
      <p:sp>
        <p:nvSpPr>
          <p:cNvPr id="6" name="Les Intervenants recommandent d’évaluer un mécanisme combina">
            <a:extLst>
              <a:ext uri="{FF2B5EF4-FFF2-40B4-BE49-F238E27FC236}">
                <a16:creationId xmlns:a16="http://schemas.microsoft.com/office/drawing/2014/main" id="{206B3C3F-F027-BB6B-BEF5-0A54A963F3C1}"/>
              </a:ext>
            </a:extLst>
          </p:cNvPr>
          <p:cNvSpPr>
            <a:spLocks noGrp="1"/>
          </p:cNvSpPr>
          <p:nvPr>
            <p:custDataLst>
              <p:tags r:id="rId6"/>
            </p:custDataLst>
          </p:nvPr>
        </p:nvSpPr>
        <p:spPr>
          <a:xfrm>
            <a:off x="857250" y="3152775"/>
            <a:ext cx="13525500" cy="571500"/>
          </a:xfrm>
          <a:prstGeom prst="rect">
            <a:avLst/>
          </a:prstGeom>
          <a:noFill/>
          <a:ln w="0">
            <a:noFill/>
          </a:ln>
        </p:spPr>
        <p:txBody>
          <a:bodyPr lIns="0" tIns="0" rIns="0" bIns="0"/>
          <a:lstStyle/>
          <a:p>
            <a:pPr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Les Intervenants recommandent d’évaluer un mécanisme combinant :</a:t>
            </a:r>
          </a:p>
        </p:txBody>
      </p:sp>
      <p:sp>
        <p:nvSpPr>
          <p:cNvPr id="7" name="•">
            <a:extLst>
              <a:ext uri="{FF2B5EF4-FFF2-40B4-BE49-F238E27FC236}">
                <a16:creationId xmlns:a16="http://schemas.microsoft.com/office/drawing/2014/main" id="{433A479C-03D3-8F1E-DF45-3458FA1E0821}"/>
              </a:ext>
            </a:extLst>
          </p:cNvPr>
          <p:cNvSpPr>
            <a:spLocks noGrp="1"/>
          </p:cNvSpPr>
          <p:nvPr>
            <p:custDataLst>
              <p:tags r:id="rId7"/>
            </p:custDataLst>
          </p:nvPr>
        </p:nvSpPr>
        <p:spPr>
          <a:xfrm>
            <a:off x="857250" y="4133850"/>
            <a:ext cx="238125" cy="381000"/>
          </a:xfrm>
          <a:prstGeom prst="rect">
            <a:avLst/>
          </a:prstGeom>
          <a:noFill/>
          <a:ln w="0">
            <a:noFill/>
          </a:ln>
        </p:spPr>
        <p:txBody>
          <a:bodyPr lIns="0" tIns="0" rIns="0" bIns="0"/>
          <a:lstStyle/>
          <a:p>
            <a:pPr eaLnBrk="1" fontAlgn="auto" hangingPunct="1">
              <a:spcBef>
                <a:spcPts val="0"/>
              </a:spcBef>
              <a:spcAft>
                <a:spcPts val="0"/>
              </a:spcAft>
              <a:defRPr sz="2550" b="0">
                <a:solidFill>
                  <a:srgbClr val="B65A32"/>
                </a:solidFill>
                <a:latin typeface="Arial"/>
                <a:ea typeface="Arial"/>
                <a:cs typeface="Arial"/>
              </a:defRPr>
            </a:pPr>
            <a:r>
              <a:rPr lang="fr-CA" sz="2550" noProof="0" dirty="0">
                <a:solidFill>
                  <a:srgbClr val="B65A32"/>
                </a:solidFill>
                <a:latin typeface="Arial"/>
                <a:ea typeface="Arial"/>
                <a:cs typeface="Arial"/>
              </a:rPr>
              <a:t>•</a:t>
            </a:r>
          </a:p>
        </p:txBody>
      </p:sp>
      <p:sp>
        <p:nvSpPr>
          <p:cNvPr id="8" name="Un pourcentage minimal de GSR propre à chaque catégorie de c">
            <a:extLst>
              <a:ext uri="{FF2B5EF4-FFF2-40B4-BE49-F238E27FC236}">
                <a16:creationId xmlns:a16="http://schemas.microsoft.com/office/drawing/2014/main" id="{E0014CEA-6D5C-56C6-7B04-1C70F6F1E4E9}"/>
              </a:ext>
            </a:extLst>
          </p:cNvPr>
          <p:cNvSpPr>
            <a:spLocks noGrp="1"/>
          </p:cNvSpPr>
          <p:nvPr>
            <p:custDataLst>
              <p:tags r:id="rId8"/>
            </p:custDataLst>
          </p:nvPr>
        </p:nvSpPr>
        <p:spPr>
          <a:xfrm>
            <a:off x="1181100" y="4133850"/>
            <a:ext cx="13201650" cy="1047750"/>
          </a:xfrm>
          <a:prstGeom prst="rect">
            <a:avLst/>
          </a:prstGeom>
          <a:noFill/>
          <a:ln w="0">
            <a:noFill/>
          </a:ln>
        </p:spPr>
        <p:txBody>
          <a:bodyPr lIns="0" tIns="0" rIns="0" bIns="0"/>
          <a:lstStyle/>
          <a:p>
            <a:pPr algn="just" eaLnBrk="1" fontAlgn="auto" hangingPunct="1">
              <a:spcBef>
                <a:spcPts val="0"/>
              </a:spcBef>
              <a:spcAft>
                <a:spcPts val="0"/>
              </a:spcAft>
              <a:defRPr sz="2550" b="0">
                <a:solidFill>
                  <a:srgbClr val="252B31"/>
                </a:solidFill>
                <a:latin typeface="Arial"/>
                <a:ea typeface="Arial"/>
                <a:cs typeface="Arial"/>
              </a:defRPr>
            </a:pPr>
            <a:r>
              <a:rPr lang="fr-CA" sz="2550" noProof="0" dirty="0">
                <a:solidFill>
                  <a:srgbClr val="252B31"/>
                </a:solidFill>
                <a:latin typeface="Arial"/>
                <a:ea typeface="Arial"/>
                <a:cs typeface="Arial"/>
              </a:rPr>
              <a:t>Un pourcentage minimal de GSR propre à chaque catégorie de clientèle et facturé au cours de l’année.</a:t>
            </a:r>
          </a:p>
        </p:txBody>
      </p:sp>
      <p:sp>
        <p:nvSpPr>
          <p:cNvPr id="9" name="•">
            <a:extLst>
              <a:ext uri="{FF2B5EF4-FFF2-40B4-BE49-F238E27FC236}">
                <a16:creationId xmlns:a16="http://schemas.microsoft.com/office/drawing/2014/main" id="{7D8FECDE-FB13-BD36-9F28-3DD7666D9D6D}"/>
              </a:ext>
            </a:extLst>
          </p:cNvPr>
          <p:cNvSpPr>
            <a:spLocks noGrp="1"/>
          </p:cNvSpPr>
          <p:nvPr>
            <p:custDataLst>
              <p:tags r:id="rId9"/>
            </p:custDataLst>
          </p:nvPr>
        </p:nvSpPr>
        <p:spPr>
          <a:xfrm>
            <a:off x="857250" y="5429250"/>
            <a:ext cx="238125" cy="381000"/>
          </a:xfrm>
          <a:prstGeom prst="rect">
            <a:avLst/>
          </a:prstGeom>
          <a:noFill/>
          <a:ln w="0">
            <a:noFill/>
          </a:ln>
        </p:spPr>
        <p:txBody>
          <a:bodyPr lIns="0" tIns="0" rIns="0" bIns="0"/>
          <a:lstStyle/>
          <a:p>
            <a:pPr eaLnBrk="1" fontAlgn="auto" hangingPunct="1">
              <a:spcBef>
                <a:spcPts val="0"/>
              </a:spcBef>
              <a:spcAft>
                <a:spcPts val="0"/>
              </a:spcAft>
              <a:defRPr sz="2550" b="0">
                <a:solidFill>
                  <a:srgbClr val="B65A32"/>
                </a:solidFill>
                <a:latin typeface="Arial"/>
                <a:ea typeface="Arial"/>
                <a:cs typeface="Arial"/>
              </a:defRPr>
            </a:pPr>
            <a:r>
              <a:rPr lang="fr-CA" sz="2550" noProof="0" dirty="0">
                <a:solidFill>
                  <a:srgbClr val="B65A32"/>
                </a:solidFill>
                <a:latin typeface="Arial"/>
                <a:ea typeface="Arial"/>
                <a:cs typeface="Arial"/>
              </a:rPr>
              <a:t>•</a:t>
            </a:r>
          </a:p>
        </p:txBody>
      </p:sp>
      <p:sp>
        <p:nvSpPr>
          <p:cNvPr id="10" name="Le maintien de la possibilité d’achats volontaires additionn">
            <a:extLst>
              <a:ext uri="{FF2B5EF4-FFF2-40B4-BE49-F238E27FC236}">
                <a16:creationId xmlns:a16="http://schemas.microsoft.com/office/drawing/2014/main" id="{70780D43-E779-F6B6-FF4E-D125C55EF6CF}"/>
              </a:ext>
            </a:extLst>
          </p:cNvPr>
          <p:cNvSpPr>
            <a:spLocks noGrp="1"/>
          </p:cNvSpPr>
          <p:nvPr>
            <p:custDataLst>
              <p:tags r:id="rId10"/>
            </p:custDataLst>
          </p:nvPr>
        </p:nvSpPr>
        <p:spPr>
          <a:xfrm>
            <a:off x="1181100" y="5429250"/>
            <a:ext cx="13201650" cy="1047750"/>
          </a:xfrm>
          <a:prstGeom prst="rect">
            <a:avLst/>
          </a:prstGeom>
          <a:noFill/>
          <a:ln w="0">
            <a:noFill/>
          </a:ln>
        </p:spPr>
        <p:txBody>
          <a:bodyPr lIns="0" tIns="0" rIns="0" bIns="0"/>
          <a:lstStyle/>
          <a:p>
            <a:pPr eaLnBrk="1" fontAlgn="auto" hangingPunct="1">
              <a:spcBef>
                <a:spcPts val="0"/>
              </a:spcBef>
              <a:spcAft>
                <a:spcPts val="0"/>
              </a:spcAft>
              <a:defRPr sz="2550" b="0">
                <a:solidFill>
                  <a:srgbClr val="252B31"/>
                </a:solidFill>
                <a:latin typeface="Arial"/>
                <a:ea typeface="Arial"/>
                <a:cs typeface="Arial"/>
              </a:defRPr>
            </a:pPr>
            <a:r>
              <a:rPr lang="fr-CA" sz="2550" noProof="0" dirty="0">
                <a:solidFill>
                  <a:srgbClr val="252B31"/>
                </a:solidFill>
                <a:latin typeface="Arial"/>
                <a:ea typeface="Arial"/>
                <a:cs typeface="Arial"/>
              </a:rPr>
              <a:t>Le maintien de la possibilité d’achats volontaires additionnels.</a:t>
            </a:r>
          </a:p>
        </p:txBody>
      </p:sp>
      <p:sp>
        <p:nvSpPr>
          <p:cNvPr id="11" name="•">
            <a:extLst>
              <a:ext uri="{FF2B5EF4-FFF2-40B4-BE49-F238E27FC236}">
                <a16:creationId xmlns:a16="http://schemas.microsoft.com/office/drawing/2014/main" id="{02E6DF67-2B3C-16B2-74B5-9B6D8A2AD8DE}"/>
              </a:ext>
            </a:extLst>
          </p:cNvPr>
          <p:cNvSpPr>
            <a:spLocks noGrp="1"/>
          </p:cNvSpPr>
          <p:nvPr>
            <p:custDataLst>
              <p:tags r:id="rId11"/>
            </p:custDataLst>
          </p:nvPr>
        </p:nvSpPr>
        <p:spPr>
          <a:xfrm>
            <a:off x="857250" y="6381750"/>
            <a:ext cx="238125" cy="381000"/>
          </a:xfrm>
          <a:prstGeom prst="rect">
            <a:avLst/>
          </a:prstGeom>
          <a:noFill/>
          <a:ln w="0">
            <a:noFill/>
          </a:ln>
        </p:spPr>
        <p:txBody>
          <a:bodyPr lIns="0" tIns="0" rIns="0" bIns="0"/>
          <a:lstStyle/>
          <a:p>
            <a:pPr eaLnBrk="1" fontAlgn="auto" hangingPunct="1">
              <a:spcBef>
                <a:spcPts val="0"/>
              </a:spcBef>
              <a:spcAft>
                <a:spcPts val="0"/>
              </a:spcAft>
              <a:defRPr sz="2550" b="0">
                <a:solidFill>
                  <a:srgbClr val="B65A32"/>
                </a:solidFill>
                <a:latin typeface="Arial"/>
                <a:ea typeface="Arial"/>
                <a:cs typeface="Arial"/>
              </a:defRPr>
            </a:pPr>
            <a:r>
              <a:rPr lang="fr-CA" sz="2550" noProof="0" dirty="0">
                <a:solidFill>
                  <a:srgbClr val="B65A32"/>
                </a:solidFill>
                <a:latin typeface="Arial"/>
                <a:ea typeface="Arial"/>
                <a:cs typeface="Arial"/>
              </a:rPr>
              <a:t>•</a:t>
            </a:r>
          </a:p>
        </p:txBody>
      </p:sp>
      <p:sp>
        <p:nvSpPr>
          <p:cNvPr id="12" name="La récupération prévisionnelle des coûts résiduels nécessair">
            <a:extLst>
              <a:ext uri="{FF2B5EF4-FFF2-40B4-BE49-F238E27FC236}">
                <a16:creationId xmlns:a16="http://schemas.microsoft.com/office/drawing/2014/main" id="{FBACD467-7290-4E4C-8182-373FE698EACE}"/>
              </a:ext>
            </a:extLst>
          </p:cNvPr>
          <p:cNvSpPr>
            <a:spLocks noGrp="1"/>
          </p:cNvSpPr>
          <p:nvPr>
            <p:custDataLst>
              <p:tags r:id="rId12"/>
            </p:custDataLst>
          </p:nvPr>
        </p:nvSpPr>
        <p:spPr>
          <a:xfrm>
            <a:off x="1181100" y="6381750"/>
            <a:ext cx="13201650" cy="1047750"/>
          </a:xfrm>
          <a:prstGeom prst="rect">
            <a:avLst/>
          </a:prstGeom>
          <a:noFill/>
          <a:ln w="0">
            <a:noFill/>
          </a:ln>
        </p:spPr>
        <p:txBody>
          <a:bodyPr lIns="0" tIns="0" rIns="0" bIns="0"/>
          <a:lstStyle/>
          <a:p>
            <a:pPr algn="just" eaLnBrk="1" fontAlgn="auto" hangingPunct="1">
              <a:spcBef>
                <a:spcPts val="0"/>
              </a:spcBef>
              <a:spcAft>
                <a:spcPts val="0"/>
              </a:spcAft>
              <a:defRPr sz="2550" b="0">
                <a:solidFill>
                  <a:srgbClr val="252B31"/>
                </a:solidFill>
                <a:latin typeface="Arial"/>
                <a:ea typeface="Arial"/>
                <a:cs typeface="Arial"/>
              </a:defRPr>
            </a:pPr>
            <a:r>
              <a:rPr lang="fr-CA" sz="2550" noProof="0" dirty="0">
                <a:solidFill>
                  <a:srgbClr val="252B31"/>
                </a:solidFill>
                <a:latin typeface="Arial"/>
                <a:ea typeface="Arial"/>
                <a:cs typeface="Arial"/>
              </a:rPr>
              <a:t>La récupération prévisionnelle des coûts résiduels nécessaires au respect de l’obligation réglementaire.</a:t>
            </a:r>
          </a:p>
        </p:txBody>
      </p:sp>
      <p:sp>
        <p:nvSpPr>
          <p:cNvPr id="18" name="Proposition">
            <a:extLst>
              <a:ext uri="{FF2B5EF4-FFF2-40B4-BE49-F238E27FC236}">
                <a16:creationId xmlns:a16="http://schemas.microsoft.com/office/drawing/2014/main" id="{B5C62484-F7F4-AE5E-69E3-F79529F547A4}"/>
              </a:ext>
            </a:extLst>
          </p:cNvPr>
          <p:cNvSpPr>
            <a:spLocks noGrp="1"/>
          </p:cNvSpPr>
          <p:nvPr>
            <p:custDataLst>
              <p:tags r:id="rId13"/>
            </p:custDataLst>
          </p:nvPr>
        </p:nvSpPr>
        <p:spPr>
          <a:xfrm>
            <a:off x="857250" y="2438400"/>
            <a:ext cx="2733675" cy="3048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9458" name="TextBox 1">
            <a:extLst>
              <a:ext uri="{FF2B5EF4-FFF2-40B4-BE49-F238E27FC236}">
                <a16:creationId xmlns:a16="http://schemas.microsoft.com/office/drawing/2014/main" id="{CDB4E102-7722-3114-162B-FF67BCD6B7FB}"/>
              </a:ext>
            </a:extLst>
          </p:cNvPr>
          <p:cNvSpPr txBox="1">
            <a:spLocks noChangeArrowheads="1"/>
          </p:cNvSpPr>
          <p:nvPr>
            <p:custDataLst>
              <p:tags r:id="rId1"/>
            </p:custDataLst>
          </p:nvPr>
        </p:nvSpPr>
        <p:spPr bwMode="auto">
          <a:xfrm>
            <a:off x="857250" y="3108325"/>
            <a:ext cx="135255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eaLnBrk="1" hangingPunct="1"/>
            <a:r>
              <a:rPr lang="fr-CA" sz="2700" noProof="0" dirty="0">
                <a:solidFill>
                  <a:srgbClr val="252B31"/>
                </a:solidFill>
                <a:latin typeface="Arial" panose="020B0604020202020204" pitchFamily="34" charset="0"/>
              </a:rPr>
              <a:t>« </a:t>
            </a:r>
            <a:r>
              <a:rPr lang="fr-CA" sz="2700" b="1" i="1" u="sng" noProof="0" dirty="0">
                <a:solidFill>
                  <a:srgbClr val="252B31"/>
                </a:solidFill>
                <a:latin typeface="Arial" panose="020B0604020202020204" pitchFamily="34" charset="0"/>
              </a:rPr>
              <a:t>Troisième recommandation d’EGQ</a:t>
            </a:r>
            <a:r>
              <a:rPr lang="fr-CA" sz="2700" i="1" noProof="0" dirty="0">
                <a:solidFill>
                  <a:srgbClr val="252B31"/>
                </a:solidFill>
                <a:latin typeface="Arial" panose="020B0604020202020204" pitchFamily="34" charset="0"/>
              </a:rPr>
              <a:t> : Le futur cadre réglementaire devrait permettre de moduler les mécanismes d’intégration du GSR et de récupération des coûts en fonction de la capacité de payer des consommateurs, de la structure de leur facture, de leur situation concurrentielle et de leurs possibilités réalistes de réduire leur consommation via l’efficacité énergétique. </a:t>
            </a:r>
            <a:r>
              <a:rPr lang="fr-CA" sz="2700" noProof="0" dirty="0">
                <a:solidFill>
                  <a:srgbClr val="252B31"/>
                </a:solidFill>
                <a:latin typeface="Arial" panose="020B0604020202020204" pitchFamily="34" charset="0"/>
              </a:rPr>
              <a:t>»</a:t>
            </a:r>
          </a:p>
        </p:txBody>
      </p:sp>
      <p:sp>
        <p:nvSpPr>
          <p:cNvPr id="3" name="Un mécanisme combiné à évaluer">
            <a:extLst>
              <a:ext uri="{FF2B5EF4-FFF2-40B4-BE49-F238E27FC236}">
                <a16:creationId xmlns:a16="http://schemas.microsoft.com/office/drawing/2014/main" id="{09A3EEAC-5020-FF92-B696-CF03CD4B35B9}"/>
              </a:ext>
            </a:extLst>
          </p:cNvPr>
          <p:cNvSpPr>
            <a:spLocks noGrp="1"/>
          </p:cNvSpPr>
          <p:nvPr>
            <p:custDataLst>
              <p:tags r:id="rId2"/>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La modulation des coûts proposée par EGQ</a:t>
            </a:r>
          </a:p>
        </p:txBody>
      </p:sp>
      <p:sp>
        <p:nvSpPr>
          <p:cNvPr id="19460" name="Thème 4 — Section 2.3 — Recommandation 3">
            <a:extLst>
              <a:ext uri="{FF2B5EF4-FFF2-40B4-BE49-F238E27FC236}">
                <a16:creationId xmlns:a16="http://schemas.microsoft.com/office/drawing/2014/main" id="{D379594F-0B62-C971-0981-61CA7A4881FE}"/>
              </a:ext>
            </a:extLst>
          </p:cNvPr>
          <p:cNvSpPr>
            <a:spLocks noGrp="1" noChangeArrowheads="1"/>
          </p:cNvSpPr>
          <p:nvPr>
            <p:custDataLst>
              <p:tags r:id="rId3"/>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4 — Section 2.3 : Mieux arrimer les coûts et leur récupération</a:t>
            </a:r>
          </a:p>
        </p:txBody>
      </p:sp>
      <p:sp>
        <p:nvSpPr>
          <p:cNvPr id="19461" name="Straight Connector 2">
            <a:extLst>
              <a:ext uri="{FF2B5EF4-FFF2-40B4-BE49-F238E27FC236}">
                <a16:creationId xmlns:a16="http://schemas.microsoft.com/office/drawing/2014/main" id="{9D3B1ABD-8EE4-872D-2B6D-7CE320B5B2A7}"/>
              </a:ext>
            </a:extLst>
          </p:cNvPr>
          <p:cNvSpPr>
            <a:spLocks noGrp="1"/>
          </p:cNvSpPr>
          <p:nvPr>
            <p:custDataLst>
              <p:tags r:id="rId4"/>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9462" name="ACEFO et AHQ-ARQ — R-4353-2026">
            <a:extLst>
              <a:ext uri="{FF2B5EF4-FFF2-40B4-BE49-F238E27FC236}">
                <a16:creationId xmlns:a16="http://schemas.microsoft.com/office/drawing/2014/main" id="{A6E5E12B-D225-E423-4C59-D3186CA1DF8C}"/>
              </a:ext>
            </a:extLst>
          </p:cNvPr>
          <p:cNvSpPr>
            <a:spLocks noGrp="1" noChangeArrowheads="1"/>
          </p:cNvSpPr>
          <p:nvPr>
            <p:custDataLst>
              <p:tags r:id="rId5"/>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7" name="09">
            <a:extLst>
              <a:ext uri="{FF2B5EF4-FFF2-40B4-BE49-F238E27FC236}">
                <a16:creationId xmlns:a16="http://schemas.microsoft.com/office/drawing/2014/main" id="{F78059AF-7767-7951-0226-34BCA146BE0B}"/>
              </a:ext>
            </a:extLst>
          </p:cNvPr>
          <p:cNvSpPr>
            <a:spLocks noGrp="1"/>
          </p:cNvSpPr>
          <p:nvPr>
            <p:custDataLst>
              <p:tags r:id="rId6"/>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10</a:t>
            </a:r>
          </a:p>
        </p:txBody>
      </p:sp>
      <p:sp>
        <p:nvSpPr>
          <p:cNvPr id="8" name="TextBox 7">
            <a:extLst>
              <a:ext uri="{FF2B5EF4-FFF2-40B4-BE49-F238E27FC236}">
                <a16:creationId xmlns:a16="http://schemas.microsoft.com/office/drawing/2014/main" id="{5A7810C0-F8A6-5DF1-9A73-C7F440840C07}"/>
              </a:ext>
            </a:extLst>
          </p:cNvPr>
          <p:cNvSpPr txBox="1"/>
          <p:nvPr>
            <p:custDataLst>
              <p:tags r:id="rId7"/>
            </p:custDataLst>
          </p:nvPr>
        </p:nvSpPr>
        <p:spPr>
          <a:xfrm>
            <a:off x="857250" y="2422525"/>
            <a:ext cx="13525500" cy="457200"/>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Enbridge Gaz Québec (EGQ)</a:t>
            </a:r>
          </a:p>
        </p:txBody>
      </p:sp>
      <p:sp>
        <p:nvSpPr>
          <p:cNvPr id="9" name="TextBox 8">
            <a:extLst>
              <a:ext uri="{FF2B5EF4-FFF2-40B4-BE49-F238E27FC236}">
                <a16:creationId xmlns:a16="http://schemas.microsoft.com/office/drawing/2014/main" id="{19871452-33D5-CD6E-F1AB-C5C959A3F150}"/>
              </a:ext>
            </a:extLst>
          </p:cNvPr>
          <p:cNvSpPr txBox="1"/>
          <p:nvPr>
            <p:custDataLst>
              <p:tags r:id="rId8"/>
            </p:custDataLst>
          </p:nvPr>
        </p:nvSpPr>
        <p:spPr>
          <a:xfrm>
            <a:off x="857250" y="5326063"/>
            <a:ext cx="13525500" cy="366712"/>
          </a:xfrm>
          <a:prstGeom prst="rect">
            <a:avLst/>
          </a:prstGeom>
          <a:noFill/>
        </p:spPr>
        <p:txBody>
          <a:bodyPr lIns="0" tIns="0" rIns="0" bIns="0"/>
          <a:lstStyle/>
          <a:p>
            <a:pPr eaLnBrk="1" fontAlgn="auto" hangingPunct="1">
              <a:spcBef>
                <a:spcPts val="0"/>
              </a:spcBef>
              <a:spcAft>
                <a:spcPts val="0"/>
              </a:spcAft>
              <a:defRPr sz="1400"/>
            </a:pPr>
            <a:r>
              <a:rPr lang="fr-CA" sz="1400" noProof="0" dirty="0">
                <a:solidFill>
                  <a:srgbClr val="252B31"/>
                </a:solidFill>
                <a:latin typeface="Arial" panose="020B0604020202020204" pitchFamily="34" charset="0"/>
                <a:cs typeface="Arial" panose="020B0604020202020204" pitchFamily="34" charset="0"/>
                <a:hlinkClick r:id="rId11"/>
              </a:rPr>
              <a:t>C-EGQ-0008, page 18.</a:t>
            </a:r>
            <a:endParaRPr lang="fr-CA" sz="1400" noProof="0" dirty="0">
              <a:solidFill>
                <a:srgbClr val="252B31"/>
              </a:solidFill>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0" name="Une progression fondée sur les résultats">
            <a:extLst>
              <a:ext uri="{FF2B5EF4-FFF2-40B4-BE49-F238E27FC236}">
                <a16:creationId xmlns:a16="http://schemas.microsoft.com/office/drawing/2014/main" id="{9CDEEDB3-A68A-EA5D-1280-CE4E7A2B61BA}"/>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Une progression fondée sur les résultats</a:t>
            </a:r>
          </a:p>
        </p:txBody>
      </p:sp>
      <p:sp>
        <p:nvSpPr>
          <p:cNvPr id="21507" name="Thème 5 — Section 3 — Recommandation 4">
            <a:extLst>
              <a:ext uri="{FF2B5EF4-FFF2-40B4-BE49-F238E27FC236}">
                <a16:creationId xmlns:a16="http://schemas.microsoft.com/office/drawing/2014/main" id="{88BE2555-DA97-2816-123C-A0D49A7EC1F4}"/>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5 — Section 3 : Adapter la progression des obligations aux résultats observés </a:t>
            </a:r>
          </a:p>
        </p:txBody>
      </p:sp>
      <p:sp>
        <p:nvSpPr>
          <p:cNvPr id="21508" name="Straight Connector 2">
            <a:extLst>
              <a:ext uri="{FF2B5EF4-FFF2-40B4-BE49-F238E27FC236}">
                <a16:creationId xmlns:a16="http://schemas.microsoft.com/office/drawing/2014/main" id="{2F69A402-9C28-FFB1-86F9-DF7E18E3E0BB}"/>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21509" name="ACEFO et AHQ-ARQ — R-4353-2026">
            <a:extLst>
              <a:ext uri="{FF2B5EF4-FFF2-40B4-BE49-F238E27FC236}">
                <a16:creationId xmlns:a16="http://schemas.microsoft.com/office/drawing/2014/main" id="{5A7782EE-2B81-FEE3-0C50-0C34BEE38228}"/>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12 ET 13</a:t>
            </a:r>
          </a:p>
        </p:txBody>
      </p:sp>
      <p:sp>
        <p:nvSpPr>
          <p:cNvPr id="5" name="10">
            <a:extLst>
              <a:ext uri="{FF2B5EF4-FFF2-40B4-BE49-F238E27FC236}">
                <a16:creationId xmlns:a16="http://schemas.microsoft.com/office/drawing/2014/main" id="{AA62024C-444B-9E9E-82FE-DDFBAFCD0B11}"/>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11</a:t>
            </a:r>
          </a:p>
        </p:txBody>
      </p:sp>
      <p:sp>
        <p:nvSpPr>
          <p:cNvPr id="6" name="Avant chaque hausse">
            <a:extLst>
              <a:ext uri="{FF2B5EF4-FFF2-40B4-BE49-F238E27FC236}">
                <a16:creationId xmlns:a16="http://schemas.microsoft.com/office/drawing/2014/main" id="{D2EE06BB-C763-2431-7194-94965F460987}"/>
              </a:ext>
            </a:extLst>
          </p:cNvPr>
          <p:cNvSpPr>
            <a:spLocks noGrp="1"/>
          </p:cNvSpPr>
          <p:nvPr>
            <p:custDataLst>
              <p:tags r:id="rId6"/>
            </p:custDataLst>
          </p:nvPr>
        </p:nvSpPr>
        <p:spPr>
          <a:xfrm>
            <a:off x="857250" y="3181350"/>
            <a:ext cx="723900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Avant chaque hausse</a:t>
            </a:r>
          </a:p>
        </p:txBody>
      </p:sp>
      <p:sp>
        <p:nvSpPr>
          <p:cNvPr id="7" name="•">
            <a:extLst>
              <a:ext uri="{FF2B5EF4-FFF2-40B4-BE49-F238E27FC236}">
                <a16:creationId xmlns:a16="http://schemas.microsoft.com/office/drawing/2014/main" id="{49A34919-D16C-595F-1B34-5112A61C3AC3}"/>
              </a:ext>
            </a:extLst>
          </p:cNvPr>
          <p:cNvSpPr>
            <a:spLocks noGrp="1"/>
          </p:cNvSpPr>
          <p:nvPr>
            <p:custDataLst>
              <p:tags r:id="rId7"/>
            </p:custDataLst>
          </p:nvPr>
        </p:nvSpPr>
        <p:spPr>
          <a:xfrm>
            <a:off x="857250" y="384810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8" name="Évaluer les impacts tarifaires et la capacité de payer.">
            <a:extLst>
              <a:ext uri="{FF2B5EF4-FFF2-40B4-BE49-F238E27FC236}">
                <a16:creationId xmlns:a16="http://schemas.microsoft.com/office/drawing/2014/main" id="{7808D411-45C8-40B5-6C9D-4E54F042B955}"/>
              </a:ext>
            </a:extLst>
          </p:cNvPr>
          <p:cNvSpPr>
            <a:spLocks noGrp="1"/>
          </p:cNvSpPr>
          <p:nvPr>
            <p:custDataLst>
              <p:tags r:id="rId8"/>
            </p:custDataLst>
          </p:nvPr>
        </p:nvSpPr>
        <p:spPr>
          <a:xfrm>
            <a:off x="1181100" y="3848100"/>
            <a:ext cx="71056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Évaluer les impacts tarifaires et la capacité de payer.</a:t>
            </a:r>
          </a:p>
        </p:txBody>
      </p:sp>
      <p:sp>
        <p:nvSpPr>
          <p:cNvPr id="9" name="•">
            <a:extLst>
              <a:ext uri="{FF2B5EF4-FFF2-40B4-BE49-F238E27FC236}">
                <a16:creationId xmlns:a16="http://schemas.microsoft.com/office/drawing/2014/main" id="{E106F62A-5E13-57B5-76CC-2A8BABEE177B}"/>
              </a:ext>
            </a:extLst>
          </p:cNvPr>
          <p:cNvSpPr>
            <a:spLocks noGrp="1"/>
          </p:cNvSpPr>
          <p:nvPr>
            <p:custDataLst>
              <p:tags r:id="rId9"/>
            </p:custDataLst>
          </p:nvPr>
        </p:nvSpPr>
        <p:spPr>
          <a:xfrm>
            <a:off x="857250" y="459105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0" name="Examiner les inventaires, la demande volontaire et les engag">
            <a:extLst>
              <a:ext uri="{FF2B5EF4-FFF2-40B4-BE49-F238E27FC236}">
                <a16:creationId xmlns:a16="http://schemas.microsoft.com/office/drawing/2014/main" id="{24B33E63-CA5B-BC64-BA6C-0772F1268D2B}"/>
              </a:ext>
            </a:extLst>
          </p:cNvPr>
          <p:cNvSpPr>
            <a:spLocks noGrp="1"/>
          </p:cNvSpPr>
          <p:nvPr>
            <p:custDataLst>
              <p:tags r:id="rId10"/>
            </p:custDataLst>
          </p:nvPr>
        </p:nvSpPr>
        <p:spPr>
          <a:xfrm>
            <a:off x="1181100" y="4591050"/>
            <a:ext cx="71056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Examiner les inventaires, la demande volontaire et les engagements contractuels.</a:t>
            </a:r>
          </a:p>
        </p:txBody>
      </p:sp>
      <p:sp>
        <p:nvSpPr>
          <p:cNvPr id="11" name="•">
            <a:extLst>
              <a:ext uri="{FF2B5EF4-FFF2-40B4-BE49-F238E27FC236}">
                <a16:creationId xmlns:a16="http://schemas.microsoft.com/office/drawing/2014/main" id="{B63845D0-6C64-C54E-F0BF-29BF2A1B6D6E}"/>
              </a:ext>
            </a:extLst>
          </p:cNvPr>
          <p:cNvSpPr>
            <a:spLocks noGrp="1"/>
          </p:cNvSpPr>
          <p:nvPr>
            <p:custDataLst>
              <p:tags r:id="rId11"/>
            </p:custDataLst>
          </p:nvPr>
        </p:nvSpPr>
        <p:spPr>
          <a:xfrm>
            <a:off x="857250" y="558165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2" name="Vérifier le coût et la disponibilité des volumes additionnel">
            <a:extLst>
              <a:ext uri="{FF2B5EF4-FFF2-40B4-BE49-F238E27FC236}">
                <a16:creationId xmlns:a16="http://schemas.microsoft.com/office/drawing/2014/main" id="{CE2F2AD8-B548-3D97-34EB-BFF42591994B}"/>
              </a:ext>
            </a:extLst>
          </p:cNvPr>
          <p:cNvSpPr>
            <a:spLocks noGrp="1"/>
          </p:cNvSpPr>
          <p:nvPr>
            <p:custDataLst>
              <p:tags r:id="rId12"/>
            </p:custDataLst>
          </p:nvPr>
        </p:nvSpPr>
        <p:spPr>
          <a:xfrm>
            <a:off x="1181100" y="5581650"/>
            <a:ext cx="71056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Vérifier le coût et la disponibilité des volumes additionnels.</a:t>
            </a:r>
          </a:p>
        </p:txBody>
      </p:sp>
      <p:sp>
        <p:nvSpPr>
          <p:cNvPr id="13" name="•">
            <a:extLst>
              <a:ext uri="{FF2B5EF4-FFF2-40B4-BE49-F238E27FC236}">
                <a16:creationId xmlns:a16="http://schemas.microsoft.com/office/drawing/2014/main" id="{B1272FA9-477C-690E-2EF3-F954AF947E81}"/>
              </a:ext>
            </a:extLst>
          </p:cNvPr>
          <p:cNvSpPr>
            <a:spLocks noGrp="1"/>
          </p:cNvSpPr>
          <p:nvPr>
            <p:custDataLst>
              <p:tags r:id="rId13"/>
            </p:custDataLst>
          </p:nvPr>
        </p:nvSpPr>
        <p:spPr>
          <a:xfrm>
            <a:off x="857250" y="657225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4" name="Apprécier les revenus d’attributs et les résultats environne">
            <a:extLst>
              <a:ext uri="{FF2B5EF4-FFF2-40B4-BE49-F238E27FC236}">
                <a16:creationId xmlns:a16="http://schemas.microsoft.com/office/drawing/2014/main" id="{3CDA7853-EAC8-0688-3174-033A463D7E1A}"/>
              </a:ext>
            </a:extLst>
          </p:cNvPr>
          <p:cNvSpPr>
            <a:spLocks noGrp="1"/>
          </p:cNvSpPr>
          <p:nvPr>
            <p:custDataLst>
              <p:tags r:id="rId14"/>
            </p:custDataLst>
          </p:nvPr>
        </p:nvSpPr>
        <p:spPr>
          <a:xfrm>
            <a:off x="1181100" y="6572250"/>
            <a:ext cx="7105650" cy="9525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Apprécier les revenus d’attributs et les résultats environnementaux.</a:t>
            </a:r>
          </a:p>
        </p:txBody>
      </p:sp>
      <p:sp>
        <p:nvSpPr>
          <p:cNvPr id="15" name="Responsabilité du distributeur">
            <a:extLst>
              <a:ext uri="{FF2B5EF4-FFF2-40B4-BE49-F238E27FC236}">
                <a16:creationId xmlns:a16="http://schemas.microsoft.com/office/drawing/2014/main" id="{3E5EABB0-005A-FF25-958B-F6CB509A57B2}"/>
              </a:ext>
            </a:extLst>
          </p:cNvPr>
          <p:cNvSpPr>
            <a:spLocks noGrp="1"/>
          </p:cNvSpPr>
          <p:nvPr>
            <p:custDataLst>
              <p:tags r:id="rId15"/>
            </p:custDataLst>
          </p:nvPr>
        </p:nvSpPr>
        <p:spPr>
          <a:xfrm>
            <a:off x="9144000" y="2586038"/>
            <a:ext cx="5238750" cy="809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Responsabilité du distributeur</a:t>
            </a:r>
          </a:p>
        </p:txBody>
      </p:sp>
      <p:sp>
        <p:nvSpPr>
          <p:cNvPr id="21521" name="Démontrer que les conditions du prochain palier sont réunies">
            <a:extLst>
              <a:ext uri="{FF2B5EF4-FFF2-40B4-BE49-F238E27FC236}">
                <a16:creationId xmlns:a16="http://schemas.microsoft.com/office/drawing/2014/main" id="{6DB148AB-D45A-3EE4-A80C-845A5DE213B6}"/>
              </a:ext>
            </a:extLst>
          </p:cNvPr>
          <p:cNvSpPr>
            <a:spLocks noGrp="1" noChangeArrowheads="1"/>
          </p:cNvSpPr>
          <p:nvPr>
            <p:custDataLst>
              <p:tags r:id="rId16"/>
            </p:custDataLst>
          </p:nvPr>
        </p:nvSpPr>
        <p:spPr bwMode="auto">
          <a:xfrm>
            <a:off x="9144000" y="3219450"/>
            <a:ext cx="5238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Démontrer que les conditions du prochain palier sont réunies.</a:t>
            </a:r>
          </a:p>
        </p:txBody>
      </p:sp>
      <p:sp>
        <p:nvSpPr>
          <p:cNvPr id="17" name="Options à prévoir">
            <a:extLst>
              <a:ext uri="{FF2B5EF4-FFF2-40B4-BE49-F238E27FC236}">
                <a16:creationId xmlns:a16="http://schemas.microsoft.com/office/drawing/2014/main" id="{8121DEA5-9D97-CD8F-20A4-FD1057EFA208}"/>
              </a:ext>
            </a:extLst>
          </p:cNvPr>
          <p:cNvSpPr>
            <a:spLocks noGrp="1"/>
          </p:cNvSpPr>
          <p:nvPr>
            <p:custDataLst>
              <p:tags r:id="rId17"/>
            </p:custDataLst>
          </p:nvPr>
        </p:nvSpPr>
        <p:spPr>
          <a:xfrm>
            <a:off x="9144000" y="4762500"/>
            <a:ext cx="52387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Options à prévoir</a:t>
            </a:r>
          </a:p>
        </p:txBody>
      </p:sp>
      <p:sp>
        <p:nvSpPr>
          <p:cNvPr id="18" name="Passer au palier suivant, maintenir le palier, reporter la h">
            <a:extLst>
              <a:ext uri="{FF2B5EF4-FFF2-40B4-BE49-F238E27FC236}">
                <a16:creationId xmlns:a16="http://schemas.microsoft.com/office/drawing/2014/main" id="{CAC9D937-1B5B-1F81-0FC0-670F858A75CF}"/>
              </a:ext>
            </a:extLst>
          </p:cNvPr>
          <p:cNvSpPr>
            <a:spLocks noGrp="1"/>
          </p:cNvSpPr>
          <p:nvPr>
            <p:custDataLst>
              <p:tags r:id="rId18"/>
            </p:custDataLst>
          </p:nvPr>
        </p:nvSpPr>
        <p:spPr>
          <a:xfrm>
            <a:off x="9144000" y="5400675"/>
            <a:ext cx="5238750" cy="15240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Passer au palier suivant, maintenir le palier, reporter la hausse ou en ajuster l’ampleur.</a:t>
            </a:r>
          </a:p>
        </p:txBody>
      </p:sp>
      <p:sp>
        <p:nvSpPr>
          <p:cNvPr id="19" name="Une trajectoire prévisible doit pouvoir s’adapter aux résult">
            <a:extLst>
              <a:ext uri="{FF2B5EF4-FFF2-40B4-BE49-F238E27FC236}">
                <a16:creationId xmlns:a16="http://schemas.microsoft.com/office/drawing/2014/main" id="{55375921-5AF2-2EA1-EBA3-8224EB67CBA6}"/>
              </a:ext>
            </a:extLst>
          </p:cNvPr>
          <p:cNvSpPr>
            <a:spLocks noGrp="1"/>
          </p:cNvSpPr>
          <p:nvPr>
            <p:custDataLst>
              <p:tags r:id="rId19"/>
            </p:custDataLst>
          </p:nvPr>
        </p:nvSpPr>
        <p:spPr>
          <a:xfrm>
            <a:off x="857250" y="7515225"/>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Une trajectoire prévisible doit pouvoir s’adapter aux résultats observés.</a:t>
            </a:r>
          </a:p>
        </p:txBody>
      </p:sp>
      <p:sp>
        <p:nvSpPr>
          <p:cNvPr id="22" name="Proposition">
            <a:extLst>
              <a:ext uri="{FF2B5EF4-FFF2-40B4-BE49-F238E27FC236}">
                <a16:creationId xmlns:a16="http://schemas.microsoft.com/office/drawing/2014/main" id="{C5D8B460-043C-FA13-C3A4-D1A13A63371B}"/>
              </a:ext>
            </a:extLst>
          </p:cNvPr>
          <p:cNvSpPr>
            <a:spLocks noGrp="1"/>
          </p:cNvSpPr>
          <p:nvPr>
            <p:custDataLst>
              <p:tags r:id="rId20"/>
            </p:custDataLst>
          </p:nvPr>
        </p:nvSpPr>
        <p:spPr>
          <a:xfrm>
            <a:off x="857250" y="2438400"/>
            <a:ext cx="2733675" cy="3048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A1EAAF-E92A-66BB-62EE-782BF48CD639}"/>
              </a:ext>
            </a:extLst>
          </p:cNvPr>
          <p:cNvSpPr txBox="1"/>
          <p:nvPr>
            <p:custDataLst>
              <p:tags r:id="rId1"/>
            </p:custDataLst>
          </p:nvPr>
        </p:nvSpPr>
        <p:spPr>
          <a:xfrm>
            <a:off x="857250" y="2770188"/>
            <a:ext cx="13525500" cy="1738312"/>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 </a:t>
            </a:r>
            <a:r>
              <a:rPr lang="fr-CA" sz="2250" i="1" noProof="0" dirty="0">
                <a:solidFill>
                  <a:srgbClr val="252B31"/>
                </a:solidFill>
                <a:latin typeface="Arial"/>
                <a:cs typeface="+mn-cs"/>
              </a:rPr>
              <a:t>L’obligation réglementaire crée une demande d’approvisionnement chez les distributeurs, mais elle ne garantit pas une demande finale au prix correspondant. </a:t>
            </a:r>
            <a:r>
              <a:rPr lang="fr-CA" sz="2250" i="1" u="sng" noProof="0" dirty="0">
                <a:solidFill>
                  <a:srgbClr val="252B31"/>
                </a:solidFill>
                <a:latin typeface="Arial"/>
                <a:cs typeface="+mn-cs"/>
              </a:rPr>
              <a:t>Avant de relever les cibles, il faudrait donc établir que les volumes supplémentaires trouveront des débouchés crédibles ou bénéficieront d’un financement explicite. </a:t>
            </a:r>
            <a:r>
              <a:rPr lang="fr-CA" sz="2250" i="1" noProof="0" dirty="0">
                <a:solidFill>
                  <a:srgbClr val="252B31"/>
                </a:solidFill>
                <a:latin typeface="Arial"/>
                <a:cs typeface="+mn-cs"/>
              </a:rPr>
              <a:t>La demande volontaire serait prise en compte selon sa fermeté : les décisions futures de quelques grands consommateurs demeurent des scénarios, non des ventes acquises. </a:t>
            </a:r>
            <a:r>
              <a:rPr lang="fr-CA" sz="2250" noProof="0" dirty="0">
                <a:solidFill>
                  <a:srgbClr val="252B31"/>
                </a:solidFill>
                <a:latin typeface="Arial"/>
                <a:cs typeface="+mn-cs"/>
              </a:rPr>
              <a:t>»</a:t>
            </a:r>
          </a:p>
        </p:txBody>
      </p:sp>
      <p:sp>
        <p:nvSpPr>
          <p:cNvPr id="3" name="Une progression fondée sur les résultats">
            <a:extLst>
              <a:ext uri="{FF2B5EF4-FFF2-40B4-BE49-F238E27FC236}">
                <a16:creationId xmlns:a16="http://schemas.microsoft.com/office/drawing/2014/main" id="{EC1A63BD-B657-9E28-D49A-2D77D80B01F2}"/>
              </a:ext>
            </a:extLst>
          </p:cNvPr>
          <p:cNvSpPr>
            <a:spLocks noGrp="1"/>
          </p:cNvSpPr>
          <p:nvPr>
            <p:custDataLst>
              <p:tags r:id="rId2"/>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La progression des obligations : deux contributions</a:t>
            </a:r>
          </a:p>
        </p:txBody>
      </p:sp>
      <p:sp>
        <p:nvSpPr>
          <p:cNvPr id="23556" name="Thème 5 — Section 3 — Recommandation 4">
            <a:extLst>
              <a:ext uri="{FF2B5EF4-FFF2-40B4-BE49-F238E27FC236}">
                <a16:creationId xmlns:a16="http://schemas.microsoft.com/office/drawing/2014/main" id="{F9FE7C7B-C3BD-D74F-DCB2-15FCF7F1CBB7}"/>
              </a:ext>
            </a:extLst>
          </p:cNvPr>
          <p:cNvSpPr>
            <a:spLocks noGrp="1" noChangeArrowheads="1"/>
          </p:cNvSpPr>
          <p:nvPr>
            <p:custDataLst>
              <p:tags r:id="rId3"/>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5 — Section 3 : Adapter la progression des obligations aux résultats observés </a:t>
            </a:r>
          </a:p>
        </p:txBody>
      </p:sp>
      <p:sp>
        <p:nvSpPr>
          <p:cNvPr id="23557" name="Straight Connector 2">
            <a:extLst>
              <a:ext uri="{FF2B5EF4-FFF2-40B4-BE49-F238E27FC236}">
                <a16:creationId xmlns:a16="http://schemas.microsoft.com/office/drawing/2014/main" id="{F4683544-EC75-8548-B767-87D133C55409}"/>
              </a:ext>
            </a:extLst>
          </p:cNvPr>
          <p:cNvSpPr>
            <a:spLocks noGrp="1"/>
          </p:cNvSpPr>
          <p:nvPr>
            <p:custDataLst>
              <p:tags r:id="rId4"/>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23558" name="ACEFO et AHQ-ARQ — R-4353-2026">
            <a:extLst>
              <a:ext uri="{FF2B5EF4-FFF2-40B4-BE49-F238E27FC236}">
                <a16:creationId xmlns:a16="http://schemas.microsoft.com/office/drawing/2014/main" id="{1CA46B34-1527-BDEE-8060-079C801CCF05}"/>
              </a:ext>
            </a:extLst>
          </p:cNvPr>
          <p:cNvSpPr>
            <a:spLocks noGrp="1" noChangeArrowheads="1"/>
          </p:cNvSpPr>
          <p:nvPr>
            <p:custDataLst>
              <p:tags r:id="rId5"/>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7" name="10">
            <a:extLst>
              <a:ext uri="{FF2B5EF4-FFF2-40B4-BE49-F238E27FC236}">
                <a16:creationId xmlns:a16="http://schemas.microsoft.com/office/drawing/2014/main" id="{C24AC6AA-AD93-59E5-DD09-4080FCFDEFE1}"/>
              </a:ext>
            </a:extLst>
          </p:cNvPr>
          <p:cNvSpPr>
            <a:spLocks noGrp="1"/>
          </p:cNvSpPr>
          <p:nvPr>
            <p:custDataLst>
              <p:tags r:id="rId6"/>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12</a:t>
            </a:r>
          </a:p>
        </p:txBody>
      </p:sp>
      <p:sp>
        <p:nvSpPr>
          <p:cNvPr id="8" name="TextBox 7">
            <a:extLst>
              <a:ext uri="{FF2B5EF4-FFF2-40B4-BE49-F238E27FC236}">
                <a16:creationId xmlns:a16="http://schemas.microsoft.com/office/drawing/2014/main" id="{1886A96A-FA6D-7B32-7329-11BF8C12C7DE}"/>
              </a:ext>
            </a:extLst>
          </p:cNvPr>
          <p:cNvSpPr txBox="1"/>
          <p:nvPr>
            <p:custDataLst>
              <p:tags r:id="rId7"/>
            </p:custDataLst>
          </p:nvPr>
        </p:nvSpPr>
        <p:spPr>
          <a:xfrm>
            <a:off x="857250" y="2286000"/>
            <a:ext cx="13525500" cy="411163"/>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Marcoux — Relier les cibles aux débouchés</a:t>
            </a:r>
          </a:p>
        </p:txBody>
      </p:sp>
      <p:sp>
        <p:nvSpPr>
          <p:cNvPr id="23561" name="TextBox 8">
            <a:extLst>
              <a:ext uri="{FF2B5EF4-FFF2-40B4-BE49-F238E27FC236}">
                <a16:creationId xmlns:a16="http://schemas.microsoft.com/office/drawing/2014/main" id="{7BE56F1C-38A9-6ECF-0398-07A083082527}"/>
              </a:ext>
            </a:extLst>
          </p:cNvPr>
          <p:cNvSpPr txBox="1">
            <a:spLocks noChangeArrowheads="1"/>
          </p:cNvSpPr>
          <p:nvPr>
            <p:custDataLst>
              <p:tags r:id="rId8"/>
            </p:custDataLst>
          </p:nvPr>
        </p:nvSpPr>
        <p:spPr bwMode="auto">
          <a:xfrm>
            <a:off x="857250" y="4508500"/>
            <a:ext cx="135255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defRPr sz="1400"/>
            </a:pPr>
            <a:r>
              <a:rPr lang="fr-CA" sz="1400" noProof="0" dirty="0">
                <a:hlinkClick r:id="rId14"/>
              </a:rPr>
              <a:t>A-0035, page 43.</a:t>
            </a:r>
            <a:r>
              <a:rPr lang="fr-CA" sz="1400" noProof="0" dirty="0"/>
              <a:t> (Notre soulignement)</a:t>
            </a:r>
            <a:endParaRPr lang="fr-CA" sz="1400" b="1" noProof="0" dirty="0">
              <a:solidFill>
                <a:srgbClr val="252B31"/>
              </a:solidFill>
              <a:latin typeface="Arial" panose="020B0604020202020204" pitchFamily="34" charset="0"/>
            </a:endParaRPr>
          </a:p>
        </p:txBody>
      </p:sp>
      <p:sp>
        <p:nvSpPr>
          <p:cNvPr id="10" name="TextBox 9">
            <a:extLst>
              <a:ext uri="{FF2B5EF4-FFF2-40B4-BE49-F238E27FC236}">
                <a16:creationId xmlns:a16="http://schemas.microsoft.com/office/drawing/2014/main" id="{54C790DF-4CF5-840F-C9DB-3CC4BFEC8420}"/>
              </a:ext>
            </a:extLst>
          </p:cNvPr>
          <p:cNvSpPr txBox="1"/>
          <p:nvPr>
            <p:custDataLst>
              <p:tags r:id="rId9"/>
            </p:custDataLst>
          </p:nvPr>
        </p:nvSpPr>
        <p:spPr>
          <a:xfrm>
            <a:off x="857250" y="4965700"/>
            <a:ext cx="13525500" cy="411163"/>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Énergir — Déposer la stratégie avec le plan d’approvisionnement</a:t>
            </a:r>
          </a:p>
        </p:txBody>
      </p:sp>
      <p:sp>
        <p:nvSpPr>
          <p:cNvPr id="11" name="TextBox 10">
            <a:extLst>
              <a:ext uri="{FF2B5EF4-FFF2-40B4-BE49-F238E27FC236}">
                <a16:creationId xmlns:a16="http://schemas.microsoft.com/office/drawing/2014/main" id="{41BF40D5-0553-DFAB-E9E3-C53FF7E4AEBF}"/>
              </a:ext>
            </a:extLst>
          </p:cNvPr>
          <p:cNvSpPr txBox="1"/>
          <p:nvPr>
            <p:custDataLst>
              <p:tags r:id="rId10"/>
            </p:custDataLst>
          </p:nvPr>
        </p:nvSpPr>
        <p:spPr>
          <a:xfrm>
            <a:off x="857250" y="5449888"/>
            <a:ext cx="13525500" cy="1920875"/>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  </a:t>
            </a:r>
            <a:r>
              <a:rPr lang="fr-CA" sz="2250" i="1" noProof="0" dirty="0">
                <a:solidFill>
                  <a:srgbClr val="252B31"/>
                </a:solidFill>
                <a:latin typeface="Arial"/>
                <a:cs typeface="+mn-cs"/>
              </a:rPr>
              <a:t>Énergir est donc d’avis que </a:t>
            </a:r>
            <a:r>
              <a:rPr lang="fr-CA" sz="2250" i="1" u="sng" noProof="0" dirty="0">
                <a:solidFill>
                  <a:srgbClr val="252B31"/>
                </a:solidFill>
                <a:latin typeface="Arial"/>
                <a:cs typeface="+mn-cs"/>
              </a:rPr>
              <a:t>le cadre réglementaire devrait exiger du distributeur qu’il dépose sa stratégie de distribution de GSR avec son plan d’approvisionnement. </a:t>
            </a:r>
            <a:r>
              <a:rPr lang="fr-CA" sz="2250" i="1" noProof="0" dirty="0">
                <a:solidFill>
                  <a:srgbClr val="252B31"/>
                </a:solidFill>
                <a:latin typeface="Arial"/>
                <a:cs typeface="+mn-cs"/>
              </a:rPr>
              <a:t>La stratégie déposée devrait présenter les pourcentages de distribution visés, tant globaux que dans le secteur du bâtiment, faire la démonstration du caractère raisonnable de l’impact tarifaire pour les clients ainsi que de la contribution économique structurante des projets visés et justifier pourquoi le distributeur se limite aux seuils réglementaires, le cas échéant. </a:t>
            </a:r>
            <a:r>
              <a:rPr lang="fr-CA" sz="2250" noProof="0" dirty="0">
                <a:solidFill>
                  <a:srgbClr val="252B31"/>
                </a:solidFill>
                <a:latin typeface="Arial"/>
                <a:cs typeface="+mn-cs"/>
              </a:rPr>
              <a:t>»</a:t>
            </a:r>
          </a:p>
        </p:txBody>
      </p:sp>
      <p:sp>
        <p:nvSpPr>
          <p:cNvPr id="23564" name="TextBox 11">
            <a:extLst>
              <a:ext uri="{FF2B5EF4-FFF2-40B4-BE49-F238E27FC236}">
                <a16:creationId xmlns:a16="http://schemas.microsoft.com/office/drawing/2014/main" id="{58B7E70A-1547-F8A9-9F51-2080CC5C5030}"/>
              </a:ext>
            </a:extLst>
          </p:cNvPr>
          <p:cNvSpPr txBox="1">
            <a:spLocks noChangeArrowheads="1"/>
          </p:cNvSpPr>
          <p:nvPr>
            <p:custDataLst>
              <p:tags r:id="rId11"/>
            </p:custDataLst>
          </p:nvPr>
        </p:nvSpPr>
        <p:spPr bwMode="auto">
          <a:xfrm>
            <a:off x="857250" y="7613650"/>
            <a:ext cx="13525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defRPr sz="1400"/>
            </a:pPr>
            <a:r>
              <a:rPr lang="fr-CA" sz="1400" noProof="0" dirty="0">
                <a:hlinkClick r:id="rId15"/>
              </a:rPr>
              <a:t>C-Énergir-0013, page 23, lignes 6 à 12.</a:t>
            </a:r>
            <a:r>
              <a:rPr lang="fr-CA" sz="1400" noProof="0" dirty="0"/>
              <a:t> (Notre soulignement)</a:t>
            </a:r>
            <a:endParaRPr lang="fr-CA" sz="1400" noProof="0" dirty="0">
              <a:solidFill>
                <a:srgbClr val="252B31"/>
              </a:solidFill>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2" name="Des contraintes financières qui limitent l’investissement">
            <a:extLst>
              <a:ext uri="{FF2B5EF4-FFF2-40B4-BE49-F238E27FC236}">
                <a16:creationId xmlns:a16="http://schemas.microsoft.com/office/drawing/2014/main" id="{F6F340FB-F05E-43C8-A12A-CF3C9D879EDA}"/>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Des contraintes financières qui limitent l’investissement</a:t>
            </a:r>
          </a:p>
        </p:txBody>
      </p:sp>
      <p:sp>
        <p:nvSpPr>
          <p:cNvPr id="25603" name="Thème 6 — Contexte de l’accessibilité à la biénergie">
            <a:extLst>
              <a:ext uri="{FF2B5EF4-FFF2-40B4-BE49-F238E27FC236}">
                <a16:creationId xmlns:a16="http://schemas.microsoft.com/office/drawing/2014/main" id="{6DEC978B-9515-1515-A039-BFF7440A8823}"/>
              </a:ext>
            </a:extLst>
          </p:cNvPr>
          <p:cNvSpPr>
            <a:spLocks noGrp="1" noChangeArrowheads="1"/>
          </p:cNvSpPr>
          <p:nvPr>
            <p:custDataLst>
              <p:tags r:id="rId2"/>
            </p:custDataLst>
          </p:nvPr>
        </p:nvSpPr>
        <p:spPr bwMode="auto">
          <a:xfrm>
            <a:off x="857250" y="1271587"/>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6 — Section 4 : Biénergie : faciliter les conversions qui réduisent le coût collectif </a:t>
            </a:r>
          </a:p>
        </p:txBody>
      </p:sp>
      <p:sp>
        <p:nvSpPr>
          <p:cNvPr id="25604" name="Straight Connector 2">
            <a:extLst>
              <a:ext uri="{FF2B5EF4-FFF2-40B4-BE49-F238E27FC236}">
                <a16:creationId xmlns:a16="http://schemas.microsoft.com/office/drawing/2014/main" id="{6340349E-41C8-0245-3D4E-2AE141FDF54B}"/>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25605" name="ACEFO et AHQ-ARQ — R-4353-2026">
            <a:extLst>
              <a:ext uri="{FF2B5EF4-FFF2-40B4-BE49-F238E27FC236}">
                <a16:creationId xmlns:a16="http://schemas.microsoft.com/office/drawing/2014/main" id="{1FD4B1E5-F013-1CFF-0A99-BF733575E295}"/>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5" name="11">
            <a:extLst>
              <a:ext uri="{FF2B5EF4-FFF2-40B4-BE49-F238E27FC236}">
                <a16:creationId xmlns:a16="http://schemas.microsoft.com/office/drawing/2014/main" id="{B82840D9-FC47-5D0F-B309-245BD99FC94E}"/>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13</a:t>
            </a:r>
          </a:p>
        </p:txBody>
      </p:sp>
      <p:sp>
        <p:nvSpPr>
          <p:cNvPr id="6" name="Ménages">
            <a:extLst>
              <a:ext uri="{FF2B5EF4-FFF2-40B4-BE49-F238E27FC236}">
                <a16:creationId xmlns:a16="http://schemas.microsoft.com/office/drawing/2014/main" id="{63DE7912-1034-CC04-A146-85B9846F2D79}"/>
              </a:ext>
            </a:extLst>
          </p:cNvPr>
          <p:cNvSpPr>
            <a:spLocks noGrp="1"/>
          </p:cNvSpPr>
          <p:nvPr>
            <p:custDataLst>
              <p:tags r:id="rId6"/>
            </p:custDataLst>
          </p:nvPr>
        </p:nvSpPr>
        <p:spPr>
          <a:xfrm>
            <a:off x="857250" y="2066925"/>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Ménages</a:t>
            </a:r>
          </a:p>
        </p:txBody>
      </p:sp>
      <p:sp>
        <p:nvSpPr>
          <p:cNvPr id="7" name="Restauration">
            <a:extLst>
              <a:ext uri="{FF2B5EF4-FFF2-40B4-BE49-F238E27FC236}">
                <a16:creationId xmlns:a16="http://schemas.microsoft.com/office/drawing/2014/main" id="{99AD42AA-1567-D6D5-6AB4-1DE36B90B706}"/>
              </a:ext>
            </a:extLst>
          </p:cNvPr>
          <p:cNvSpPr>
            <a:spLocks noGrp="1"/>
          </p:cNvSpPr>
          <p:nvPr>
            <p:custDataLst>
              <p:tags r:id="rId7"/>
            </p:custDataLst>
          </p:nvPr>
        </p:nvSpPr>
        <p:spPr>
          <a:xfrm>
            <a:off x="8048625" y="2066925"/>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Restauration</a:t>
            </a:r>
          </a:p>
        </p:txBody>
      </p:sp>
      <p:sp>
        <p:nvSpPr>
          <p:cNvPr id="8" name="26 %">
            <a:extLst>
              <a:ext uri="{FF2B5EF4-FFF2-40B4-BE49-F238E27FC236}">
                <a16:creationId xmlns:a16="http://schemas.microsoft.com/office/drawing/2014/main" id="{79BCA72C-EAF7-E8BA-C853-D99FF36101F5}"/>
              </a:ext>
            </a:extLst>
          </p:cNvPr>
          <p:cNvSpPr>
            <a:spLocks noGrp="1"/>
          </p:cNvSpPr>
          <p:nvPr>
            <p:custDataLst>
              <p:tags r:id="rId8"/>
            </p:custDataLst>
          </p:nvPr>
        </p:nvSpPr>
        <p:spPr>
          <a:xfrm>
            <a:off x="857250" y="2686050"/>
            <a:ext cx="1476375" cy="742950"/>
          </a:xfrm>
          <a:prstGeom prst="rect">
            <a:avLst/>
          </a:prstGeom>
          <a:noFill/>
          <a:ln w="0">
            <a:noFill/>
          </a:ln>
        </p:spPr>
        <p:txBody>
          <a:bodyPr lIns="0" tIns="0" rIns="0" bIns="0"/>
          <a:lstStyle/>
          <a:p>
            <a:pPr eaLnBrk="1" fontAlgn="auto" hangingPunct="1">
              <a:spcBef>
                <a:spcPts val="0"/>
              </a:spcBef>
              <a:spcAft>
                <a:spcPts val="0"/>
              </a:spcAft>
              <a:defRPr sz="4350" b="1">
                <a:solidFill>
                  <a:srgbClr val="B65A32"/>
                </a:solidFill>
                <a:latin typeface="Arial"/>
                <a:ea typeface="Arial"/>
                <a:cs typeface="Arial"/>
              </a:defRPr>
            </a:pPr>
            <a:r>
              <a:rPr lang="fr-CA" sz="4350" b="1" noProof="0" dirty="0">
                <a:solidFill>
                  <a:srgbClr val="B65A32"/>
                </a:solidFill>
                <a:latin typeface="Arial"/>
                <a:ea typeface="Arial"/>
                <a:cs typeface="Arial"/>
              </a:rPr>
              <a:t>26 %</a:t>
            </a:r>
          </a:p>
        </p:txBody>
      </p:sp>
      <p:sp>
        <p:nvSpPr>
          <p:cNvPr id="25610" name="des répondants au Canada indiquaient que leur ménage ne pouv">
            <a:extLst>
              <a:ext uri="{FF2B5EF4-FFF2-40B4-BE49-F238E27FC236}">
                <a16:creationId xmlns:a16="http://schemas.microsoft.com/office/drawing/2014/main" id="{0C8390E3-3E50-A7F4-1BD4-C6F972ED5138}"/>
              </a:ext>
            </a:extLst>
          </p:cNvPr>
          <p:cNvSpPr>
            <a:spLocks noGrp="1" noChangeArrowheads="1"/>
          </p:cNvSpPr>
          <p:nvPr>
            <p:custDataLst>
              <p:tags r:id="rId9"/>
            </p:custDataLst>
          </p:nvPr>
        </p:nvSpPr>
        <p:spPr bwMode="auto">
          <a:xfrm>
            <a:off x="2476500" y="2733675"/>
            <a:ext cx="4714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100" noProof="0" dirty="0">
                <a:solidFill>
                  <a:srgbClr val="252B31"/>
                </a:solidFill>
                <a:latin typeface="Arial" panose="020B0604020202020204" pitchFamily="34" charset="0"/>
                <a:cs typeface="Arial" panose="020B0604020202020204" pitchFamily="34" charset="0"/>
              </a:rPr>
              <a:t>des répondants au Canada indiquaient que leur ménage ne pouvait pas assumer une dépense imprévue de 500 $.</a:t>
            </a:r>
          </a:p>
        </p:txBody>
      </p:sp>
      <p:sp>
        <p:nvSpPr>
          <p:cNvPr id="25611" name="Automne 2022">
            <a:extLst>
              <a:ext uri="{FF2B5EF4-FFF2-40B4-BE49-F238E27FC236}">
                <a16:creationId xmlns:a16="http://schemas.microsoft.com/office/drawing/2014/main" id="{00D83D50-83B9-7999-EDDD-8F1EE5CE4E37}"/>
              </a:ext>
            </a:extLst>
          </p:cNvPr>
          <p:cNvSpPr>
            <a:spLocks noGrp="1" noChangeArrowheads="1"/>
          </p:cNvSpPr>
          <p:nvPr>
            <p:custDataLst>
              <p:tags r:id="rId10"/>
            </p:custDataLst>
          </p:nvPr>
        </p:nvSpPr>
        <p:spPr bwMode="auto">
          <a:xfrm>
            <a:off x="2476500" y="4219575"/>
            <a:ext cx="4714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1500" b="1" noProof="0" dirty="0">
                <a:solidFill>
                  <a:srgbClr val="17324D"/>
                </a:solidFill>
                <a:latin typeface="Arial" panose="020B0604020202020204" pitchFamily="34" charset="0"/>
                <a:cs typeface="Arial" panose="020B0604020202020204" pitchFamily="34" charset="0"/>
              </a:rPr>
              <a:t>Automne 2022</a:t>
            </a:r>
            <a:r>
              <a:rPr lang="fr-CA" sz="1500" b="1" baseline="30000" noProof="0" dirty="0">
                <a:solidFill>
                  <a:srgbClr val="17324D"/>
                </a:solidFill>
                <a:latin typeface="Arial" panose="020B0604020202020204" pitchFamily="34" charset="0"/>
                <a:cs typeface="Arial" panose="020B0604020202020204" pitchFamily="34" charset="0"/>
              </a:rPr>
              <a:t>1</a:t>
            </a:r>
            <a:endParaRPr lang="fr-CA" sz="1500" b="1" noProof="0" dirty="0">
              <a:solidFill>
                <a:srgbClr val="17324D"/>
              </a:solidFill>
              <a:latin typeface="Arial" panose="020B0604020202020204" pitchFamily="34" charset="0"/>
              <a:cs typeface="Arial" panose="020B0604020202020204" pitchFamily="34" charset="0"/>
            </a:endParaRPr>
          </a:p>
        </p:txBody>
      </p:sp>
      <p:sp>
        <p:nvSpPr>
          <p:cNvPr id="11" name="29 %">
            <a:extLst>
              <a:ext uri="{FF2B5EF4-FFF2-40B4-BE49-F238E27FC236}">
                <a16:creationId xmlns:a16="http://schemas.microsoft.com/office/drawing/2014/main" id="{82C211D2-32AA-F5D1-EE8E-E5E8F5555EF5}"/>
              </a:ext>
            </a:extLst>
          </p:cNvPr>
          <p:cNvSpPr>
            <a:spLocks noGrp="1"/>
          </p:cNvSpPr>
          <p:nvPr>
            <p:custDataLst>
              <p:tags r:id="rId11"/>
            </p:custDataLst>
          </p:nvPr>
        </p:nvSpPr>
        <p:spPr>
          <a:xfrm>
            <a:off x="857250" y="4638675"/>
            <a:ext cx="1476375" cy="742950"/>
          </a:xfrm>
          <a:prstGeom prst="rect">
            <a:avLst/>
          </a:prstGeom>
          <a:noFill/>
          <a:ln w="0">
            <a:noFill/>
          </a:ln>
        </p:spPr>
        <p:txBody>
          <a:bodyPr lIns="0" tIns="0" rIns="0" bIns="0"/>
          <a:lstStyle/>
          <a:p>
            <a:pPr eaLnBrk="1" fontAlgn="auto" hangingPunct="1">
              <a:spcBef>
                <a:spcPts val="0"/>
              </a:spcBef>
              <a:spcAft>
                <a:spcPts val="0"/>
              </a:spcAft>
              <a:defRPr sz="4350" b="1">
                <a:solidFill>
                  <a:srgbClr val="B65A32"/>
                </a:solidFill>
                <a:latin typeface="Arial"/>
                <a:ea typeface="Arial"/>
                <a:cs typeface="Arial"/>
              </a:defRPr>
            </a:pPr>
            <a:r>
              <a:rPr lang="fr-CA" sz="4350" b="1" noProof="0" dirty="0">
                <a:solidFill>
                  <a:srgbClr val="B65A32"/>
                </a:solidFill>
                <a:latin typeface="Arial"/>
                <a:ea typeface="Arial"/>
                <a:cs typeface="Arial"/>
              </a:rPr>
              <a:t>39 %</a:t>
            </a:r>
          </a:p>
        </p:txBody>
      </p:sp>
      <p:sp>
        <p:nvSpPr>
          <p:cNvPr id="25613" name="des répondants au Québec rapportaient des difficultés à répo">
            <a:extLst>
              <a:ext uri="{FF2B5EF4-FFF2-40B4-BE49-F238E27FC236}">
                <a16:creationId xmlns:a16="http://schemas.microsoft.com/office/drawing/2014/main" id="{7E9BEA40-9B83-690C-9012-0A83C79471D7}"/>
              </a:ext>
            </a:extLst>
          </p:cNvPr>
          <p:cNvSpPr>
            <a:spLocks noGrp="1" noChangeArrowheads="1"/>
          </p:cNvSpPr>
          <p:nvPr>
            <p:custDataLst>
              <p:tags r:id="rId12"/>
            </p:custDataLst>
          </p:nvPr>
        </p:nvSpPr>
        <p:spPr bwMode="auto">
          <a:xfrm>
            <a:off x="2476500" y="4686300"/>
            <a:ext cx="4714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100" noProof="0" dirty="0">
                <a:solidFill>
                  <a:srgbClr val="252B31"/>
                </a:solidFill>
                <a:latin typeface="Arial" panose="020B0604020202020204" pitchFamily="34" charset="0"/>
                <a:cs typeface="Arial" panose="020B0604020202020204" pitchFamily="34" charset="0"/>
              </a:rPr>
              <a:t>des répondants au Canada rapportaient des difficultés à répondre aux besoins financiers de leur ménage au cours des 12 mois précédents.</a:t>
            </a:r>
          </a:p>
        </p:txBody>
      </p:sp>
      <p:sp>
        <p:nvSpPr>
          <p:cNvPr id="25614" name="Automne 2022">
            <a:extLst>
              <a:ext uri="{FF2B5EF4-FFF2-40B4-BE49-F238E27FC236}">
                <a16:creationId xmlns:a16="http://schemas.microsoft.com/office/drawing/2014/main" id="{FD637AC2-585C-EEC2-08C7-917C0645B195}"/>
              </a:ext>
            </a:extLst>
          </p:cNvPr>
          <p:cNvSpPr>
            <a:spLocks noGrp="1" noChangeArrowheads="1"/>
          </p:cNvSpPr>
          <p:nvPr>
            <p:custDataLst>
              <p:tags r:id="rId13"/>
            </p:custDataLst>
          </p:nvPr>
        </p:nvSpPr>
        <p:spPr bwMode="auto">
          <a:xfrm>
            <a:off x="2476500" y="6172200"/>
            <a:ext cx="4714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1500" b="1" noProof="0" dirty="0">
                <a:solidFill>
                  <a:srgbClr val="17324D"/>
                </a:solidFill>
                <a:latin typeface="Arial" panose="020B0604020202020204" pitchFamily="34" charset="0"/>
                <a:cs typeface="Arial" panose="020B0604020202020204" pitchFamily="34" charset="0"/>
              </a:rPr>
              <a:t>Printemps 2025</a:t>
            </a:r>
            <a:r>
              <a:rPr lang="fr-CA" sz="1500" b="1" baseline="30000" noProof="0" dirty="0">
                <a:solidFill>
                  <a:srgbClr val="17324D"/>
                </a:solidFill>
                <a:latin typeface="Arial" panose="020B0604020202020204" pitchFamily="34" charset="0"/>
                <a:cs typeface="Arial" panose="020B0604020202020204" pitchFamily="34" charset="0"/>
              </a:rPr>
              <a:t>2</a:t>
            </a:r>
          </a:p>
        </p:txBody>
      </p:sp>
      <p:sp>
        <p:nvSpPr>
          <p:cNvPr id="14" name="41 %">
            <a:extLst>
              <a:ext uri="{FF2B5EF4-FFF2-40B4-BE49-F238E27FC236}">
                <a16:creationId xmlns:a16="http://schemas.microsoft.com/office/drawing/2014/main" id="{03E20A34-9B9D-ED85-7912-76488133B724}"/>
              </a:ext>
            </a:extLst>
          </p:cNvPr>
          <p:cNvSpPr>
            <a:spLocks noGrp="1"/>
          </p:cNvSpPr>
          <p:nvPr>
            <p:custDataLst>
              <p:tags r:id="rId14"/>
            </p:custDataLst>
          </p:nvPr>
        </p:nvSpPr>
        <p:spPr>
          <a:xfrm>
            <a:off x="8048625" y="2686050"/>
            <a:ext cx="1476375" cy="742950"/>
          </a:xfrm>
          <a:prstGeom prst="rect">
            <a:avLst/>
          </a:prstGeom>
          <a:noFill/>
          <a:ln w="0">
            <a:noFill/>
          </a:ln>
        </p:spPr>
        <p:txBody>
          <a:bodyPr lIns="0" tIns="0" rIns="0" bIns="0"/>
          <a:lstStyle/>
          <a:p>
            <a:pPr eaLnBrk="1" fontAlgn="auto" hangingPunct="1">
              <a:spcBef>
                <a:spcPts val="0"/>
              </a:spcBef>
              <a:spcAft>
                <a:spcPts val="0"/>
              </a:spcAft>
              <a:defRPr sz="4350" b="1">
                <a:solidFill>
                  <a:srgbClr val="B65A32"/>
                </a:solidFill>
                <a:latin typeface="Arial"/>
                <a:ea typeface="Arial"/>
                <a:cs typeface="Arial"/>
              </a:defRPr>
            </a:pPr>
            <a:r>
              <a:rPr lang="fr-CA" sz="4350" b="1" noProof="0" dirty="0">
                <a:solidFill>
                  <a:srgbClr val="B65A32"/>
                </a:solidFill>
                <a:latin typeface="Arial"/>
                <a:ea typeface="Arial"/>
                <a:cs typeface="Arial"/>
              </a:rPr>
              <a:t>41 %</a:t>
            </a:r>
          </a:p>
        </p:txBody>
      </p:sp>
      <p:sp>
        <p:nvSpPr>
          <p:cNvPr id="25616" name="des exploitants au Canada étaient en perte ou au seuil de re">
            <a:extLst>
              <a:ext uri="{FF2B5EF4-FFF2-40B4-BE49-F238E27FC236}">
                <a16:creationId xmlns:a16="http://schemas.microsoft.com/office/drawing/2014/main" id="{B7F6B811-EA58-6E44-FD61-B7569C73CBCE}"/>
              </a:ext>
            </a:extLst>
          </p:cNvPr>
          <p:cNvSpPr>
            <a:spLocks noGrp="1" noChangeArrowheads="1"/>
          </p:cNvSpPr>
          <p:nvPr>
            <p:custDataLst>
              <p:tags r:id="rId15"/>
            </p:custDataLst>
          </p:nvPr>
        </p:nvSpPr>
        <p:spPr bwMode="auto">
          <a:xfrm>
            <a:off x="9667875" y="2733675"/>
            <a:ext cx="4714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100" noProof="0" dirty="0">
                <a:solidFill>
                  <a:srgbClr val="252B31"/>
                </a:solidFill>
                <a:latin typeface="Arial" panose="020B0604020202020204" pitchFamily="34" charset="0"/>
                <a:cs typeface="Arial" panose="020B0604020202020204" pitchFamily="34" charset="0"/>
              </a:rPr>
              <a:t>des exploitants au Canada étaient en perte ou au seuil de rentabilité.</a:t>
            </a:r>
          </a:p>
        </p:txBody>
      </p:sp>
      <p:sp>
        <p:nvSpPr>
          <p:cNvPr id="25617" name="Publication de juillet 2026">
            <a:extLst>
              <a:ext uri="{FF2B5EF4-FFF2-40B4-BE49-F238E27FC236}">
                <a16:creationId xmlns:a16="http://schemas.microsoft.com/office/drawing/2014/main" id="{40BD6903-FDF2-5AD1-052E-0475058EC158}"/>
              </a:ext>
            </a:extLst>
          </p:cNvPr>
          <p:cNvSpPr>
            <a:spLocks noGrp="1" noChangeArrowheads="1"/>
          </p:cNvSpPr>
          <p:nvPr>
            <p:custDataLst>
              <p:tags r:id="rId16"/>
            </p:custDataLst>
          </p:nvPr>
        </p:nvSpPr>
        <p:spPr bwMode="auto">
          <a:xfrm>
            <a:off x="9667875" y="4219575"/>
            <a:ext cx="4714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1500" b="1" noProof="0" dirty="0">
                <a:solidFill>
                  <a:srgbClr val="17324D"/>
                </a:solidFill>
                <a:latin typeface="Arial" panose="020B0604020202020204" pitchFamily="34" charset="0"/>
                <a:cs typeface="Arial" panose="020B0604020202020204" pitchFamily="34" charset="0"/>
              </a:rPr>
              <a:t>Publication de juillet 2026</a:t>
            </a:r>
            <a:r>
              <a:rPr lang="fr-CA" sz="1500" b="1" baseline="30000" noProof="0" dirty="0">
                <a:solidFill>
                  <a:srgbClr val="17324D"/>
                </a:solidFill>
                <a:latin typeface="Arial" panose="020B0604020202020204" pitchFamily="34" charset="0"/>
                <a:cs typeface="Arial" panose="020B0604020202020204" pitchFamily="34" charset="0"/>
              </a:rPr>
              <a:t>3</a:t>
            </a:r>
          </a:p>
        </p:txBody>
      </p:sp>
      <p:sp>
        <p:nvSpPr>
          <p:cNvPr id="17" name="69 %">
            <a:extLst>
              <a:ext uri="{FF2B5EF4-FFF2-40B4-BE49-F238E27FC236}">
                <a16:creationId xmlns:a16="http://schemas.microsoft.com/office/drawing/2014/main" id="{CFB2E219-0993-1DF8-2197-5FAAAACD9F66}"/>
              </a:ext>
            </a:extLst>
          </p:cNvPr>
          <p:cNvSpPr>
            <a:spLocks noGrp="1"/>
          </p:cNvSpPr>
          <p:nvPr>
            <p:custDataLst>
              <p:tags r:id="rId17"/>
            </p:custDataLst>
          </p:nvPr>
        </p:nvSpPr>
        <p:spPr>
          <a:xfrm>
            <a:off x="8048625" y="4638675"/>
            <a:ext cx="1476375" cy="742950"/>
          </a:xfrm>
          <a:prstGeom prst="rect">
            <a:avLst/>
          </a:prstGeom>
          <a:noFill/>
          <a:ln w="0">
            <a:noFill/>
          </a:ln>
        </p:spPr>
        <p:txBody>
          <a:bodyPr lIns="0" tIns="0" rIns="0" bIns="0"/>
          <a:lstStyle/>
          <a:p>
            <a:pPr eaLnBrk="1" fontAlgn="auto" hangingPunct="1">
              <a:spcBef>
                <a:spcPts val="0"/>
              </a:spcBef>
              <a:spcAft>
                <a:spcPts val="0"/>
              </a:spcAft>
              <a:defRPr sz="4350" b="1">
                <a:solidFill>
                  <a:srgbClr val="B65A32"/>
                </a:solidFill>
                <a:latin typeface="Arial"/>
                <a:ea typeface="Arial"/>
                <a:cs typeface="Arial"/>
              </a:defRPr>
            </a:pPr>
            <a:r>
              <a:rPr lang="fr-CA" sz="4350" b="1" noProof="0" dirty="0">
                <a:solidFill>
                  <a:srgbClr val="B65A32"/>
                </a:solidFill>
                <a:latin typeface="Arial"/>
                <a:ea typeface="Arial"/>
                <a:cs typeface="Arial"/>
              </a:rPr>
              <a:t>69 %</a:t>
            </a:r>
          </a:p>
        </p:txBody>
      </p:sp>
      <p:sp>
        <p:nvSpPr>
          <p:cNvPr id="25619" name="des exploitants au Canada rapportaient que leurs clients fré">
            <a:extLst>
              <a:ext uri="{FF2B5EF4-FFF2-40B4-BE49-F238E27FC236}">
                <a16:creationId xmlns:a16="http://schemas.microsoft.com/office/drawing/2014/main" id="{1A617C5F-C628-D67D-5B6C-81558DFD1F33}"/>
              </a:ext>
            </a:extLst>
          </p:cNvPr>
          <p:cNvSpPr>
            <a:spLocks noGrp="1" noChangeArrowheads="1"/>
          </p:cNvSpPr>
          <p:nvPr>
            <p:custDataLst>
              <p:tags r:id="rId18"/>
            </p:custDataLst>
          </p:nvPr>
        </p:nvSpPr>
        <p:spPr bwMode="auto">
          <a:xfrm>
            <a:off x="9667875" y="4686300"/>
            <a:ext cx="47148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100" noProof="0" dirty="0">
                <a:solidFill>
                  <a:srgbClr val="252B31"/>
                </a:solidFill>
                <a:latin typeface="Arial" panose="020B0604020202020204" pitchFamily="34" charset="0"/>
                <a:cs typeface="Arial" panose="020B0604020202020204" pitchFamily="34" charset="0"/>
              </a:rPr>
              <a:t>des exploitants au Canada rapportaient que leurs clients fréquentaient moins les restaurants pour des raisons d’abordabilité.</a:t>
            </a:r>
          </a:p>
        </p:txBody>
      </p:sp>
      <p:sp>
        <p:nvSpPr>
          <p:cNvPr id="25620" name="Publication de mai 2026">
            <a:extLst>
              <a:ext uri="{FF2B5EF4-FFF2-40B4-BE49-F238E27FC236}">
                <a16:creationId xmlns:a16="http://schemas.microsoft.com/office/drawing/2014/main" id="{ACA11E64-38BF-0AB0-846B-995A3714428A}"/>
              </a:ext>
            </a:extLst>
          </p:cNvPr>
          <p:cNvSpPr>
            <a:spLocks noGrp="1" noChangeArrowheads="1"/>
          </p:cNvSpPr>
          <p:nvPr>
            <p:custDataLst>
              <p:tags r:id="rId19"/>
            </p:custDataLst>
          </p:nvPr>
        </p:nvSpPr>
        <p:spPr bwMode="auto">
          <a:xfrm>
            <a:off x="9667875" y="6172200"/>
            <a:ext cx="47148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1500" b="1" noProof="0" dirty="0">
                <a:solidFill>
                  <a:srgbClr val="17324D"/>
                </a:solidFill>
                <a:latin typeface="Arial" panose="020B0604020202020204" pitchFamily="34" charset="0"/>
                <a:cs typeface="Arial" panose="020B0604020202020204" pitchFamily="34" charset="0"/>
              </a:rPr>
              <a:t>Publication de mai 2026</a:t>
            </a:r>
            <a:r>
              <a:rPr lang="fr-CA" sz="1500" b="1" baseline="30000" noProof="0" dirty="0">
                <a:solidFill>
                  <a:srgbClr val="17324D"/>
                </a:solidFill>
                <a:latin typeface="Arial" panose="020B0604020202020204" pitchFamily="34" charset="0"/>
                <a:cs typeface="Arial" panose="020B0604020202020204" pitchFamily="34" charset="0"/>
              </a:rPr>
              <a:t>4</a:t>
            </a:r>
          </a:p>
        </p:txBody>
      </p:sp>
      <p:sp>
        <p:nvSpPr>
          <p:cNvPr id="25621" name="Un investissement rentable peut demeurer inaccessible faute ">
            <a:extLst>
              <a:ext uri="{FF2B5EF4-FFF2-40B4-BE49-F238E27FC236}">
                <a16:creationId xmlns:a16="http://schemas.microsoft.com/office/drawing/2014/main" id="{6391BF6E-5D63-BF48-F879-D4B5CBB33BBC}"/>
              </a:ext>
            </a:extLst>
          </p:cNvPr>
          <p:cNvSpPr>
            <a:spLocks noGrp="1" noChangeArrowheads="1"/>
          </p:cNvSpPr>
          <p:nvPr>
            <p:custDataLst>
              <p:tags r:id="rId20"/>
            </p:custDataLst>
          </p:nvPr>
        </p:nvSpPr>
        <p:spPr bwMode="auto">
          <a:xfrm>
            <a:off x="857250" y="6492875"/>
            <a:ext cx="13525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Un investissement rentable peut demeurer inaccessible faute de liquidités.</a:t>
            </a:r>
          </a:p>
        </p:txBody>
      </p:sp>
      <p:sp>
        <p:nvSpPr>
          <p:cNvPr id="25622" name="Statistique Canada, 13 février 2023, données de 2022.&#10;Restau">
            <a:extLst>
              <a:ext uri="{FF2B5EF4-FFF2-40B4-BE49-F238E27FC236}">
                <a16:creationId xmlns:a16="http://schemas.microsoft.com/office/drawing/2014/main" id="{83DA950D-8643-B39A-9A85-50828C403654}"/>
              </a:ext>
            </a:extLst>
          </p:cNvPr>
          <p:cNvSpPr>
            <a:spLocks noGrp="1" noChangeArrowheads="1"/>
          </p:cNvSpPr>
          <p:nvPr>
            <p:custDataLst>
              <p:tags r:id="rId21"/>
            </p:custDataLst>
          </p:nvPr>
        </p:nvSpPr>
        <p:spPr bwMode="auto">
          <a:xfrm>
            <a:off x="857250" y="7028194"/>
            <a:ext cx="13525500" cy="98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lnSpc>
                <a:spcPts val="1500"/>
              </a:lnSpc>
              <a:defRPr sz="1400"/>
            </a:pPr>
            <a:r>
              <a:rPr lang="fr-CA" sz="1400" noProof="0" dirty="0">
                <a:solidFill>
                  <a:srgbClr val="252B31"/>
                </a:solidFill>
                <a:latin typeface="Arial" panose="020B0604020202020204" pitchFamily="34" charset="0"/>
                <a:cs typeface="Arial" panose="020B0604020202020204" pitchFamily="34" charset="0"/>
              </a:rPr>
              <a:t>1 </a:t>
            </a:r>
            <a:r>
              <a:rPr lang="fr-CA" sz="1400" noProof="0" dirty="0">
                <a:solidFill>
                  <a:srgbClr val="252B31"/>
                </a:solidFill>
                <a:latin typeface="Arial" panose="020B0604020202020204" pitchFamily="34" charset="0"/>
                <a:cs typeface="Arial" panose="020B0604020202020204" pitchFamily="34" charset="0"/>
                <a:hlinkClick r:id="rId24"/>
              </a:rPr>
              <a:t>Statistique Canada, 13 février 2023, Au Canada, une personne sur quatre n'a pas les moyens d'assumer une dépense inattendue de 500 $.</a:t>
            </a:r>
            <a:endParaRPr lang="fr-CA" sz="1400" noProof="0" dirty="0">
              <a:solidFill>
                <a:srgbClr val="252B31"/>
              </a:solidFill>
              <a:latin typeface="Arial" panose="020B0604020202020204" pitchFamily="34" charset="0"/>
              <a:cs typeface="Arial" panose="020B0604020202020204" pitchFamily="34" charset="0"/>
            </a:endParaRPr>
          </a:p>
          <a:p>
            <a:pPr eaLnBrk="1" hangingPunct="1">
              <a:lnSpc>
                <a:spcPts val="1500"/>
              </a:lnSpc>
              <a:defRPr sz="1400"/>
            </a:pPr>
            <a:r>
              <a:rPr lang="fr-CA" sz="1400" noProof="0" dirty="0">
                <a:solidFill>
                  <a:srgbClr val="252B31"/>
                </a:solidFill>
                <a:latin typeface="Arial" panose="020B0604020202020204" pitchFamily="34" charset="0"/>
                <a:cs typeface="Arial" panose="020B0604020202020204" pitchFamily="34" charset="0"/>
              </a:rPr>
              <a:t>2 </a:t>
            </a:r>
            <a:r>
              <a:rPr lang="fr-CA" sz="1400" noProof="0" dirty="0">
                <a:solidFill>
                  <a:srgbClr val="252B31"/>
                </a:solidFill>
                <a:latin typeface="Arial" panose="020B0604020202020204" pitchFamily="34" charset="0"/>
                <a:cs typeface="Arial" panose="020B0604020202020204" pitchFamily="34" charset="0"/>
                <a:hlinkClick r:id="rId25"/>
              </a:rPr>
              <a:t>Statistique Canada, 9 avril 2026, Étirer chaque dollar : une analyse chronologique des difficultés financières et de la qualité de vie.</a:t>
            </a:r>
            <a:endParaRPr lang="fr-CA" sz="1400" noProof="0" dirty="0">
              <a:solidFill>
                <a:srgbClr val="252B31"/>
              </a:solidFill>
              <a:latin typeface="Arial" panose="020B0604020202020204" pitchFamily="34" charset="0"/>
              <a:cs typeface="Arial" panose="020B0604020202020204" pitchFamily="34" charset="0"/>
            </a:endParaRPr>
          </a:p>
          <a:p>
            <a:pPr eaLnBrk="1" hangingPunct="1">
              <a:lnSpc>
                <a:spcPts val="1500"/>
              </a:lnSpc>
              <a:defRPr sz="1400"/>
            </a:pPr>
            <a:r>
              <a:rPr lang="fr-CA" sz="1400" noProof="0" dirty="0">
                <a:solidFill>
                  <a:srgbClr val="252B31"/>
                </a:solidFill>
                <a:latin typeface="Arial" panose="020B0604020202020204" pitchFamily="34" charset="0"/>
                <a:cs typeface="Arial" panose="020B0604020202020204" pitchFamily="34" charset="0"/>
              </a:rPr>
              <a:t>3 </a:t>
            </a:r>
            <a:r>
              <a:rPr lang="fr-CA" sz="1400" noProof="0" dirty="0">
                <a:solidFill>
                  <a:srgbClr val="252B31"/>
                </a:solidFill>
                <a:latin typeface="Arial" panose="020B0604020202020204" pitchFamily="34" charset="0"/>
                <a:cs typeface="Arial" panose="020B0604020202020204" pitchFamily="34" charset="0"/>
                <a:hlinkClick r:id="rId26"/>
              </a:rPr>
              <a:t>Restaurants Canada, Rising costs outpace sales growth, eroding restaurant profitability, new report finds, 20 juillet 2026. </a:t>
            </a:r>
            <a:endParaRPr lang="fr-CA" sz="1400" noProof="0" dirty="0">
              <a:solidFill>
                <a:srgbClr val="252B31"/>
              </a:solidFill>
              <a:latin typeface="Arial" panose="020B0604020202020204" pitchFamily="34" charset="0"/>
              <a:cs typeface="Arial" panose="020B0604020202020204" pitchFamily="34" charset="0"/>
            </a:endParaRPr>
          </a:p>
          <a:p>
            <a:pPr eaLnBrk="1" hangingPunct="1">
              <a:lnSpc>
                <a:spcPts val="1500"/>
              </a:lnSpc>
              <a:defRPr sz="1400"/>
            </a:pPr>
            <a:r>
              <a:rPr lang="fr-CA" sz="1400" noProof="0" dirty="0">
                <a:solidFill>
                  <a:srgbClr val="252B31"/>
                </a:solidFill>
                <a:latin typeface="Arial" panose="020B0604020202020204" pitchFamily="34" charset="0"/>
                <a:cs typeface="Arial" panose="020B0604020202020204" pitchFamily="34" charset="0"/>
              </a:rPr>
              <a:t>4 </a:t>
            </a:r>
            <a:r>
              <a:rPr lang="fr-CA" sz="1400" noProof="0" dirty="0">
                <a:solidFill>
                  <a:srgbClr val="252B31"/>
                </a:solidFill>
                <a:latin typeface="Arial" panose="020B0604020202020204" pitchFamily="34" charset="0"/>
                <a:cs typeface="Arial" panose="020B0604020202020204" pitchFamily="34" charset="0"/>
                <a:hlinkClick r:id="rId27"/>
              </a:rPr>
              <a:t>Restaurants Canada, High operating costs and uneven consumer spending put Canada’s restaurant sector – a key economic engine – under pressure, 4 mai 2026, rubrique « Quarterly Report at a glance »</a:t>
            </a:r>
            <a:r>
              <a:rPr lang="fr-CA" sz="1400" noProof="0" dirty="0">
                <a:solidFill>
                  <a:srgbClr val="252B31"/>
                </a:solidFill>
                <a:latin typeface="Arial" panose="020B0604020202020204" pitchFamily="34" charset="0"/>
                <a:cs typeface="Arial" panose="020B0604020202020204" pitchFamily="34" charset="0"/>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Une aide adaptée aux bénéfices collectifs">
            <a:extLst>
              <a:ext uri="{FF2B5EF4-FFF2-40B4-BE49-F238E27FC236}">
                <a16:creationId xmlns:a16="http://schemas.microsoft.com/office/drawing/2014/main" id="{61D6CDCB-ECF9-CB71-5344-3267974361D3}"/>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Biénergie: ramener la période de récupération à zéro</a:t>
            </a:r>
          </a:p>
        </p:txBody>
      </p:sp>
      <p:sp>
        <p:nvSpPr>
          <p:cNvPr id="27651" name="Thème 6 — Sections 4.1 et 4.2 — Recommandations 5 et 6">
            <a:extLst>
              <a:ext uri="{FF2B5EF4-FFF2-40B4-BE49-F238E27FC236}">
                <a16:creationId xmlns:a16="http://schemas.microsoft.com/office/drawing/2014/main" id="{2AFA57B4-622C-3A32-5EA0-2BC9CAE8D8B1}"/>
              </a:ext>
            </a:extLst>
          </p:cNvPr>
          <p:cNvSpPr>
            <a:spLocks noGrp="1" noChangeArrowheads="1"/>
          </p:cNvSpPr>
          <p:nvPr>
            <p:custDataLst>
              <p:tags r:id="rId2"/>
            </p:custDataLst>
          </p:nvPr>
        </p:nvSpPr>
        <p:spPr bwMode="auto">
          <a:xfrm>
            <a:off x="857250" y="12763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6 — Sections 4.1 : Réduire la période de récupération, jusqu’à zéro lorsque raisonnable </a:t>
            </a:r>
          </a:p>
        </p:txBody>
      </p:sp>
      <p:sp>
        <p:nvSpPr>
          <p:cNvPr id="27652" name="Straight Connector 2">
            <a:extLst>
              <a:ext uri="{FF2B5EF4-FFF2-40B4-BE49-F238E27FC236}">
                <a16:creationId xmlns:a16="http://schemas.microsoft.com/office/drawing/2014/main" id="{B2D07F21-DEBA-7BAA-4251-82FDBCD9442A}"/>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27653" name="ACEFO et AHQ-ARQ — R-4353-2026">
            <a:extLst>
              <a:ext uri="{FF2B5EF4-FFF2-40B4-BE49-F238E27FC236}">
                <a16:creationId xmlns:a16="http://schemas.microsoft.com/office/drawing/2014/main" id="{CBE9F6DD-4208-5A03-D58F-EE2D1D1D137A}"/>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15 à 19</a:t>
            </a:r>
          </a:p>
        </p:txBody>
      </p:sp>
      <p:sp>
        <p:nvSpPr>
          <p:cNvPr id="5" name="12">
            <a:extLst>
              <a:ext uri="{FF2B5EF4-FFF2-40B4-BE49-F238E27FC236}">
                <a16:creationId xmlns:a16="http://schemas.microsoft.com/office/drawing/2014/main" id="{40D86CE5-6F73-B4B2-DB11-4718C56A4602}"/>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14</a:t>
            </a:r>
          </a:p>
        </p:txBody>
      </p:sp>
      <p:sp>
        <p:nvSpPr>
          <p:cNvPr id="6" name="Une aide pouvant éliminer le coût additionnel net raisonnabl">
            <a:extLst>
              <a:ext uri="{FF2B5EF4-FFF2-40B4-BE49-F238E27FC236}">
                <a16:creationId xmlns:a16="http://schemas.microsoft.com/office/drawing/2014/main" id="{CA2788E8-3A3D-0F0D-838E-89E93ED8D055}"/>
              </a:ext>
            </a:extLst>
          </p:cNvPr>
          <p:cNvSpPr>
            <a:spLocks noGrp="1"/>
          </p:cNvSpPr>
          <p:nvPr>
            <p:custDataLst>
              <p:tags r:id="rId6"/>
            </p:custDataLst>
          </p:nvPr>
        </p:nvSpPr>
        <p:spPr>
          <a:xfrm>
            <a:off x="857250" y="2157412"/>
            <a:ext cx="13525500" cy="1285875"/>
          </a:xfrm>
          <a:prstGeom prst="rect">
            <a:avLst/>
          </a:prstGeom>
          <a:noFill/>
          <a:ln w="0">
            <a:noFill/>
          </a:ln>
        </p:spPr>
        <p:txBody>
          <a:bodyPr lIns="0" tIns="0" rIns="0" bIns="0"/>
          <a:lstStyle/>
          <a:p>
            <a:pPr eaLnBrk="1" fontAlgn="auto" hangingPunct="1">
              <a:spcBef>
                <a:spcPts val="0"/>
              </a:spcBef>
              <a:spcAft>
                <a:spcPts val="0"/>
              </a:spcAft>
              <a:defRPr sz="2700" b="1">
                <a:solidFill>
                  <a:srgbClr val="17324D"/>
                </a:solidFill>
                <a:latin typeface="Arial"/>
                <a:ea typeface="Arial"/>
                <a:cs typeface="Arial"/>
              </a:defRPr>
            </a:pPr>
            <a:r>
              <a:rPr lang="fr-CA" sz="2700" b="1" noProof="0" dirty="0">
                <a:solidFill>
                  <a:srgbClr val="17324D"/>
                </a:solidFill>
                <a:latin typeface="Arial"/>
                <a:ea typeface="Arial"/>
                <a:cs typeface="Arial"/>
              </a:rPr>
              <a:t>Recommandation 5</a:t>
            </a:r>
          </a:p>
          <a:p>
            <a:pPr eaLnBrk="1" fontAlgn="auto" hangingPunct="1">
              <a:spcBef>
                <a:spcPts val="0"/>
              </a:spcBef>
              <a:spcAft>
                <a:spcPts val="0"/>
              </a:spcAft>
              <a:defRPr sz="2700" b="1">
                <a:solidFill>
                  <a:srgbClr val="17324D"/>
                </a:solidFill>
                <a:latin typeface="Arial"/>
                <a:ea typeface="Arial"/>
                <a:cs typeface="Arial"/>
              </a:defRPr>
            </a:pPr>
            <a:endParaRPr lang="fr-CA" sz="800" b="1" noProof="0" dirty="0">
              <a:solidFill>
                <a:srgbClr val="17324D"/>
              </a:solidFill>
              <a:latin typeface="Arial"/>
              <a:ea typeface="Arial"/>
              <a:cs typeface="Arial"/>
            </a:endParaRPr>
          </a:p>
          <a:p>
            <a:pPr algn="just" eaLnBrk="1" fontAlgn="auto" hangingPunct="1">
              <a:spcBef>
                <a:spcPts val="0"/>
              </a:spcBef>
              <a:spcAft>
                <a:spcPts val="0"/>
              </a:spcAft>
              <a:defRPr sz="2700" b="1">
                <a:solidFill>
                  <a:srgbClr val="17324D"/>
                </a:solidFill>
                <a:latin typeface="Arial"/>
                <a:ea typeface="Arial"/>
                <a:cs typeface="Arial"/>
              </a:defRPr>
            </a:pPr>
            <a:r>
              <a:rPr lang="fr-CA" sz="2700" b="1" noProof="0" dirty="0">
                <a:solidFill>
                  <a:srgbClr val="17324D"/>
                </a:solidFill>
                <a:latin typeface="Arial"/>
                <a:ea typeface="Arial"/>
                <a:cs typeface="Arial"/>
              </a:rPr>
              <a:t>Une aide pouvant éliminer le coût additionnel net de la conversion à la biénergie lorsque l’accélération des conversions procure des bénéfices collectifs supérieurs au coût de l’aide additionnelle.</a:t>
            </a:r>
            <a:endParaRPr lang="fr-CA" sz="2550" b="1" noProof="0" dirty="0">
              <a:solidFill>
                <a:srgbClr val="17324D"/>
              </a:solidFill>
              <a:latin typeface="Arial"/>
              <a:ea typeface="Arial"/>
              <a:cs typeface="Arial"/>
            </a:endParaRPr>
          </a:p>
        </p:txBody>
      </p:sp>
      <p:sp>
        <p:nvSpPr>
          <p:cNvPr id="8" name="Bénéfices recherchés">
            <a:extLst>
              <a:ext uri="{FF2B5EF4-FFF2-40B4-BE49-F238E27FC236}">
                <a16:creationId xmlns:a16="http://schemas.microsoft.com/office/drawing/2014/main" id="{3B22ABAE-29CC-47F3-9F93-9DB471BB6C04}"/>
              </a:ext>
            </a:extLst>
          </p:cNvPr>
          <p:cNvSpPr>
            <a:spLocks noGrp="1"/>
          </p:cNvSpPr>
          <p:nvPr>
            <p:custDataLst>
              <p:tags r:id="rId7"/>
            </p:custDataLst>
          </p:nvPr>
        </p:nvSpPr>
        <p:spPr>
          <a:xfrm>
            <a:off x="857250" y="428625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Bénéfices recherchés</a:t>
            </a:r>
          </a:p>
        </p:txBody>
      </p:sp>
      <p:sp>
        <p:nvSpPr>
          <p:cNvPr id="9" name="Moins de gaz consommé et de GES, avec une pression limitée s">
            <a:extLst>
              <a:ext uri="{FF2B5EF4-FFF2-40B4-BE49-F238E27FC236}">
                <a16:creationId xmlns:a16="http://schemas.microsoft.com/office/drawing/2014/main" id="{B6AA16E2-DCBE-0237-389E-ABE051289279}"/>
              </a:ext>
            </a:extLst>
          </p:cNvPr>
          <p:cNvSpPr>
            <a:spLocks noGrp="1"/>
          </p:cNvSpPr>
          <p:nvPr>
            <p:custDataLst>
              <p:tags r:id="rId8"/>
            </p:custDataLst>
          </p:nvPr>
        </p:nvSpPr>
        <p:spPr>
          <a:xfrm>
            <a:off x="857250" y="4819650"/>
            <a:ext cx="6191250" cy="1352550"/>
          </a:xfrm>
          <a:prstGeom prst="rect">
            <a:avLst/>
          </a:prstGeom>
          <a:noFill/>
          <a:ln w="0">
            <a:noFill/>
          </a:ln>
        </p:spPr>
        <p:txBody>
          <a:bodyPr lIns="0" tIns="0" rIns="0" bIns="0"/>
          <a:lstStyle/>
          <a:p>
            <a:pPr algn="just"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ea typeface="Arial"/>
                <a:cs typeface="Arial"/>
              </a:rPr>
              <a:t>Moins de gaz consommé et de GES, avec une pression limitée sur la pointe électrique par rapport au tout-électrique.</a:t>
            </a:r>
          </a:p>
        </p:txBody>
      </p:sp>
      <p:sp>
        <p:nvSpPr>
          <p:cNvPr id="10" name="Priorité">
            <a:extLst>
              <a:ext uri="{FF2B5EF4-FFF2-40B4-BE49-F238E27FC236}">
                <a16:creationId xmlns:a16="http://schemas.microsoft.com/office/drawing/2014/main" id="{A14CB00C-18AC-1397-E018-32FB8D0FAA74}"/>
              </a:ext>
            </a:extLst>
          </p:cNvPr>
          <p:cNvSpPr>
            <a:spLocks noGrp="1"/>
          </p:cNvSpPr>
          <p:nvPr>
            <p:custDataLst>
              <p:tags r:id="rId9"/>
            </p:custDataLst>
          </p:nvPr>
        </p:nvSpPr>
        <p:spPr>
          <a:xfrm>
            <a:off x="857250" y="617220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Priorité</a:t>
            </a:r>
          </a:p>
        </p:txBody>
      </p:sp>
      <p:sp>
        <p:nvSpPr>
          <p:cNvPr id="11" name="Ménages à revenu faible ou modeste et entreprises freinées p">
            <a:extLst>
              <a:ext uri="{FF2B5EF4-FFF2-40B4-BE49-F238E27FC236}">
                <a16:creationId xmlns:a16="http://schemas.microsoft.com/office/drawing/2014/main" id="{F2768DA4-0652-0CE1-7673-A3235DCB1D55}"/>
              </a:ext>
            </a:extLst>
          </p:cNvPr>
          <p:cNvSpPr>
            <a:spLocks noGrp="1"/>
          </p:cNvSpPr>
          <p:nvPr>
            <p:custDataLst>
              <p:tags r:id="rId10"/>
            </p:custDataLst>
          </p:nvPr>
        </p:nvSpPr>
        <p:spPr>
          <a:xfrm>
            <a:off x="857250" y="6696075"/>
            <a:ext cx="6191250" cy="914400"/>
          </a:xfrm>
          <a:prstGeom prst="rect">
            <a:avLst/>
          </a:prstGeom>
          <a:noFill/>
          <a:ln w="0">
            <a:noFill/>
          </a:ln>
        </p:spPr>
        <p:txBody>
          <a:bodyPr lIns="0" tIns="0" rIns="0" bIns="0"/>
          <a:lstStyle/>
          <a:p>
            <a:pPr algn="just"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ea typeface="Arial"/>
                <a:cs typeface="Arial"/>
              </a:rPr>
              <a:t>Ménages à revenu faible ou modeste et entreprises freinées par l’investissement initial.</a:t>
            </a:r>
          </a:p>
        </p:txBody>
      </p:sp>
      <p:sp>
        <p:nvSpPr>
          <p:cNvPr id="12" name="Trois niveaux de soutien à comparer">
            <a:extLst>
              <a:ext uri="{FF2B5EF4-FFF2-40B4-BE49-F238E27FC236}">
                <a16:creationId xmlns:a16="http://schemas.microsoft.com/office/drawing/2014/main" id="{B3F2B9A3-E361-CF8F-D93E-2C343D9483D8}"/>
              </a:ext>
            </a:extLst>
          </p:cNvPr>
          <p:cNvSpPr>
            <a:spLocks noGrp="1"/>
          </p:cNvSpPr>
          <p:nvPr>
            <p:custDataLst>
              <p:tags r:id="rId11"/>
            </p:custDataLst>
          </p:nvPr>
        </p:nvSpPr>
        <p:spPr>
          <a:xfrm>
            <a:off x="8191500" y="4286250"/>
            <a:ext cx="6543675"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6</a:t>
            </a:r>
          </a:p>
        </p:txBody>
      </p:sp>
      <p:sp>
        <p:nvSpPr>
          <p:cNvPr id="21" name="Trois niveaux de soutien à comparer">
            <a:extLst>
              <a:ext uri="{FF2B5EF4-FFF2-40B4-BE49-F238E27FC236}">
                <a16:creationId xmlns:a16="http://schemas.microsoft.com/office/drawing/2014/main" id="{D7AA7D5E-C921-2DA8-E96D-E8DFADECC80C}"/>
              </a:ext>
            </a:extLst>
          </p:cNvPr>
          <p:cNvSpPr>
            <a:spLocks noGrp="1"/>
          </p:cNvSpPr>
          <p:nvPr>
            <p:custDataLst>
              <p:tags r:id="rId12"/>
            </p:custDataLst>
          </p:nvPr>
        </p:nvSpPr>
        <p:spPr>
          <a:xfrm>
            <a:off x="8191500" y="4819650"/>
            <a:ext cx="6543675" cy="762000"/>
          </a:xfrm>
          <a:prstGeom prst="rect">
            <a:avLst/>
          </a:prstGeom>
          <a:noFill/>
          <a:ln w="0">
            <a:noFill/>
          </a:ln>
        </p:spPr>
        <p:txBody>
          <a:bodyPr lIns="0" tIns="0" rIns="0" bIns="0"/>
          <a:lstStyle/>
          <a:p>
            <a:pPr algn="just"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Actualiser et améliorer les cas types aux fins de comparaison et évaluer les conditions d’une bonification de l’aide.</a:t>
            </a:r>
          </a:p>
        </p:txBody>
      </p:sp>
      <p:sp>
        <p:nvSpPr>
          <p:cNvPr id="23" name="Trois niveaux de soutien à comparer">
            <a:extLst>
              <a:ext uri="{FF2B5EF4-FFF2-40B4-BE49-F238E27FC236}">
                <a16:creationId xmlns:a16="http://schemas.microsoft.com/office/drawing/2014/main" id="{66CCF5A9-2F77-7208-20E9-EDB5187D85BF}"/>
              </a:ext>
            </a:extLst>
          </p:cNvPr>
          <p:cNvSpPr>
            <a:spLocks noGrp="1"/>
          </p:cNvSpPr>
          <p:nvPr>
            <p:custDataLst>
              <p:tags r:id="rId13"/>
            </p:custDataLst>
          </p:nvPr>
        </p:nvSpPr>
        <p:spPr>
          <a:xfrm>
            <a:off x="8191500" y="6172200"/>
            <a:ext cx="6543675"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Comparaison avec Hilo et Rénoclimat</a:t>
            </a:r>
          </a:p>
        </p:txBody>
      </p:sp>
      <p:pic>
        <p:nvPicPr>
          <p:cNvPr id="25" name="Graphic 24" descr="Checkbox Checked with solid fill">
            <a:extLst>
              <a:ext uri="{FF2B5EF4-FFF2-40B4-BE49-F238E27FC236}">
                <a16:creationId xmlns:a16="http://schemas.microsoft.com/office/drawing/2014/main" id="{7B320B1C-A7A9-3500-352E-F2179DB5387D}"/>
              </a:ext>
            </a:extLst>
          </p:cNvPr>
          <p:cNvPicPr>
            <a:picLocks noChangeAspect="1"/>
          </p:cNvPicPr>
          <p:nvPr>
            <p:custDataLst>
              <p:tags r:id="rId14"/>
            </p:custDataLst>
          </p:nvPr>
        </p:nvPicPr>
        <p:blipFill>
          <a:blip r:embed="rId18"/>
          <a:stretch>
            <a:fillRect/>
          </a:stretch>
        </p:blipFill>
        <p:spPr>
          <a:xfrm>
            <a:off x="7467600" y="5972175"/>
            <a:ext cx="723900" cy="723900"/>
          </a:xfrm>
          <a:prstGeom prst="rect">
            <a:avLst/>
          </a:prstGeom>
        </p:spPr>
      </p:pic>
      <p:sp>
        <p:nvSpPr>
          <p:cNvPr id="29" name="Ménages à revenu faible ou modeste et entreprises freinées p">
            <a:extLst>
              <a:ext uri="{FF2B5EF4-FFF2-40B4-BE49-F238E27FC236}">
                <a16:creationId xmlns:a16="http://schemas.microsoft.com/office/drawing/2014/main" id="{A6E8926F-5165-B64D-CDDC-68DC2CF62C19}"/>
              </a:ext>
            </a:extLst>
          </p:cNvPr>
          <p:cNvSpPr>
            <a:spLocks noGrp="1"/>
          </p:cNvSpPr>
          <p:nvPr>
            <p:custDataLst>
              <p:tags r:id="rId15"/>
            </p:custDataLst>
          </p:nvPr>
        </p:nvSpPr>
        <p:spPr>
          <a:xfrm>
            <a:off x="8191500" y="6634162"/>
            <a:ext cx="6400800" cy="914400"/>
          </a:xfrm>
          <a:prstGeom prst="rect">
            <a:avLst/>
          </a:prstGeom>
          <a:noFill/>
          <a:ln w="0">
            <a:noFill/>
          </a:ln>
        </p:spPr>
        <p:txBody>
          <a:bodyPr lIns="0" tIns="0" rIns="0" bIns="0"/>
          <a:lstStyle/>
          <a:p>
            <a:pPr algn="just"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cs typeface="Arial"/>
              </a:rPr>
              <a:t>La gratuité de certains équipements avec Hilo et la bonification de l’aide Rénoclimat illustrent comment une réduction des coûts à assumer peut favoriser la participation.</a:t>
            </a:r>
          </a:p>
          <a:p>
            <a:pPr algn="just" eaLnBrk="1" fontAlgn="auto" hangingPunct="1">
              <a:spcBef>
                <a:spcPts val="0"/>
              </a:spcBef>
              <a:spcAft>
                <a:spcPts val="0"/>
              </a:spcAft>
              <a:defRPr sz="2250" b="0">
                <a:solidFill>
                  <a:srgbClr val="252B31"/>
                </a:solidFill>
                <a:latin typeface="Arial"/>
                <a:ea typeface="Arial"/>
                <a:cs typeface="Arial"/>
              </a:defRPr>
            </a:pPr>
            <a:endParaRPr lang="fr-CA" sz="2250" noProof="0" dirty="0">
              <a:solidFill>
                <a:srgbClr val="252B31"/>
              </a:solidFill>
              <a:latin typeface="Arial"/>
              <a:ea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A2FCD8-A859-D310-4CA2-2469830F9717}"/>
              </a:ext>
            </a:extLst>
          </p:cNvPr>
          <p:cNvSpPr txBox="1"/>
          <p:nvPr>
            <p:custDataLst>
              <p:tags r:id="rId1"/>
            </p:custDataLst>
          </p:nvPr>
        </p:nvSpPr>
        <p:spPr>
          <a:xfrm>
            <a:off x="857250" y="2789238"/>
            <a:ext cx="13525500" cy="1325562"/>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«[L]</a:t>
            </a:r>
            <a:r>
              <a:rPr lang="fr-CA" sz="2250" i="1" noProof="0" dirty="0">
                <a:solidFill>
                  <a:srgbClr val="252B31"/>
                </a:solidFill>
                <a:latin typeface="Arial"/>
                <a:cs typeface="+mn-cs"/>
              </a:rPr>
              <a:t>a clientèle résidentielle dispose de possibilités de réduire sa consommation au moyen de l’efficacité énergétique, de l’amélioration de l’enveloppe des bâtiments, du remplacement des équipements et de la biénergie. Ces mesures peuvent atténuer une partie de l’incidence d’une hausse des coûts liés au GSR. </a:t>
            </a:r>
            <a:r>
              <a:rPr lang="fr-CA" sz="2250" i="1" u="sng" noProof="0" dirty="0">
                <a:solidFill>
                  <a:srgbClr val="252B31"/>
                </a:solidFill>
                <a:latin typeface="Arial"/>
                <a:cs typeface="+mn-cs"/>
              </a:rPr>
              <a:t>Toutefois, la réalisation de ces mesures demeure tributaire de leur accessibilité et de la capacité financière des ménages à réaliser les investissements requis</a:t>
            </a:r>
            <a:r>
              <a:rPr lang="fr-CA" sz="2250" i="1" noProof="0" dirty="0">
                <a:solidFill>
                  <a:srgbClr val="252B31"/>
                </a:solidFill>
                <a:latin typeface="Arial"/>
                <a:cs typeface="+mn-cs"/>
              </a:rPr>
              <a:t>.</a:t>
            </a:r>
            <a:r>
              <a:rPr lang="fr-CA" sz="2250" noProof="0" dirty="0">
                <a:solidFill>
                  <a:srgbClr val="252B31"/>
                </a:solidFill>
                <a:latin typeface="Arial"/>
                <a:cs typeface="+mn-cs"/>
              </a:rPr>
              <a:t> »</a:t>
            </a:r>
          </a:p>
        </p:txBody>
      </p:sp>
      <p:sp>
        <p:nvSpPr>
          <p:cNvPr id="3" name="Une aide adaptée aux bénéfices collectifs">
            <a:extLst>
              <a:ext uri="{FF2B5EF4-FFF2-40B4-BE49-F238E27FC236}">
                <a16:creationId xmlns:a16="http://schemas.microsoft.com/office/drawing/2014/main" id="{FEEE3968-C743-318E-D35E-B47A5E2955B2}"/>
              </a:ext>
            </a:extLst>
          </p:cNvPr>
          <p:cNvSpPr>
            <a:spLocks noGrp="1"/>
          </p:cNvSpPr>
          <p:nvPr>
            <p:custDataLst>
              <p:tags r:id="rId2"/>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Des contraintes financières reconnues par EGQ</a:t>
            </a:r>
          </a:p>
        </p:txBody>
      </p:sp>
      <p:sp>
        <p:nvSpPr>
          <p:cNvPr id="29700" name="Thème 6 — Sections 4.1 et 4.2 — Recommandations 5 et 6">
            <a:extLst>
              <a:ext uri="{FF2B5EF4-FFF2-40B4-BE49-F238E27FC236}">
                <a16:creationId xmlns:a16="http://schemas.microsoft.com/office/drawing/2014/main" id="{C4DA2AD0-DEEA-A60B-B6ED-C49598A72A0E}"/>
              </a:ext>
            </a:extLst>
          </p:cNvPr>
          <p:cNvSpPr>
            <a:spLocks noGrp="1" noChangeArrowheads="1"/>
          </p:cNvSpPr>
          <p:nvPr>
            <p:custDataLst>
              <p:tags r:id="rId3"/>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6 — Sections 4.1 : Réduire la période de récupération, jusqu’à zéro lorsque raisonnable </a:t>
            </a:r>
          </a:p>
        </p:txBody>
      </p:sp>
      <p:sp>
        <p:nvSpPr>
          <p:cNvPr id="29701" name="Straight Connector 2">
            <a:extLst>
              <a:ext uri="{FF2B5EF4-FFF2-40B4-BE49-F238E27FC236}">
                <a16:creationId xmlns:a16="http://schemas.microsoft.com/office/drawing/2014/main" id="{97CFA7E7-AEE0-2E48-B410-636921393751}"/>
              </a:ext>
            </a:extLst>
          </p:cNvPr>
          <p:cNvSpPr>
            <a:spLocks noGrp="1"/>
          </p:cNvSpPr>
          <p:nvPr>
            <p:custDataLst>
              <p:tags r:id="rId4"/>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29702" name="ACEFO et AHQ-ARQ — R-4353-2026">
            <a:extLst>
              <a:ext uri="{FF2B5EF4-FFF2-40B4-BE49-F238E27FC236}">
                <a16:creationId xmlns:a16="http://schemas.microsoft.com/office/drawing/2014/main" id="{30FFABB4-396B-9B0A-351E-C3F6502FA8EB}"/>
              </a:ext>
            </a:extLst>
          </p:cNvPr>
          <p:cNvSpPr>
            <a:spLocks noGrp="1" noChangeArrowheads="1"/>
          </p:cNvSpPr>
          <p:nvPr>
            <p:custDataLst>
              <p:tags r:id="rId5"/>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7" name="12">
            <a:extLst>
              <a:ext uri="{FF2B5EF4-FFF2-40B4-BE49-F238E27FC236}">
                <a16:creationId xmlns:a16="http://schemas.microsoft.com/office/drawing/2014/main" id="{EE7E8835-A51D-EDA0-271F-E0E9840CEDB5}"/>
              </a:ext>
            </a:extLst>
          </p:cNvPr>
          <p:cNvSpPr>
            <a:spLocks noGrp="1"/>
          </p:cNvSpPr>
          <p:nvPr>
            <p:custDataLst>
              <p:tags r:id="rId6"/>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15</a:t>
            </a:r>
          </a:p>
        </p:txBody>
      </p:sp>
      <p:sp>
        <p:nvSpPr>
          <p:cNvPr id="8" name="TextBox 7">
            <a:extLst>
              <a:ext uri="{FF2B5EF4-FFF2-40B4-BE49-F238E27FC236}">
                <a16:creationId xmlns:a16="http://schemas.microsoft.com/office/drawing/2014/main" id="{81A5084A-3680-C750-C304-7BB2ACF25DED}"/>
              </a:ext>
            </a:extLst>
          </p:cNvPr>
          <p:cNvSpPr txBox="1"/>
          <p:nvPr>
            <p:custDataLst>
              <p:tags r:id="rId7"/>
            </p:custDataLst>
          </p:nvPr>
        </p:nvSpPr>
        <p:spPr>
          <a:xfrm>
            <a:off x="857250" y="2332038"/>
            <a:ext cx="13525500" cy="365125"/>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Résidentiel</a:t>
            </a:r>
          </a:p>
        </p:txBody>
      </p:sp>
      <p:sp>
        <p:nvSpPr>
          <p:cNvPr id="9" name="TextBox 8">
            <a:extLst>
              <a:ext uri="{FF2B5EF4-FFF2-40B4-BE49-F238E27FC236}">
                <a16:creationId xmlns:a16="http://schemas.microsoft.com/office/drawing/2014/main" id="{A9FF2126-5CF9-9DCB-93B3-85601EF4E240}"/>
              </a:ext>
            </a:extLst>
          </p:cNvPr>
          <p:cNvSpPr txBox="1"/>
          <p:nvPr>
            <p:custDataLst>
              <p:tags r:id="rId8"/>
            </p:custDataLst>
          </p:nvPr>
        </p:nvSpPr>
        <p:spPr>
          <a:xfrm>
            <a:off x="857250" y="4670425"/>
            <a:ext cx="13525500" cy="274638"/>
          </a:xfrm>
          <a:prstGeom prst="rect">
            <a:avLst/>
          </a:prstGeom>
          <a:noFill/>
        </p:spPr>
        <p:txBody>
          <a:bodyPr lIns="0" tIns="0" rIns="0" bIns="0"/>
          <a:lstStyle/>
          <a:p>
            <a:pPr eaLnBrk="1" fontAlgn="auto" hangingPunct="1">
              <a:spcBef>
                <a:spcPts val="0"/>
              </a:spcBef>
              <a:spcAft>
                <a:spcPts val="0"/>
              </a:spcAft>
              <a:defRPr sz="1400"/>
            </a:pPr>
            <a:r>
              <a:rPr lang="fr-CA" sz="1400" noProof="0" dirty="0">
                <a:solidFill>
                  <a:srgbClr val="252B31"/>
                </a:solidFill>
                <a:latin typeface="Arial"/>
                <a:cs typeface="+mn-cs"/>
                <a:hlinkClick r:id="rId14"/>
              </a:rPr>
              <a:t>C-EGQ-0008, page 16, lignes 13 à 18.</a:t>
            </a:r>
            <a:r>
              <a:rPr lang="fr-CA" sz="1400" noProof="0" dirty="0">
                <a:solidFill>
                  <a:srgbClr val="252B31"/>
                </a:solidFill>
                <a:latin typeface="Arial"/>
                <a:cs typeface="+mn-cs"/>
              </a:rPr>
              <a:t> </a:t>
            </a:r>
          </a:p>
        </p:txBody>
      </p:sp>
      <p:sp>
        <p:nvSpPr>
          <p:cNvPr id="10" name="TextBox 9">
            <a:extLst>
              <a:ext uri="{FF2B5EF4-FFF2-40B4-BE49-F238E27FC236}">
                <a16:creationId xmlns:a16="http://schemas.microsoft.com/office/drawing/2014/main" id="{4C746BC4-0E07-C78A-BB5A-4A820DF5CE73}"/>
              </a:ext>
            </a:extLst>
          </p:cNvPr>
          <p:cNvSpPr txBox="1"/>
          <p:nvPr>
            <p:custDataLst>
              <p:tags r:id="rId9"/>
            </p:custDataLst>
          </p:nvPr>
        </p:nvSpPr>
        <p:spPr>
          <a:xfrm>
            <a:off x="857250" y="5367338"/>
            <a:ext cx="13525500" cy="366712"/>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Commercial</a:t>
            </a:r>
          </a:p>
        </p:txBody>
      </p:sp>
      <p:sp>
        <p:nvSpPr>
          <p:cNvPr id="11" name="TextBox 10">
            <a:extLst>
              <a:ext uri="{FF2B5EF4-FFF2-40B4-BE49-F238E27FC236}">
                <a16:creationId xmlns:a16="http://schemas.microsoft.com/office/drawing/2014/main" id="{2FC1DE6A-7A5D-38C7-6A0E-AB06F2B14C1B}"/>
              </a:ext>
            </a:extLst>
          </p:cNvPr>
          <p:cNvSpPr txBox="1"/>
          <p:nvPr>
            <p:custDataLst>
              <p:tags r:id="rId10"/>
            </p:custDataLst>
          </p:nvPr>
        </p:nvSpPr>
        <p:spPr>
          <a:xfrm>
            <a:off x="857250" y="5824538"/>
            <a:ext cx="13525500" cy="1325562"/>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 [L]</a:t>
            </a:r>
            <a:r>
              <a:rPr lang="fr-CA" sz="2250" i="1" noProof="0" dirty="0">
                <a:solidFill>
                  <a:srgbClr val="252B31"/>
                </a:solidFill>
                <a:latin typeface="Arial"/>
                <a:cs typeface="+mn-cs"/>
              </a:rPr>
              <a:t>e secteur présente un potentiel d’efficacité énergétique important. Toutefois, les mesures disponibles ne sont pas toujours mises en œuvre, notamment en raison de contraintes de capital, d’un manque de ressources spécialisées ou de la priorité accordée à des investissements directement liés aux activités principales de l’organisation</a:t>
            </a:r>
            <a:r>
              <a:rPr lang="fr-CA" sz="2250" noProof="0" dirty="0">
                <a:solidFill>
                  <a:srgbClr val="252B31"/>
                </a:solidFill>
                <a:latin typeface="Arial"/>
                <a:cs typeface="+mn-cs"/>
              </a:rPr>
              <a:t> »</a:t>
            </a:r>
          </a:p>
        </p:txBody>
      </p:sp>
      <p:sp>
        <p:nvSpPr>
          <p:cNvPr id="12" name="TextBox 11">
            <a:extLst>
              <a:ext uri="{FF2B5EF4-FFF2-40B4-BE49-F238E27FC236}">
                <a16:creationId xmlns:a16="http://schemas.microsoft.com/office/drawing/2014/main" id="{ABEA18B9-F846-7412-D887-CD1D012525E3}"/>
              </a:ext>
            </a:extLst>
          </p:cNvPr>
          <p:cNvSpPr txBox="1"/>
          <p:nvPr>
            <p:custDataLst>
              <p:tags r:id="rId11"/>
            </p:custDataLst>
          </p:nvPr>
        </p:nvSpPr>
        <p:spPr>
          <a:xfrm>
            <a:off x="857250" y="7361238"/>
            <a:ext cx="13525500" cy="274637"/>
          </a:xfrm>
          <a:prstGeom prst="rect">
            <a:avLst/>
          </a:prstGeom>
          <a:noFill/>
        </p:spPr>
        <p:txBody>
          <a:bodyPr lIns="0" tIns="0" rIns="0" bIns="0"/>
          <a:lstStyle/>
          <a:p>
            <a:pPr eaLnBrk="1" fontAlgn="auto" hangingPunct="1">
              <a:spcBef>
                <a:spcPts val="0"/>
              </a:spcBef>
              <a:spcAft>
                <a:spcPts val="0"/>
              </a:spcAft>
              <a:defRPr sz="1400"/>
            </a:pPr>
            <a:r>
              <a:rPr lang="fr-CA" sz="1400" noProof="0" dirty="0">
                <a:solidFill>
                  <a:srgbClr val="252B31"/>
                </a:solidFill>
                <a:latin typeface="Arial"/>
                <a:cs typeface="+mn-cs"/>
                <a:hlinkClick r:id="rId15"/>
              </a:rPr>
              <a:t>C-EGQ-0008, page 17, lignes 7 à 11.</a:t>
            </a:r>
            <a:r>
              <a:rPr lang="fr-CA" sz="1400" noProof="0" dirty="0">
                <a:solidFill>
                  <a:srgbClr val="252B31"/>
                </a:solidFill>
                <a:latin typeface="Arial"/>
                <a:cs typeface="+mn-cs"/>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9" name="Des modalités adaptées aux locataires">
            <a:extLst>
              <a:ext uri="{FF2B5EF4-FFF2-40B4-BE49-F238E27FC236}">
                <a16:creationId xmlns:a16="http://schemas.microsoft.com/office/drawing/2014/main" id="{55E3D1F8-ACEC-D60A-DCFB-7836ECAAF773}"/>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Des modalités adaptées aux locataires</a:t>
            </a:r>
          </a:p>
        </p:txBody>
      </p:sp>
      <p:sp>
        <p:nvSpPr>
          <p:cNvPr id="31747" name="Thème 7 — Section 4.3 — Recommandation 7">
            <a:extLst>
              <a:ext uri="{FF2B5EF4-FFF2-40B4-BE49-F238E27FC236}">
                <a16:creationId xmlns:a16="http://schemas.microsoft.com/office/drawing/2014/main" id="{1611DFE7-C2AF-1634-8B92-ACAFFE89AB8C}"/>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7 — Section 4.3 : Rendre la conversion accessible et adapter les modalités aux locataires </a:t>
            </a:r>
          </a:p>
        </p:txBody>
      </p:sp>
      <p:sp>
        <p:nvSpPr>
          <p:cNvPr id="31748" name="Straight Connector 2">
            <a:extLst>
              <a:ext uri="{FF2B5EF4-FFF2-40B4-BE49-F238E27FC236}">
                <a16:creationId xmlns:a16="http://schemas.microsoft.com/office/drawing/2014/main" id="{CA0E7E13-A6AD-AD63-433F-8C454DD79FA6}"/>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1749" name="ACEFO et AHQ-ARQ — R-4353-2026">
            <a:extLst>
              <a:ext uri="{FF2B5EF4-FFF2-40B4-BE49-F238E27FC236}">
                <a16:creationId xmlns:a16="http://schemas.microsoft.com/office/drawing/2014/main" id="{4437BC9B-B862-34E5-78FA-3E42F058530E}"/>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19 à 21</a:t>
            </a:r>
          </a:p>
        </p:txBody>
      </p:sp>
      <p:sp>
        <p:nvSpPr>
          <p:cNvPr id="5" name="13">
            <a:extLst>
              <a:ext uri="{FF2B5EF4-FFF2-40B4-BE49-F238E27FC236}">
                <a16:creationId xmlns:a16="http://schemas.microsoft.com/office/drawing/2014/main" id="{0B6DB057-3E56-465D-8ADB-3472DC4F4AA2}"/>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16</a:t>
            </a:r>
          </a:p>
        </p:txBody>
      </p:sp>
      <p:sp>
        <p:nvSpPr>
          <p:cNvPr id="6" name="Logements locatifs">
            <a:extLst>
              <a:ext uri="{FF2B5EF4-FFF2-40B4-BE49-F238E27FC236}">
                <a16:creationId xmlns:a16="http://schemas.microsoft.com/office/drawing/2014/main" id="{E879AB42-62EC-05DF-B958-83B8FE25D5C4}"/>
              </a:ext>
            </a:extLst>
          </p:cNvPr>
          <p:cNvSpPr>
            <a:spLocks noGrp="1"/>
          </p:cNvSpPr>
          <p:nvPr>
            <p:custDataLst>
              <p:tags r:id="rId6"/>
            </p:custDataLst>
          </p:nvPr>
        </p:nvSpPr>
        <p:spPr>
          <a:xfrm>
            <a:off x="857250" y="321945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Logements locatifs</a:t>
            </a:r>
          </a:p>
        </p:txBody>
      </p:sp>
      <p:sp>
        <p:nvSpPr>
          <p:cNvPr id="7" name="•">
            <a:extLst>
              <a:ext uri="{FF2B5EF4-FFF2-40B4-BE49-F238E27FC236}">
                <a16:creationId xmlns:a16="http://schemas.microsoft.com/office/drawing/2014/main" id="{53C1DA35-AC46-B0AC-08DE-0CAB2F531360}"/>
              </a:ext>
            </a:extLst>
          </p:cNvPr>
          <p:cNvSpPr>
            <a:spLocks noGrp="1"/>
          </p:cNvSpPr>
          <p:nvPr>
            <p:custDataLst>
              <p:tags r:id="rId7"/>
            </p:custDataLst>
          </p:nvPr>
        </p:nvSpPr>
        <p:spPr>
          <a:xfrm>
            <a:off x="857250" y="4000500"/>
            <a:ext cx="238125" cy="381000"/>
          </a:xfrm>
          <a:prstGeom prst="rect">
            <a:avLst/>
          </a:prstGeom>
          <a:noFill/>
          <a:ln w="0">
            <a:noFill/>
          </a:ln>
        </p:spPr>
        <p:txBody>
          <a:bodyPr lIns="0" tIns="0" rIns="0" bIns="0"/>
          <a:lstStyle/>
          <a:p>
            <a:pPr eaLnBrk="1" fontAlgn="auto" hangingPunct="1">
              <a:spcBef>
                <a:spcPts val="0"/>
              </a:spcBef>
              <a:spcAft>
                <a:spcPts val="0"/>
              </a:spcAft>
              <a:defRPr sz="2475" b="0">
                <a:solidFill>
                  <a:srgbClr val="B65A32"/>
                </a:solidFill>
                <a:latin typeface="Arial"/>
                <a:ea typeface="Arial"/>
                <a:cs typeface="Arial"/>
              </a:defRPr>
            </a:pPr>
            <a:r>
              <a:rPr lang="fr-CA" sz="2475" noProof="0" dirty="0">
                <a:solidFill>
                  <a:srgbClr val="B65A32"/>
                </a:solidFill>
                <a:latin typeface="Arial"/>
                <a:ea typeface="Arial"/>
                <a:cs typeface="Arial"/>
              </a:rPr>
              <a:t>•</a:t>
            </a:r>
          </a:p>
        </p:txBody>
      </p:sp>
      <p:sp>
        <p:nvSpPr>
          <p:cNvPr id="8" name="Identifier qui paie l’énergie et qui finance les travaux.">
            <a:extLst>
              <a:ext uri="{FF2B5EF4-FFF2-40B4-BE49-F238E27FC236}">
                <a16:creationId xmlns:a16="http://schemas.microsoft.com/office/drawing/2014/main" id="{6FD7B680-9BAF-950F-FC4A-8121ABF1D8A1}"/>
              </a:ext>
            </a:extLst>
          </p:cNvPr>
          <p:cNvSpPr>
            <a:spLocks noGrp="1"/>
          </p:cNvSpPr>
          <p:nvPr>
            <p:custDataLst>
              <p:tags r:id="rId8"/>
            </p:custDataLst>
          </p:nvPr>
        </p:nvSpPr>
        <p:spPr>
          <a:xfrm>
            <a:off x="1181100" y="4000500"/>
            <a:ext cx="5867400" cy="1190625"/>
          </a:xfrm>
          <a:prstGeom prst="rect">
            <a:avLst/>
          </a:prstGeom>
          <a:noFill/>
          <a:ln w="0">
            <a:noFill/>
          </a:ln>
        </p:spPr>
        <p:txBody>
          <a:bodyPr lIns="0" tIns="0" rIns="0" bIns="0"/>
          <a:lstStyle/>
          <a:p>
            <a:pPr eaLnBrk="1" fontAlgn="auto" hangingPunct="1">
              <a:spcBef>
                <a:spcPts val="0"/>
              </a:spcBef>
              <a:spcAft>
                <a:spcPts val="0"/>
              </a:spcAft>
              <a:defRPr sz="2475" b="0">
                <a:solidFill>
                  <a:srgbClr val="252B31"/>
                </a:solidFill>
                <a:latin typeface="Arial"/>
                <a:ea typeface="Arial"/>
                <a:cs typeface="Arial"/>
              </a:defRPr>
            </a:pPr>
            <a:r>
              <a:rPr lang="fr-CA" sz="2475" noProof="0" dirty="0">
                <a:solidFill>
                  <a:srgbClr val="252B31"/>
                </a:solidFill>
                <a:latin typeface="Arial"/>
                <a:ea typeface="Arial"/>
                <a:cs typeface="Arial"/>
              </a:rPr>
              <a:t>Identifier qui paie l’énergie et qui finance les travaux.</a:t>
            </a:r>
          </a:p>
        </p:txBody>
      </p:sp>
      <p:sp>
        <p:nvSpPr>
          <p:cNvPr id="9" name="•">
            <a:extLst>
              <a:ext uri="{FF2B5EF4-FFF2-40B4-BE49-F238E27FC236}">
                <a16:creationId xmlns:a16="http://schemas.microsoft.com/office/drawing/2014/main" id="{8F8B8A90-E773-CDDD-E8D9-ADF346AFD4C7}"/>
              </a:ext>
            </a:extLst>
          </p:cNvPr>
          <p:cNvSpPr>
            <a:spLocks noGrp="1"/>
          </p:cNvSpPr>
          <p:nvPr>
            <p:custDataLst>
              <p:tags r:id="rId9"/>
            </p:custDataLst>
          </p:nvPr>
        </p:nvSpPr>
        <p:spPr>
          <a:xfrm>
            <a:off x="857250" y="5334000"/>
            <a:ext cx="238125" cy="381000"/>
          </a:xfrm>
          <a:prstGeom prst="rect">
            <a:avLst/>
          </a:prstGeom>
          <a:noFill/>
          <a:ln w="0">
            <a:noFill/>
          </a:ln>
        </p:spPr>
        <p:txBody>
          <a:bodyPr lIns="0" tIns="0" rIns="0" bIns="0"/>
          <a:lstStyle/>
          <a:p>
            <a:pPr eaLnBrk="1" fontAlgn="auto" hangingPunct="1">
              <a:spcBef>
                <a:spcPts val="0"/>
              </a:spcBef>
              <a:spcAft>
                <a:spcPts val="0"/>
              </a:spcAft>
              <a:defRPr sz="2475" b="0">
                <a:solidFill>
                  <a:srgbClr val="B65A32"/>
                </a:solidFill>
                <a:latin typeface="Arial"/>
                <a:ea typeface="Arial"/>
                <a:cs typeface="Arial"/>
              </a:defRPr>
            </a:pPr>
            <a:r>
              <a:rPr lang="fr-CA" sz="2475" noProof="0" dirty="0">
                <a:solidFill>
                  <a:srgbClr val="B65A32"/>
                </a:solidFill>
                <a:latin typeface="Arial"/>
                <a:ea typeface="Arial"/>
                <a:cs typeface="Arial"/>
              </a:rPr>
              <a:t>•</a:t>
            </a:r>
          </a:p>
        </p:txBody>
      </p:sp>
      <p:sp>
        <p:nvSpPr>
          <p:cNvPr id="10" name="Démontrer que les occupants bénéficient réellement des écono">
            <a:extLst>
              <a:ext uri="{FF2B5EF4-FFF2-40B4-BE49-F238E27FC236}">
                <a16:creationId xmlns:a16="http://schemas.microsoft.com/office/drawing/2014/main" id="{34241177-C1EF-0C02-181B-E3F7D6877BDA}"/>
              </a:ext>
            </a:extLst>
          </p:cNvPr>
          <p:cNvSpPr>
            <a:spLocks noGrp="1"/>
          </p:cNvSpPr>
          <p:nvPr>
            <p:custDataLst>
              <p:tags r:id="rId10"/>
            </p:custDataLst>
          </p:nvPr>
        </p:nvSpPr>
        <p:spPr>
          <a:xfrm>
            <a:off x="1181100" y="5334000"/>
            <a:ext cx="5867400" cy="1190625"/>
          </a:xfrm>
          <a:prstGeom prst="rect">
            <a:avLst/>
          </a:prstGeom>
          <a:noFill/>
          <a:ln w="0">
            <a:noFill/>
          </a:ln>
        </p:spPr>
        <p:txBody>
          <a:bodyPr lIns="0" tIns="0" rIns="0" bIns="0"/>
          <a:lstStyle/>
          <a:p>
            <a:pPr eaLnBrk="1" fontAlgn="auto" hangingPunct="1">
              <a:spcBef>
                <a:spcPts val="0"/>
              </a:spcBef>
              <a:spcAft>
                <a:spcPts val="0"/>
              </a:spcAft>
              <a:defRPr sz="2475" b="0">
                <a:solidFill>
                  <a:srgbClr val="252B31"/>
                </a:solidFill>
                <a:latin typeface="Arial"/>
                <a:ea typeface="Arial"/>
                <a:cs typeface="Arial"/>
              </a:defRPr>
            </a:pPr>
            <a:r>
              <a:rPr lang="fr-CA" sz="2475" noProof="0" dirty="0">
                <a:solidFill>
                  <a:srgbClr val="252B31"/>
                </a:solidFill>
                <a:latin typeface="Arial"/>
                <a:ea typeface="Arial"/>
                <a:cs typeface="Arial"/>
              </a:rPr>
              <a:t>Démontrer que les occupants bénéficient réellement des économies.</a:t>
            </a:r>
          </a:p>
        </p:txBody>
      </p:sp>
      <p:sp>
        <p:nvSpPr>
          <p:cNvPr id="11" name="Entreprises locataires">
            <a:extLst>
              <a:ext uri="{FF2B5EF4-FFF2-40B4-BE49-F238E27FC236}">
                <a16:creationId xmlns:a16="http://schemas.microsoft.com/office/drawing/2014/main" id="{FA1C5F87-33B0-3D5E-B07C-65AC89AD2E5D}"/>
              </a:ext>
            </a:extLst>
          </p:cNvPr>
          <p:cNvSpPr>
            <a:spLocks noGrp="1"/>
          </p:cNvSpPr>
          <p:nvPr>
            <p:custDataLst>
              <p:tags r:id="rId11"/>
            </p:custDataLst>
          </p:nvPr>
        </p:nvSpPr>
        <p:spPr>
          <a:xfrm>
            <a:off x="8048625" y="321945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Entreprises locataires</a:t>
            </a:r>
          </a:p>
        </p:txBody>
      </p:sp>
      <p:sp>
        <p:nvSpPr>
          <p:cNvPr id="12" name="•">
            <a:extLst>
              <a:ext uri="{FF2B5EF4-FFF2-40B4-BE49-F238E27FC236}">
                <a16:creationId xmlns:a16="http://schemas.microsoft.com/office/drawing/2014/main" id="{9A7BBDD6-83D9-988B-E591-064368890870}"/>
              </a:ext>
            </a:extLst>
          </p:cNvPr>
          <p:cNvSpPr>
            <a:spLocks noGrp="1"/>
          </p:cNvSpPr>
          <p:nvPr>
            <p:custDataLst>
              <p:tags r:id="rId12"/>
            </p:custDataLst>
          </p:nvPr>
        </p:nvSpPr>
        <p:spPr>
          <a:xfrm>
            <a:off x="8048625" y="4000500"/>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3" name="Associer le propriétaire et l’exploitant.">
            <a:extLst>
              <a:ext uri="{FF2B5EF4-FFF2-40B4-BE49-F238E27FC236}">
                <a16:creationId xmlns:a16="http://schemas.microsoft.com/office/drawing/2014/main" id="{A9392789-A3F2-4869-E35B-42C5361E26CE}"/>
              </a:ext>
            </a:extLst>
          </p:cNvPr>
          <p:cNvSpPr>
            <a:spLocks noGrp="1"/>
          </p:cNvSpPr>
          <p:nvPr>
            <p:custDataLst>
              <p:tags r:id="rId13"/>
            </p:custDataLst>
          </p:nvPr>
        </p:nvSpPr>
        <p:spPr>
          <a:xfrm>
            <a:off x="8372475" y="4000500"/>
            <a:ext cx="6010275" cy="15240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Associer le propriétaire et l’exploitant.</a:t>
            </a:r>
          </a:p>
        </p:txBody>
      </p:sp>
      <p:sp>
        <p:nvSpPr>
          <p:cNvPr id="14" name="•">
            <a:extLst>
              <a:ext uri="{FF2B5EF4-FFF2-40B4-BE49-F238E27FC236}">
                <a16:creationId xmlns:a16="http://schemas.microsoft.com/office/drawing/2014/main" id="{1D1CA937-6FF9-3786-F9C2-B5D0BD5496F1}"/>
              </a:ext>
            </a:extLst>
          </p:cNvPr>
          <p:cNvSpPr>
            <a:spLocks noGrp="1"/>
          </p:cNvSpPr>
          <p:nvPr>
            <p:custDataLst>
              <p:tags r:id="rId14"/>
            </p:custDataLst>
          </p:nvPr>
        </p:nvSpPr>
        <p:spPr>
          <a:xfrm>
            <a:off x="8048625" y="4843463"/>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5" name="Clarifier l’attribution des aides et le partage des économie">
            <a:extLst>
              <a:ext uri="{FF2B5EF4-FFF2-40B4-BE49-F238E27FC236}">
                <a16:creationId xmlns:a16="http://schemas.microsoft.com/office/drawing/2014/main" id="{978445C5-AA66-2B18-2D5D-02CB4931BAD6}"/>
              </a:ext>
            </a:extLst>
          </p:cNvPr>
          <p:cNvSpPr>
            <a:spLocks noGrp="1"/>
          </p:cNvSpPr>
          <p:nvPr>
            <p:custDataLst>
              <p:tags r:id="rId15"/>
            </p:custDataLst>
          </p:nvPr>
        </p:nvSpPr>
        <p:spPr>
          <a:xfrm>
            <a:off x="8372475" y="4843463"/>
            <a:ext cx="6010275" cy="15240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Clarifier l’attribution des aides et le partage des économies.</a:t>
            </a:r>
          </a:p>
        </p:txBody>
      </p:sp>
      <p:sp>
        <p:nvSpPr>
          <p:cNvPr id="16" name="•">
            <a:extLst>
              <a:ext uri="{FF2B5EF4-FFF2-40B4-BE49-F238E27FC236}">
                <a16:creationId xmlns:a16="http://schemas.microsoft.com/office/drawing/2014/main" id="{3EB114A1-05D7-FDDF-8B04-0808F1AF9537}"/>
              </a:ext>
            </a:extLst>
          </p:cNvPr>
          <p:cNvSpPr>
            <a:spLocks noGrp="1"/>
          </p:cNvSpPr>
          <p:nvPr>
            <p:custDataLst>
              <p:tags r:id="rId16"/>
            </p:custDataLst>
          </p:nvPr>
        </p:nvSpPr>
        <p:spPr>
          <a:xfrm>
            <a:off x="8048625" y="5910263"/>
            <a:ext cx="238125" cy="381000"/>
          </a:xfrm>
          <a:prstGeom prst="rect">
            <a:avLst/>
          </a:prstGeom>
          <a:noFill/>
          <a:ln w="0">
            <a:noFill/>
          </a:ln>
        </p:spPr>
        <p:txBody>
          <a:bodyPr lIns="0" tIns="0" rIns="0" bIns="0"/>
          <a:lstStyle/>
          <a:p>
            <a:pPr eaLnBrk="1" fontAlgn="auto" hangingPunct="1">
              <a:spcBef>
                <a:spcPts val="0"/>
              </a:spcBef>
              <a:spcAft>
                <a:spcPts val="0"/>
              </a:spcAft>
              <a:defRPr sz="2325" b="0">
                <a:solidFill>
                  <a:srgbClr val="B65A32"/>
                </a:solidFill>
                <a:latin typeface="Arial"/>
                <a:ea typeface="Arial"/>
                <a:cs typeface="Arial"/>
              </a:defRPr>
            </a:pPr>
            <a:r>
              <a:rPr lang="fr-CA" sz="2325" noProof="0" dirty="0">
                <a:solidFill>
                  <a:srgbClr val="B65A32"/>
                </a:solidFill>
                <a:latin typeface="Arial"/>
                <a:ea typeface="Arial"/>
                <a:cs typeface="Arial"/>
              </a:rPr>
              <a:t>•</a:t>
            </a:r>
          </a:p>
        </p:txBody>
      </p:sp>
      <p:sp>
        <p:nvSpPr>
          <p:cNvPr id="17" name="Préciser l’entretien et les responsabilités lors d’un change">
            <a:extLst>
              <a:ext uri="{FF2B5EF4-FFF2-40B4-BE49-F238E27FC236}">
                <a16:creationId xmlns:a16="http://schemas.microsoft.com/office/drawing/2014/main" id="{4B6B9F6B-AF99-A68F-49FC-F2E5EB088690}"/>
              </a:ext>
            </a:extLst>
          </p:cNvPr>
          <p:cNvSpPr>
            <a:spLocks noGrp="1"/>
          </p:cNvSpPr>
          <p:nvPr>
            <p:custDataLst>
              <p:tags r:id="rId17"/>
            </p:custDataLst>
          </p:nvPr>
        </p:nvSpPr>
        <p:spPr>
          <a:xfrm>
            <a:off x="8372475" y="5910263"/>
            <a:ext cx="6010275" cy="1524000"/>
          </a:xfrm>
          <a:prstGeom prst="rect">
            <a:avLst/>
          </a:prstGeom>
          <a:noFill/>
          <a:ln w="0">
            <a:noFill/>
          </a:ln>
        </p:spPr>
        <p:txBody>
          <a:bodyPr lIns="0" tIns="0" rIns="0" bIns="0"/>
          <a:lstStyle/>
          <a:p>
            <a:pPr eaLnBrk="1" fontAlgn="auto" hangingPunct="1">
              <a:spcBef>
                <a:spcPts val="0"/>
              </a:spcBef>
              <a:spcAft>
                <a:spcPts val="0"/>
              </a:spcAft>
              <a:defRPr sz="2325" b="0">
                <a:solidFill>
                  <a:srgbClr val="252B31"/>
                </a:solidFill>
                <a:latin typeface="Arial"/>
                <a:ea typeface="Arial"/>
                <a:cs typeface="Arial"/>
              </a:defRPr>
            </a:pPr>
            <a:r>
              <a:rPr lang="fr-CA" sz="2325" noProof="0" dirty="0">
                <a:solidFill>
                  <a:srgbClr val="252B31"/>
                </a:solidFill>
                <a:latin typeface="Arial"/>
                <a:ea typeface="Arial"/>
                <a:cs typeface="Arial"/>
              </a:rPr>
              <a:t>Préciser l’entretien et les responsabilités lors d’un changement de propriétaire, d’exploitant ou de bail.</a:t>
            </a:r>
          </a:p>
        </p:txBody>
      </p:sp>
      <p:sp>
        <p:nvSpPr>
          <p:cNvPr id="18" name="Les modalités doivent tenir compte de celui qui investit et ">
            <a:extLst>
              <a:ext uri="{FF2B5EF4-FFF2-40B4-BE49-F238E27FC236}">
                <a16:creationId xmlns:a16="http://schemas.microsoft.com/office/drawing/2014/main" id="{80CFC74B-2706-EA1D-2CF0-7F383564DA1F}"/>
              </a:ext>
            </a:extLst>
          </p:cNvPr>
          <p:cNvSpPr>
            <a:spLocks noGrp="1"/>
          </p:cNvSpPr>
          <p:nvPr>
            <p:custDataLst>
              <p:tags r:id="rId18"/>
            </p:custDataLst>
          </p:nvPr>
        </p:nvSpPr>
        <p:spPr>
          <a:xfrm>
            <a:off x="857250" y="71628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Les modalités doivent tenir compte de celui qui investit et de celui qui bénéficie des économies.</a:t>
            </a:r>
          </a:p>
        </p:txBody>
      </p:sp>
      <p:sp>
        <p:nvSpPr>
          <p:cNvPr id="21" name="Proposition">
            <a:extLst>
              <a:ext uri="{FF2B5EF4-FFF2-40B4-BE49-F238E27FC236}">
                <a16:creationId xmlns:a16="http://schemas.microsoft.com/office/drawing/2014/main" id="{95E79A94-05E3-9A96-D540-41B07EA7737E}"/>
              </a:ext>
            </a:extLst>
          </p:cNvPr>
          <p:cNvSpPr>
            <a:spLocks noGrp="1"/>
          </p:cNvSpPr>
          <p:nvPr>
            <p:custDataLst>
              <p:tags r:id="rId19"/>
            </p:custDataLst>
          </p:nvPr>
        </p:nvSpPr>
        <p:spPr>
          <a:xfrm>
            <a:off x="857250" y="2457450"/>
            <a:ext cx="2733675" cy="3048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5" name="La conversion au bon moment">
            <a:extLst>
              <a:ext uri="{FF2B5EF4-FFF2-40B4-BE49-F238E27FC236}">
                <a16:creationId xmlns:a16="http://schemas.microsoft.com/office/drawing/2014/main" id="{00DC71FB-B892-0796-D0AA-9D141544E93D}"/>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La conversion au bon moment</a:t>
            </a:r>
          </a:p>
        </p:txBody>
      </p:sp>
      <p:sp>
        <p:nvSpPr>
          <p:cNvPr id="33795" name="Thème 7 — Section 4.4 — Recommandation 8">
            <a:extLst>
              <a:ext uri="{FF2B5EF4-FFF2-40B4-BE49-F238E27FC236}">
                <a16:creationId xmlns:a16="http://schemas.microsoft.com/office/drawing/2014/main" id="{0B42A416-A6DC-D980-0A49-1010AB0E1DAE}"/>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7 — Section 4.4 : Arrimer la biénergie au renouvellement des équipements </a:t>
            </a:r>
          </a:p>
        </p:txBody>
      </p:sp>
      <p:sp>
        <p:nvSpPr>
          <p:cNvPr id="33796" name="Straight Connector 2">
            <a:extLst>
              <a:ext uri="{FF2B5EF4-FFF2-40B4-BE49-F238E27FC236}">
                <a16:creationId xmlns:a16="http://schemas.microsoft.com/office/drawing/2014/main" id="{91BEB2B4-EC35-0CEF-7C91-E4026E83EF55}"/>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3797" name="ACEFO et AHQ-ARQ — R-4353-2026">
            <a:extLst>
              <a:ext uri="{FF2B5EF4-FFF2-40B4-BE49-F238E27FC236}">
                <a16:creationId xmlns:a16="http://schemas.microsoft.com/office/drawing/2014/main" id="{C8EEA794-AC0A-B897-9595-2F2279ACF6F3}"/>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21 et 22</a:t>
            </a:r>
          </a:p>
        </p:txBody>
      </p:sp>
      <p:sp>
        <p:nvSpPr>
          <p:cNvPr id="5" name="14">
            <a:extLst>
              <a:ext uri="{FF2B5EF4-FFF2-40B4-BE49-F238E27FC236}">
                <a16:creationId xmlns:a16="http://schemas.microsoft.com/office/drawing/2014/main" id="{0CF5C3A3-083D-7482-0441-69E80885C698}"/>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17</a:t>
            </a:r>
          </a:p>
        </p:txBody>
      </p:sp>
      <p:sp>
        <p:nvSpPr>
          <p:cNvPr id="6" name="•">
            <a:extLst>
              <a:ext uri="{FF2B5EF4-FFF2-40B4-BE49-F238E27FC236}">
                <a16:creationId xmlns:a16="http://schemas.microsoft.com/office/drawing/2014/main" id="{C0FFA8F8-1130-6FD6-16E5-BBD50D5FB70B}"/>
              </a:ext>
            </a:extLst>
          </p:cNvPr>
          <p:cNvSpPr>
            <a:spLocks noGrp="1"/>
          </p:cNvSpPr>
          <p:nvPr>
            <p:custDataLst>
              <p:tags r:id="rId6"/>
            </p:custDataLst>
          </p:nvPr>
        </p:nvSpPr>
        <p:spPr>
          <a:xfrm>
            <a:off x="695325" y="310515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7" name="Planifier la conversion au renouvellement des équipements ou">
            <a:extLst>
              <a:ext uri="{FF2B5EF4-FFF2-40B4-BE49-F238E27FC236}">
                <a16:creationId xmlns:a16="http://schemas.microsoft.com/office/drawing/2014/main" id="{689A9EFD-E9FC-CD6C-0A37-8FFCB26E00B5}"/>
              </a:ext>
            </a:extLst>
          </p:cNvPr>
          <p:cNvSpPr>
            <a:spLocks noGrp="1"/>
          </p:cNvSpPr>
          <p:nvPr>
            <p:custDataLst>
              <p:tags r:id="rId7"/>
            </p:custDataLst>
          </p:nvPr>
        </p:nvSpPr>
        <p:spPr>
          <a:xfrm>
            <a:off x="1019175" y="3105150"/>
            <a:ext cx="13201650" cy="1000125"/>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Planifier la conversion au renouvellement des équipements ou par étapes.</a:t>
            </a:r>
          </a:p>
        </p:txBody>
      </p:sp>
      <p:sp>
        <p:nvSpPr>
          <p:cNvPr id="8" name="•">
            <a:extLst>
              <a:ext uri="{FF2B5EF4-FFF2-40B4-BE49-F238E27FC236}">
                <a16:creationId xmlns:a16="http://schemas.microsoft.com/office/drawing/2014/main" id="{5F255ED7-A2B6-1C14-3E5D-4156A6454086}"/>
              </a:ext>
            </a:extLst>
          </p:cNvPr>
          <p:cNvSpPr>
            <a:spLocks noGrp="1"/>
          </p:cNvSpPr>
          <p:nvPr>
            <p:custDataLst>
              <p:tags r:id="rId8"/>
            </p:custDataLst>
          </p:nvPr>
        </p:nvSpPr>
        <p:spPr>
          <a:xfrm>
            <a:off x="695325" y="388620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9" name="Confirmer les conditions techniques et financières avant les">
            <a:extLst>
              <a:ext uri="{FF2B5EF4-FFF2-40B4-BE49-F238E27FC236}">
                <a16:creationId xmlns:a16="http://schemas.microsoft.com/office/drawing/2014/main" id="{CBE1D5CB-75CB-E040-1124-342DDFD6AD2A}"/>
              </a:ext>
            </a:extLst>
          </p:cNvPr>
          <p:cNvSpPr>
            <a:spLocks noGrp="1"/>
          </p:cNvSpPr>
          <p:nvPr>
            <p:custDataLst>
              <p:tags r:id="rId9"/>
            </p:custDataLst>
          </p:nvPr>
        </p:nvSpPr>
        <p:spPr>
          <a:xfrm>
            <a:off x="1019175" y="3886200"/>
            <a:ext cx="13201650" cy="1000125"/>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Confirmer les conditions techniques et financières avant les engagements majeurs.</a:t>
            </a:r>
          </a:p>
        </p:txBody>
      </p:sp>
      <p:sp>
        <p:nvSpPr>
          <p:cNvPr id="10" name="•">
            <a:extLst>
              <a:ext uri="{FF2B5EF4-FFF2-40B4-BE49-F238E27FC236}">
                <a16:creationId xmlns:a16="http://schemas.microsoft.com/office/drawing/2014/main" id="{93E3556C-9D32-D33E-C03F-4D9CAB0523FB}"/>
              </a:ext>
            </a:extLst>
          </p:cNvPr>
          <p:cNvSpPr>
            <a:spLocks noGrp="1"/>
          </p:cNvSpPr>
          <p:nvPr>
            <p:custDataLst>
              <p:tags r:id="rId10"/>
            </p:custDataLst>
          </p:nvPr>
        </p:nvSpPr>
        <p:spPr>
          <a:xfrm>
            <a:off x="695325" y="4638675"/>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11" name="Prévoir un traitement adapté des remplacements urgents.">
            <a:extLst>
              <a:ext uri="{FF2B5EF4-FFF2-40B4-BE49-F238E27FC236}">
                <a16:creationId xmlns:a16="http://schemas.microsoft.com/office/drawing/2014/main" id="{D295B896-688D-C28E-CF1C-083CC3318DB5}"/>
              </a:ext>
            </a:extLst>
          </p:cNvPr>
          <p:cNvSpPr>
            <a:spLocks noGrp="1"/>
          </p:cNvSpPr>
          <p:nvPr>
            <p:custDataLst>
              <p:tags r:id="rId11"/>
            </p:custDataLst>
          </p:nvPr>
        </p:nvSpPr>
        <p:spPr>
          <a:xfrm>
            <a:off x="1019175" y="4638675"/>
            <a:ext cx="13201650" cy="1000125"/>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Prévoir un traitement adapté des remplacements urgents.</a:t>
            </a:r>
          </a:p>
        </p:txBody>
      </p:sp>
      <p:sp>
        <p:nvSpPr>
          <p:cNvPr id="12" name="•">
            <a:extLst>
              <a:ext uri="{FF2B5EF4-FFF2-40B4-BE49-F238E27FC236}">
                <a16:creationId xmlns:a16="http://schemas.microsoft.com/office/drawing/2014/main" id="{6FFC158B-9FCC-D66D-EA3C-C2627E4C90E3}"/>
              </a:ext>
            </a:extLst>
          </p:cNvPr>
          <p:cNvSpPr>
            <a:spLocks noGrp="1"/>
          </p:cNvSpPr>
          <p:nvPr>
            <p:custDataLst>
              <p:tags r:id="rId12"/>
            </p:custDataLst>
          </p:nvPr>
        </p:nvSpPr>
        <p:spPr>
          <a:xfrm>
            <a:off x="695325" y="5391150"/>
            <a:ext cx="238125" cy="381000"/>
          </a:xfrm>
          <a:prstGeom prst="rect">
            <a:avLst/>
          </a:prstGeom>
          <a:noFill/>
          <a:ln w="0">
            <a:noFill/>
          </a:ln>
        </p:spPr>
        <p:txBody>
          <a:bodyPr lIns="0" tIns="0" rIns="0" bIns="0"/>
          <a:lstStyle/>
          <a:p>
            <a:pPr eaLnBrk="1" fontAlgn="auto" hangingPunct="1">
              <a:spcBef>
                <a:spcPts val="0"/>
              </a:spcBef>
              <a:spcAft>
                <a:spcPts val="0"/>
              </a:spcAft>
              <a:defRPr sz="2625" b="0">
                <a:solidFill>
                  <a:srgbClr val="B65A32"/>
                </a:solidFill>
                <a:latin typeface="Arial"/>
                <a:ea typeface="Arial"/>
                <a:cs typeface="Arial"/>
              </a:defRPr>
            </a:pPr>
            <a:r>
              <a:rPr lang="fr-CA" sz="2625" noProof="0" dirty="0">
                <a:solidFill>
                  <a:srgbClr val="B65A32"/>
                </a:solidFill>
                <a:latin typeface="Arial"/>
                <a:ea typeface="Arial"/>
                <a:cs typeface="Arial"/>
              </a:rPr>
              <a:t>•</a:t>
            </a:r>
          </a:p>
        </p:txBody>
      </p:sp>
      <p:sp>
        <p:nvSpPr>
          <p:cNvPr id="13" name="Protéger la prévisibilité des projets engagés lors d’une mod">
            <a:extLst>
              <a:ext uri="{FF2B5EF4-FFF2-40B4-BE49-F238E27FC236}">
                <a16:creationId xmlns:a16="http://schemas.microsoft.com/office/drawing/2014/main" id="{9301FCFF-C29E-F0B9-9EB9-25CD9D3E0F0C}"/>
              </a:ext>
            </a:extLst>
          </p:cNvPr>
          <p:cNvSpPr>
            <a:spLocks noGrp="1"/>
          </p:cNvSpPr>
          <p:nvPr>
            <p:custDataLst>
              <p:tags r:id="rId13"/>
            </p:custDataLst>
          </p:nvPr>
        </p:nvSpPr>
        <p:spPr>
          <a:xfrm>
            <a:off x="1019175" y="5391150"/>
            <a:ext cx="13201650" cy="1000125"/>
          </a:xfrm>
          <a:prstGeom prst="rect">
            <a:avLst/>
          </a:prstGeom>
          <a:noFill/>
          <a:ln w="0">
            <a:noFill/>
          </a:ln>
        </p:spPr>
        <p:txBody>
          <a:bodyPr lIns="0" tIns="0" rIns="0" bIns="0"/>
          <a:lstStyle/>
          <a:p>
            <a:pPr eaLnBrk="1" fontAlgn="auto" hangingPunct="1">
              <a:spcBef>
                <a:spcPts val="0"/>
              </a:spcBef>
              <a:spcAft>
                <a:spcPts val="0"/>
              </a:spcAft>
              <a:defRPr sz="2625" b="0">
                <a:solidFill>
                  <a:srgbClr val="252B31"/>
                </a:solidFill>
                <a:latin typeface="Arial"/>
                <a:ea typeface="Arial"/>
                <a:cs typeface="Arial"/>
              </a:defRPr>
            </a:pPr>
            <a:r>
              <a:rPr lang="fr-CA" sz="2625" noProof="0" dirty="0">
                <a:solidFill>
                  <a:srgbClr val="252B31"/>
                </a:solidFill>
                <a:latin typeface="Arial"/>
                <a:ea typeface="Arial"/>
                <a:cs typeface="Arial"/>
              </a:rPr>
              <a:t>Protéger la prévisibilité des projets engagés lors d’une modification des aides.</a:t>
            </a:r>
          </a:p>
        </p:txBody>
      </p:sp>
      <p:sp>
        <p:nvSpPr>
          <p:cNvPr id="14" name="Préparer la conversion avant qu’un remplacement urgent limit">
            <a:extLst>
              <a:ext uri="{FF2B5EF4-FFF2-40B4-BE49-F238E27FC236}">
                <a16:creationId xmlns:a16="http://schemas.microsoft.com/office/drawing/2014/main" id="{E5B7A996-3F86-C200-41FC-A074D7C13021}"/>
              </a:ext>
            </a:extLst>
          </p:cNvPr>
          <p:cNvSpPr>
            <a:spLocks noGrp="1"/>
          </p:cNvSpPr>
          <p:nvPr>
            <p:custDataLst>
              <p:tags r:id="rId14"/>
            </p:custDataLst>
          </p:nvPr>
        </p:nvSpPr>
        <p:spPr>
          <a:xfrm>
            <a:off x="857250" y="71628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Préparer la conversion avant qu’un remplacement urgent limite les choix.</a:t>
            </a:r>
          </a:p>
        </p:txBody>
      </p:sp>
      <p:sp>
        <p:nvSpPr>
          <p:cNvPr id="19" name="Proposition">
            <a:extLst>
              <a:ext uri="{FF2B5EF4-FFF2-40B4-BE49-F238E27FC236}">
                <a16:creationId xmlns:a16="http://schemas.microsoft.com/office/drawing/2014/main" id="{4E61ADA4-2781-93B4-8DE9-7C118B7F025E}"/>
              </a:ext>
            </a:extLst>
          </p:cNvPr>
          <p:cNvSpPr>
            <a:spLocks noGrp="1"/>
          </p:cNvSpPr>
          <p:nvPr>
            <p:custDataLst>
              <p:tags r:id="rId15"/>
            </p:custDataLst>
          </p:nvPr>
        </p:nvSpPr>
        <p:spPr>
          <a:xfrm>
            <a:off x="857250" y="2457450"/>
            <a:ext cx="2733675" cy="304800"/>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Recommandation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8" name="Une part des économies d’Hydro-Québec&#10;pour financer le GSR">
            <a:extLst>
              <a:ext uri="{FF2B5EF4-FFF2-40B4-BE49-F238E27FC236}">
                <a16:creationId xmlns:a16="http://schemas.microsoft.com/office/drawing/2014/main" id="{58105094-0DF9-CC41-BC91-FEBC5D011791}"/>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Une part des économies d’Hydro-Québec pour financer le GSR</a:t>
            </a:r>
          </a:p>
        </p:txBody>
      </p:sp>
      <p:sp>
        <p:nvSpPr>
          <p:cNvPr id="35843" name="Thème 8 — Section 4.5 — Recommandation 9">
            <a:extLst>
              <a:ext uri="{FF2B5EF4-FFF2-40B4-BE49-F238E27FC236}">
                <a16:creationId xmlns:a16="http://schemas.microsoft.com/office/drawing/2014/main" id="{C38FD521-8A7A-A1B9-18E7-63886F9172A2}"/>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8 — Section 4.5 : Utilisation du GSR en biénergie</a:t>
            </a:r>
          </a:p>
        </p:txBody>
      </p:sp>
      <p:sp>
        <p:nvSpPr>
          <p:cNvPr id="35844" name="Straight Connector 2">
            <a:extLst>
              <a:ext uri="{FF2B5EF4-FFF2-40B4-BE49-F238E27FC236}">
                <a16:creationId xmlns:a16="http://schemas.microsoft.com/office/drawing/2014/main" id="{EC048055-2877-2757-38F5-8A776C5CFA00}"/>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5845" name="ACEFO et AHQ-ARQ — R-4353-2026">
            <a:extLst>
              <a:ext uri="{FF2B5EF4-FFF2-40B4-BE49-F238E27FC236}">
                <a16:creationId xmlns:a16="http://schemas.microsoft.com/office/drawing/2014/main" id="{117619C5-8CA5-9184-192E-4E6990E2B59D}"/>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PAGES 22 et 23</a:t>
            </a:r>
          </a:p>
        </p:txBody>
      </p:sp>
      <p:sp>
        <p:nvSpPr>
          <p:cNvPr id="5" name="15">
            <a:extLst>
              <a:ext uri="{FF2B5EF4-FFF2-40B4-BE49-F238E27FC236}">
                <a16:creationId xmlns:a16="http://schemas.microsoft.com/office/drawing/2014/main" id="{6C3CAE2A-9ADB-C1B9-A0E9-9531E9DADE1E}"/>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18</a:t>
            </a:r>
          </a:p>
        </p:txBody>
      </p:sp>
      <p:sp>
        <p:nvSpPr>
          <p:cNvPr id="6" name="Le principe">
            <a:extLst>
              <a:ext uri="{FF2B5EF4-FFF2-40B4-BE49-F238E27FC236}">
                <a16:creationId xmlns:a16="http://schemas.microsoft.com/office/drawing/2014/main" id="{520044CF-56C4-3D1A-1110-163555006917}"/>
              </a:ext>
            </a:extLst>
          </p:cNvPr>
          <p:cNvSpPr>
            <a:spLocks noGrp="1"/>
          </p:cNvSpPr>
          <p:nvPr>
            <p:custDataLst>
              <p:tags r:id="rId6"/>
            </p:custDataLst>
          </p:nvPr>
        </p:nvSpPr>
        <p:spPr>
          <a:xfrm>
            <a:off x="857250" y="2333625"/>
            <a:ext cx="29527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Le principe</a:t>
            </a:r>
          </a:p>
        </p:txBody>
      </p:sp>
      <p:sp>
        <p:nvSpPr>
          <p:cNvPr id="7" name="La biénergie permet à Hydro-Québec d’éviter des coûts par ra">
            <a:extLst>
              <a:ext uri="{FF2B5EF4-FFF2-40B4-BE49-F238E27FC236}">
                <a16:creationId xmlns:a16="http://schemas.microsoft.com/office/drawing/2014/main" id="{72B123D9-1FCE-2A18-62FF-95C8EC7A99C7}"/>
              </a:ext>
            </a:extLst>
          </p:cNvPr>
          <p:cNvSpPr>
            <a:spLocks noGrp="1"/>
          </p:cNvSpPr>
          <p:nvPr>
            <p:custDataLst>
              <p:tags r:id="rId7"/>
            </p:custDataLst>
          </p:nvPr>
        </p:nvSpPr>
        <p:spPr>
          <a:xfrm>
            <a:off x="4095750" y="2333625"/>
            <a:ext cx="10287000" cy="1047750"/>
          </a:xfrm>
          <a:prstGeom prst="rect">
            <a:avLst/>
          </a:prstGeom>
          <a:noFill/>
          <a:ln w="0">
            <a:noFill/>
          </a:ln>
        </p:spPr>
        <p:txBody>
          <a:bodyPr lIns="0" tIns="0" rIns="0" bIns="0"/>
          <a:lstStyle/>
          <a:p>
            <a:pPr algn="just" eaLnBrk="1" fontAlgn="auto" hangingPunct="1">
              <a:spcBef>
                <a:spcPts val="0"/>
              </a:spcBef>
              <a:spcAft>
                <a:spcPts val="0"/>
              </a:spcAft>
              <a:defRPr sz="2475" b="0">
                <a:solidFill>
                  <a:srgbClr val="252B31"/>
                </a:solidFill>
                <a:latin typeface="Arial"/>
                <a:ea typeface="Arial"/>
                <a:cs typeface="Arial"/>
              </a:defRPr>
            </a:pPr>
            <a:r>
              <a:rPr lang="fr-CA" sz="2475" noProof="0" dirty="0">
                <a:solidFill>
                  <a:srgbClr val="252B31"/>
                </a:solidFill>
                <a:latin typeface="Arial"/>
                <a:ea typeface="Arial"/>
                <a:cs typeface="Arial"/>
              </a:rPr>
              <a:t>La biénergie permet à Hydro-Québec d’éviter des coûts par rapport au tout-électrique, notamment à la pointe. </a:t>
            </a:r>
          </a:p>
        </p:txBody>
      </p:sp>
      <p:sp>
        <p:nvSpPr>
          <p:cNvPr id="35849" name="Straight Connector 7">
            <a:extLst>
              <a:ext uri="{FF2B5EF4-FFF2-40B4-BE49-F238E27FC236}">
                <a16:creationId xmlns:a16="http://schemas.microsoft.com/office/drawing/2014/main" id="{47120165-EAE6-A736-7D01-F09DA0037DEC}"/>
              </a:ext>
            </a:extLst>
          </p:cNvPr>
          <p:cNvSpPr>
            <a:spLocks noGrp="1"/>
          </p:cNvSpPr>
          <p:nvPr>
            <p:custDataLst>
              <p:tags r:id="rId8"/>
            </p:custDataLst>
          </p:nvPr>
        </p:nvSpPr>
        <p:spPr bwMode="auto">
          <a:xfrm>
            <a:off x="857250" y="36385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9" name="L’offre à évaluer">
            <a:extLst>
              <a:ext uri="{FF2B5EF4-FFF2-40B4-BE49-F238E27FC236}">
                <a16:creationId xmlns:a16="http://schemas.microsoft.com/office/drawing/2014/main" id="{086D13A6-F567-5C49-6373-D4AC16E050D3}"/>
              </a:ext>
            </a:extLst>
          </p:cNvPr>
          <p:cNvSpPr>
            <a:spLocks noGrp="1"/>
          </p:cNvSpPr>
          <p:nvPr>
            <p:custDataLst>
              <p:tags r:id="rId9"/>
            </p:custDataLst>
          </p:nvPr>
        </p:nvSpPr>
        <p:spPr>
          <a:xfrm>
            <a:off x="857250" y="4000500"/>
            <a:ext cx="29527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L’offre à évaluer</a:t>
            </a:r>
          </a:p>
        </p:txBody>
      </p:sp>
      <p:sp>
        <p:nvSpPr>
          <p:cNvPr id="35851" name="•">
            <a:extLst>
              <a:ext uri="{FF2B5EF4-FFF2-40B4-BE49-F238E27FC236}">
                <a16:creationId xmlns:a16="http://schemas.microsoft.com/office/drawing/2014/main" id="{2FC61121-37E8-AA75-7BA1-9C5EEA9F333F}"/>
              </a:ext>
            </a:extLst>
          </p:cNvPr>
          <p:cNvSpPr>
            <a:spLocks noGrp="1" noChangeArrowheads="1"/>
          </p:cNvSpPr>
          <p:nvPr>
            <p:custDataLst>
              <p:tags r:id="rId10"/>
            </p:custDataLst>
          </p:nvPr>
        </p:nvSpPr>
        <p:spPr bwMode="auto">
          <a:xfrm>
            <a:off x="4095750" y="4000500"/>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35852" name="Le participant paie son GSR de chauffage au prix du gaz conv">
            <a:extLst>
              <a:ext uri="{FF2B5EF4-FFF2-40B4-BE49-F238E27FC236}">
                <a16:creationId xmlns:a16="http://schemas.microsoft.com/office/drawing/2014/main" id="{2C38F549-84D6-62F8-6A0B-509FB62CFD6D}"/>
              </a:ext>
            </a:extLst>
          </p:cNvPr>
          <p:cNvSpPr>
            <a:spLocks noGrp="1" noChangeArrowheads="1"/>
          </p:cNvSpPr>
          <p:nvPr>
            <p:custDataLst>
              <p:tags r:id="rId11"/>
            </p:custDataLst>
          </p:nvPr>
        </p:nvSpPr>
        <p:spPr bwMode="auto">
          <a:xfrm>
            <a:off x="4419600" y="4000500"/>
            <a:ext cx="99631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Le participant paie son GSR de chauffage au prix du gaz conventionnel.</a:t>
            </a:r>
          </a:p>
        </p:txBody>
      </p:sp>
      <p:sp>
        <p:nvSpPr>
          <p:cNvPr id="35853" name="•">
            <a:extLst>
              <a:ext uri="{FF2B5EF4-FFF2-40B4-BE49-F238E27FC236}">
                <a16:creationId xmlns:a16="http://schemas.microsoft.com/office/drawing/2014/main" id="{05157A57-D460-10CB-5424-4B78911683D9}"/>
              </a:ext>
            </a:extLst>
          </p:cNvPr>
          <p:cNvSpPr>
            <a:spLocks noGrp="1" noChangeArrowheads="1"/>
          </p:cNvSpPr>
          <p:nvPr>
            <p:custDataLst>
              <p:tags r:id="rId12"/>
            </p:custDataLst>
          </p:nvPr>
        </p:nvSpPr>
        <p:spPr bwMode="auto">
          <a:xfrm>
            <a:off x="4095750" y="4810125"/>
            <a:ext cx="23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B65A32"/>
                </a:solidFill>
                <a:latin typeface="Arial" panose="020B0604020202020204" pitchFamily="34" charset="0"/>
                <a:cs typeface="Arial" panose="020B0604020202020204" pitchFamily="34" charset="0"/>
              </a:rPr>
              <a:t>•</a:t>
            </a:r>
          </a:p>
        </p:txBody>
      </p:sp>
      <p:sp>
        <p:nvSpPr>
          <p:cNvPr id="35854" name="Hydro-Québec finance le surcoût net du GSR.">
            <a:extLst>
              <a:ext uri="{FF2B5EF4-FFF2-40B4-BE49-F238E27FC236}">
                <a16:creationId xmlns:a16="http://schemas.microsoft.com/office/drawing/2014/main" id="{7FFFE71C-B269-8A20-1E91-F4FD2B031B0F}"/>
              </a:ext>
            </a:extLst>
          </p:cNvPr>
          <p:cNvSpPr>
            <a:spLocks noGrp="1" noChangeArrowheads="1"/>
          </p:cNvSpPr>
          <p:nvPr>
            <p:custDataLst>
              <p:tags r:id="rId13"/>
            </p:custDataLst>
          </p:nvPr>
        </p:nvSpPr>
        <p:spPr bwMode="auto">
          <a:xfrm>
            <a:off x="4419600" y="4810125"/>
            <a:ext cx="99631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noProof="0" dirty="0">
                <a:solidFill>
                  <a:srgbClr val="252B31"/>
                </a:solidFill>
                <a:latin typeface="Arial" panose="020B0604020202020204" pitchFamily="34" charset="0"/>
                <a:cs typeface="Arial" panose="020B0604020202020204" pitchFamily="34" charset="0"/>
              </a:rPr>
              <a:t>Hydro-Québec finance le surcoût net du GSR.</a:t>
            </a:r>
          </a:p>
        </p:txBody>
      </p:sp>
      <p:sp>
        <p:nvSpPr>
          <p:cNvPr id="35855" name="Straight Connector 13">
            <a:extLst>
              <a:ext uri="{FF2B5EF4-FFF2-40B4-BE49-F238E27FC236}">
                <a16:creationId xmlns:a16="http://schemas.microsoft.com/office/drawing/2014/main" id="{33183BBD-BE30-D972-8443-E326003FBB7F}"/>
              </a:ext>
            </a:extLst>
          </p:cNvPr>
          <p:cNvSpPr>
            <a:spLocks noGrp="1"/>
          </p:cNvSpPr>
          <p:nvPr>
            <p:custDataLst>
              <p:tags r:id="rId14"/>
            </p:custDataLst>
          </p:nvPr>
        </p:nvSpPr>
        <p:spPr bwMode="auto">
          <a:xfrm>
            <a:off x="857250" y="56959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15" name="La condition">
            <a:extLst>
              <a:ext uri="{FF2B5EF4-FFF2-40B4-BE49-F238E27FC236}">
                <a16:creationId xmlns:a16="http://schemas.microsoft.com/office/drawing/2014/main" id="{40E10982-C2A9-492B-EE2E-BBFBF21F075E}"/>
              </a:ext>
            </a:extLst>
          </p:cNvPr>
          <p:cNvSpPr>
            <a:spLocks noGrp="1"/>
          </p:cNvSpPr>
          <p:nvPr>
            <p:custDataLst>
              <p:tags r:id="rId15"/>
            </p:custDataLst>
          </p:nvPr>
        </p:nvSpPr>
        <p:spPr>
          <a:xfrm>
            <a:off x="857250" y="6038850"/>
            <a:ext cx="29527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La condition</a:t>
            </a:r>
          </a:p>
        </p:txBody>
      </p:sp>
      <p:sp>
        <p:nvSpPr>
          <p:cNvPr id="16" name="Le coût net total de l’offre pour Hydro-Québec demeure infér">
            <a:extLst>
              <a:ext uri="{FF2B5EF4-FFF2-40B4-BE49-F238E27FC236}">
                <a16:creationId xmlns:a16="http://schemas.microsoft.com/office/drawing/2014/main" id="{36484BA3-13EB-7008-D98E-0F23FED3395A}"/>
              </a:ext>
            </a:extLst>
          </p:cNvPr>
          <p:cNvSpPr>
            <a:spLocks noGrp="1"/>
          </p:cNvSpPr>
          <p:nvPr>
            <p:custDataLst>
              <p:tags r:id="rId16"/>
            </p:custDataLst>
          </p:nvPr>
        </p:nvSpPr>
        <p:spPr>
          <a:xfrm>
            <a:off x="4095750" y="6038850"/>
            <a:ext cx="10287000" cy="952500"/>
          </a:xfrm>
          <a:prstGeom prst="rect">
            <a:avLst/>
          </a:prstGeom>
          <a:noFill/>
          <a:ln w="0">
            <a:noFill/>
          </a:ln>
        </p:spPr>
        <p:txBody>
          <a:bodyPr lIns="0" tIns="0" rIns="0" bIns="0"/>
          <a:lstStyle/>
          <a:p>
            <a:pPr algn="just" eaLnBrk="1" fontAlgn="auto" hangingPunct="1">
              <a:spcBef>
                <a:spcPts val="0"/>
              </a:spcBef>
              <a:spcAft>
                <a:spcPts val="0"/>
              </a:spcAft>
              <a:defRPr sz="2475" b="0">
                <a:solidFill>
                  <a:srgbClr val="252B31"/>
                </a:solidFill>
                <a:latin typeface="Arial"/>
                <a:ea typeface="Arial"/>
                <a:cs typeface="Arial"/>
              </a:defRPr>
            </a:pPr>
            <a:r>
              <a:rPr lang="fr-CA" sz="2475" noProof="0" dirty="0">
                <a:solidFill>
                  <a:srgbClr val="252B31"/>
                </a:solidFill>
                <a:latin typeface="Arial"/>
                <a:ea typeface="Arial"/>
                <a:cs typeface="Arial"/>
              </a:rPr>
              <a:t>Le coût net total de l’offre pour Hydro-Québec demeure inférieur à celui du scénario tout à l’électricité.</a:t>
            </a:r>
          </a:p>
        </p:txBody>
      </p:sp>
      <p:sp>
        <p:nvSpPr>
          <p:cNvPr id="17" name="Utiliser une partie des économies disponibles pour réduire l">
            <a:extLst>
              <a:ext uri="{FF2B5EF4-FFF2-40B4-BE49-F238E27FC236}">
                <a16:creationId xmlns:a16="http://schemas.microsoft.com/office/drawing/2014/main" id="{E620E65C-0065-A5D7-6A29-CFF26BE470A4}"/>
              </a:ext>
            </a:extLst>
          </p:cNvPr>
          <p:cNvSpPr>
            <a:spLocks noGrp="1"/>
          </p:cNvSpPr>
          <p:nvPr>
            <p:custDataLst>
              <p:tags r:id="rId17"/>
            </p:custDataLst>
          </p:nvPr>
        </p:nvSpPr>
        <p:spPr>
          <a:xfrm>
            <a:off x="857250" y="71628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Utiliser une partie des économies disponibles pour réduire le coût du GSR, tout en préservant un avantage pour la clientèle électrique.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37890" name="TextBox 1">
            <a:extLst>
              <a:ext uri="{FF2B5EF4-FFF2-40B4-BE49-F238E27FC236}">
                <a16:creationId xmlns:a16="http://schemas.microsoft.com/office/drawing/2014/main" id="{F6A8C41C-6F0D-5F67-F676-0B8694BF45CA}"/>
              </a:ext>
            </a:extLst>
          </p:cNvPr>
          <p:cNvSpPr txBox="1">
            <a:spLocks noChangeArrowheads="1"/>
          </p:cNvSpPr>
          <p:nvPr>
            <p:custDataLst>
              <p:tags r:id="rId1"/>
            </p:custDataLst>
          </p:nvPr>
        </p:nvSpPr>
        <p:spPr bwMode="auto">
          <a:xfrm>
            <a:off x="857250" y="2982913"/>
            <a:ext cx="135255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eaLnBrk="1" hangingPunct="1"/>
            <a:r>
              <a:rPr lang="fr-CA" sz="2700" noProof="0" dirty="0">
                <a:solidFill>
                  <a:srgbClr val="252B31"/>
                </a:solidFill>
                <a:latin typeface="Arial" panose="020B0604020202020204" pitchFamily="34" charset="0"/>
              </a:rPr>
              <a:t>«  </a:t>
            </a:r>
            <a:r>
              <a:rPr lang="fr-CA" sz="2700" i="1" noProof="0" dirty="0">
                <a:solidFill>
                  <a:srgbClr val="252B31"/>
                </a:solidFill>
                <a:latin typeface="Arial" panose="020B0604020202020204" pitchFamily="34" charset="0"/>
              </a:rPr>
              <a:t>La comparaison est donc directe : 111 M$ de surcoût annuel, ou 61 M$ une fois les attributs déduits, contre 179 M$ de charge annuelle évitée. La dépense se finance elle-même et laisse un solde de quelque 68 M$ par année. </a:t>
            </a:r>
            <a:r>
              <a:rPr lang="fr-CA" sz="2700" noProof="0" dirty="0">
                <a:solidFill>
                  <a:srgbClr val="252B31"/>
                </a:solidFill>
                <a:latin typeface="Arial" panose="020B0604020202020204" pitchFamily="34" charset="0"/>
              </a:rPr>
              <a:t>»</a:t>
            </a:r>
          </a:p>
        </p:txBody>
      </p:sp>
      <p:sp>
        <p:nvSpPr>
          <p:cNvPr id="3" name="Une part des économies d’Hydro-Québec&#10;pour financer le GSR">
            <a:extLst>
              <a:ext uri="{FF2B5EF4-FFF2-40B4-BE49-F238E27FC236}">
                <a16:creationId xmlns:a16="http://schemas.microsoft.com/office/drawing/2014/main" id="{5B85E804-39A5-633E-50C1-36AFFCBAB97A}"/>
              </a:ext>
            </a:extLst>
          </p:cNvPr>
          <p:cNvSpPr>
            <a:spLocks noGrp="1"/>
          </p:cNvSpPr>
          <p:nvPr>
            <p:custDataLst>
              <p:tags r:id="rId2"/>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Biénergie et GSR : l’analyse d’Option consommateurs</a:t>
            </a:r>
          </a:p>
        </p:txBody>
      </p:sp>
      <p:sp>
        <p:nvSpPr>
          <p:cNvPr id="37892" name="Thème 8 — Section 4.5 — Recommandation 9">
            <a:extLst>
              <a:ext uri="{FF2B5EF4-FFF2-40B4-BE49-F238E27FC236}">
                <a16:creationId xmlns:a16="http://schemas.microsoft.com/office/drawing/2014/main" id="{ACABCC50-254B-987B-369A-77FFC44F17C7}"/>
              </a:ext>
            </a:extLst>
          </p:cNvPr>
          <p:cNvSpPr>
            <a:spLocks noGrp="1" noChangeArrowheads="1"/>
          </p:cNvSpPr>
          <p:nvPr>
            <p:custDataLst>
              <p:tags r:id="rId3"/>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8 — Section 4.5 : Utilisation du GSR en biénergie</a:t>
            </a:r>
          </a:p>
        </p:txBody>
      </p:sp>
      <p:sp>
        <p:nvSpPr>
          <p:cNvPr id="37893" name="Straight Connector 2">
            <a:extLst>
              <a:ext uri="{FF2B5EF4-FFF2-40B4-BE49-F238E27FC236}">
                <a16:creationId xmlns:a16="http://schemas.microsoft.com/office/drawing/2014/main" id="{B8149D81-9CD0-6EA7-F623-8E8133D6DA26}"/>
              </a:ext>
            </a:extLst>
          </p:cNvPr>
          <p:cNvSpPr>
            <a:spLocks noGrp="1"/>
          </p:cNvSpPr>
          <p:nvPr>
            <p:custDataLst>
              <p:tags r:id="rId4"/>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7894" name="ACEFO et AHQ-ARQ — R-4353-2026">
            <a:extLst>
              <a:ext uri="{FF2B5EF4-FFF2-40B4-BE49-F238E27FC236}">
                <a16:creationId xmlns:a16="http://schemas.microsoft.com/office/drawing/2014/main" id="{DE5392AB-9871-85A0-9F0E-119348107B1C}"/>
              </a:ext>
            </a:extLst>
          </p:cNvPr>
          <p:cNvSpPr>
            <a:spLocks noGrp="1" noChangeArrowheads="1"/>
          </p:cNvSpPr>
          <p:nvPr>
            <p:custDataLst>
              <p:tags r:id="rId5"/>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7" name="15">
            <a:extLst>
              <a:ext uri="{FF2B5EF4-FFF2-40B4-BE49-F238E27FC236}">
                <a16:creationId xmlns:a16="http://schemas.microsoft.com/office/drawing/2014/main" id="{BA8EBF1E-E93E-37AA-9143-CA28636FA3EA}"/>
              </a:ext>
            </a:extLst>
          </p:cNvPr>
          <p:cNvSpPr>
            <a:spLocks noGrp="1"/>
          </p:cNvSpPr>
          <p:nvPr>
            <p:custDataLst>
              <p:tags r:id="rId6"/>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19</a:t>
            </a:r>
          </a:p>
        </p:txBody>
      </p:sp>
      <p:sp>
        <p:nvSpPr>
          <p:cNvPr id="8" name="TextBox 7">
            <a:extLst>
              <a:ext uri="{FF2B5EF4-FFF2-40B4-BE49-F238E27FC236}">
                <a16:creationId xmlns:a16="http://schemas.microsoft.com/office/drawing/2014/main" id="{6C017212-CB6E-0C98-504D-356B907DBB41}"/>
              </a:ext>
            </a:extLst>
          </p:cNvPr>
          <p:cNvSpPr txBox="1"/>
          <p:nvPr>
            <p:custDataLst>
              <p:tags r:id="rId7"/>
            </p:custDataLst>
          </p:nvPr>
        </p:nvSpPr>
        <p:spPr>
          <a:xfrm>
            <a:off x="857250" y="2332038"/>
            <a:ext cx="13525500" cy="411162"/>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Option consommateurs</a:t>
            </a:r>
          </a:p>
        </p:txBody>
      </p:sp>
      <p:sp>
        <p:nvSpPr>
          <p:cNvPr id="37897" name="TextBox 10">
            <a:extLst>
              <a:ext uri="{FF2B5EF4-FFF2-40B4-BE49-F238E27FC236}">
                <a16:creationId xmlns:a16="http://schemas.microsoft.com/office/drawing/2014/main" id="{AD6918E4-4604-398F-4C44-D309EE03A13C}"/>
              </a:ext>
            </a:extLst>
          </p:cNvPr>
          <p:cNvSpPr txBox="1">
            <a:spLocks noChangeArrowheads="1"/>
          </p:cNvSpPr>
          <p:nvPr>
            <p:custDataLst>
              <p:tags r:id="rId8"/>
            </p:custDataLst>
          </p:nvPr>
        </p:nvSpPr>
        <p:spPr bwMode="auto">
          <a:xfrm>
            <a:off x="857250" y="4337050"/>
            <a:ext cx="135255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defRPr sz="1400"/>
            </a:pPr>
            <a:r>
              <a:rPr lang="fr-CA" sz="1400" noProof="0" dirty="0">
                <a:latin typeface="Arial" panose="020B0604020202020204" pitchFamily="34" charset="0"/>
                <a:cs typeface="Arial" panose="020B0604020202020204" pitchFamily="34" charset="0"/>
                <a:hlinkClick r:id="rId11"/>
              </a:rPr>
              <a:t>C-OC-0003, pages 43 à 46 (PDF 45 à 47)</a:t>
            </a:r>
            <a:endParaRPr lang="fr-CA" sz="1400" noProof="0" dirty="0">
              <a:solidFill>
                <a:srgbClr val="252B31"/>
              </a:solidFill>
              <a:latin typeface="Arial" panose="020B060402020202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19" name="Un financement lié aux bénéfices recherchés">
            <a:extLst>
              <a:ext uri="{FF2B5EF4-FFF2-40B4-BE49-F238E27FC236}">
                <a16:creationId xmlns:a16="http://schemas.microsoft.com/office/drawing/2014/main" id="{7233E3A0-EE31-4718-95D7-B9B130579E33}"/>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Un financement lié aux bénéfices recherchés</a:t>
            </a:r>
          </a:p>
        </p:txBody>
      </p:sp>
      <p:sp>
        <p:nvSpPr>
          <p:cNvPr id="39939" name="Thème 9 — Section 5 — Recommandation 10">
            <a:extLst>
              <a:ext uri="{FF2B5EF4-FFF2-40B4-BE49-F238E27FC236}">
                <a16:creationId xmlns:a16="http://schemas.microsoft.com/office/drawing/2014/main" id="{65FCDD31-CE93-9A10-21D3-A79277C7B178}"/>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9 — Section 5 : Répartir le financement selon les bénéfices recherchés </a:t>
            </a:r>
          </a:p>
        </p:txBody>
      </p:sp>
      <p:sp>
        <p:nvSpPr>
          <p:cNvPr id="39940" name="Straight Connector 2">
            <a:extLst>
              <a:ext uri="{FF2B5EF4-FFF2-40B4-BE49-F238E27FC236}">
                <a16:creationId xmlns:a16="http://schemas.microsoft.com/office/drawing/2014/main" id="{0188957E-EED0-A19E-4B40-93B4228257E3}"/>
              </a:ext>
            </a:extLst>
          </p:cNvPr>
          <p:cNvSpPr>
            <a:spLocks noGrp="1"/>
          </p:cNvSpPr>
          <p:nvPr>
            <p:custDataLst>
              <p:tags r:id="rId3"/>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39941" name="ACEFO et AHQ-ARQ — R-4353-2026">
            <a:extLst>
              <a:ext uri="{FF2B5EF4-FFF2-40B4-BE49-F238E27FC236}">
                <a16:creationId xmlns:a16="http://schemas.microsoft.com/office/drawing/2014/main" id="{2066C0FD-5E51-49B8-6278-EFC61BD1FFDA}"/>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 — PAGE 24</a:t>
            </a:r>
          </a:p>
        </p:txBody>
      </p:sp>
      <p:sp>
        <p:nvSpPr>
          <p:cNvPr id="5" name="16">
            <a:extLst>
              <a:ext uri="{FF2B5EF4-FFF2-40B4-BE49-F238E27FC236}">
                <a16:creationId xmlns:a16="http://schemas.microsoft.com/office/drawing/2014/main" id="{45E729A4-7B57-1A9D-3E6A-43FDD7073924}"/>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20</a:t>
            </a:r>
          </a:p>
        </p:txBody>
      </p:sp>
      <p:sp>
        <p:nvSpPr>
          <p:cNvPr id="6" name="Des bénéfices qui dépassent le service gazier">
            <a:extLst>
              <a:ext uri="{FF2B5EF4-FFF2-40B4-BE49-F238E27FC236}">
                <a16:creationId xmlns:a16="http://schemas.microsoft.com/office/drawing/2014/main" id="{7BE976B2-8324-C0A8-514C-E6E59E63FB9C}"/>
              </a:ext>
            </a:extLst>
          </p:cNvPr>
          <p:cNvSpPr>
            <a:spLocks noGrp="1"/>
          </p:cNvSpPr>
          <p:nvPr>
            <p:custDataLst>
              <p:tags r:id="rId6"/>
            </p:custDataLst>
          </p:nvPr>
        </p:nvSpPr>
        <p:spPr>
          <a:xfrm>
            <a:off x="857250" y="2333625"/>
            <a:ext cx="1352550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Des bénéfices qui dépassent le service gazier</a:t>
            </a:r>
          </a:p>
        </p:txBody>
      </p:sp>
      <p:sp>
        <p:nvSpPr>
          <p:cNvPr id="7" name="Réduction des GES, valorisation des matières résiduelles et ">
            <a:extLst>
              <a:ext uri="{FF2B5EF4-FFF2-40B4-BE49-F238E27FC236}">
                <a16:creationId xmlns:a16="http://schemas.microsoft.com/office/drawing/2014/main" id="{50E71B1A-F64E-F93E-6E01-D79986EECD83}"/>
              </a:ext>
            </a:extLst>
          </p:cNvPr>
          <p:cNvSpPr>
            <a:spLocks noGrp="1"/>
          </p:cNvSpPr>
          <p:nvPr>
            <p:custDataLst>
              <p:tags r:id="rId7"/>
            </p:custDataLst>
          </p:nvPr>
        </p:nvSpPr>
        <p:spPr>
          <a:xfrm>
            <a:off x="857250" y="2952750"/>
            <a:ext cx="13525500" cy="857250"/>
          </a:xfrm>
          <a:prstGeom prst="rect">
            <a:avLst/>
          </a:prstGeom>
          <a:noFill/>
          <a:ln w="0">
            <a:noFill/>
          </a:ln>
        </p:spPr>
        <p:txBody>
          <a:bodyPr lIns="0" tIns="0" rIns="0" bIns="0"/>
          <a:lstStyle/>
          <a:p>
            <a:pPr algn="just" eaLnBrk="1" fontAlgn="auto" hangingPunct="1">
              <a:spcBef>
                <a:spcPts val="0"/>
              </a:spcBef>
              <a:spcAft>
                <a:spcPts val="0"/>
              </a:spcAft>
              <a:defRPr sz="2475" b="0">
                <a:solidFill>
                  <a:srgbClr val="252B31"/>
                </a:solidFill>
                <a:latin typeface="Arial"/>
                <a:ea typeface="Arial"/>
                <a:cs typeface="Arial"/>
              </a:defRPr>
            </a:pPr>
            <a:r>
              <a:rPr lang="fr-CA" sz="2475" noProof="0" dirty="0">
                <a:solidFill>
                  <a:srgbClr val="252B31"/>
                </a:solidFill>
                <a:latin typeface="Arial"/>
                <a:ea typeface="Arial"/>
                <a:cs typeface="Arial"/>
              </a:rPr>
              <a:t>Réduction des GES, valorisation des matières résiduelles, l’économie circulaire et développement régional. </a:t>
            </a:r>
            <a:endParaRPr lang="fr-CA" sz="2475" b="1" noProof="0" dirty="0">
              <a:solidFill>
                <a:srgbClr val="252B31"/>
              </a:solidFill>
              <a:latin typeface="Arial"/>
              <a:ea typeface="Arial"/>
              <a:cs typeface="Arial"/>
            </a:endParaRPr>
          </a:p>
        </p:txBody>
      </p:sp>
      <p:sp>
        <p:nvSpPr>
          <p:cNvPr id="39945" name="Straight Connector 7">
            <a:extLst>
              <a:ext uri="{FF2B5EF4-FFF2-40B4-BE49-F238E27FC236}">
                <a16:creationId xmlns:a16="http://schemas.microsoft.com/office/drawing/2014/main" id="{5A46C173-2C7F-4936-89BC-099816B29506}"/>
              </a:ext>
            </a:extLst>
          </p:cNvPr>
          <p:cNvSpPr>
            <a:spLocks noGrp="1"/>
          </p:cNvSpPr>
          <p:nvPr>
            <p:custDataLst>
              <p:tags r:id="rId8"/>
            </p:custDataLst>
          </p:nvPr>
        </p:nvSpPr>
        <p:spPr bwMode="auto">
          <a:xfrm>
            <a:off x="857250" y="392430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9" name="Proposition">
            <a:extLst>
              <a:ext uri="{FF2B5EF4-FFF2-40B4-BE49-F238E27FC236}">
                <a16:creationId xmlns:a16="http://schemas.microsoft.com/office/drawing/2014/main" id="{3B3ED494-6581-A927-3D1F-1BA8581F54FA}"/>
              </a:ext>
            </a:extLst>
          </p:cNvPr>
          <p:cNvSpPr>
            <a:spLocks noGrp="1"/>
          </p:cNvSpPr>
          <p:nvPr>
            <p:custDataLst>
              <p:tags r:id="rId9"/>
            </p:custDataLst>
          </p:nvPr>
        </p:nvSpPr>
        <p:spPr>
          <a:xfrm>
            <a:off x="857250" y="428625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Proposition</a:t>
            </a:r>
          </a:p>
        </p:txBody>
      </p:sp>
      <p:sp>
        <p:nvSpPr>
          <p:cNvPr id="10" name="Prévoir un financement public approprié pour la part du sout">
            <a:extLst>
              <a:ext uri="{FF2B5EF4-FFF2-40B4-BE49-F238E27FC236}">
                <a16:creationId xmlns:a16="http://schemas.microsoft.com/office/drawing/2014/main" id="{EDBD71A0-032F-B578-CCF7-3F873929F4AC}"/>
              </a:ext>
            </a:extLst>
          </p:cNvPr>
          <p:cNvSpPr>
            <a:spLocks noGrp="1"/>
          </p:cNvSpPr>
          <p:nvPr>
            <p:custDataLst>
              <p:tags r:id="rId10"/>
            </p:custDataLst>
          </p:nvPr>
        </p:nvSpPr>
        <p:spPr>
          <a:xfrm>
            <a:off x="857250" y="4933950"/>
            <a:ext cx="6191250" cy="1714500"/>
          </a:xfrm>
          <a:prstGeom prst="rect">
            <a:avLst/>
          </a:prstGeom>
          <a:noFill/>
          <a:ln w="0">
            <a:noFill/>
          </a:ln>
        </p:spPr>
        <p:txBody>
          <a:bodyPr lIns="0" tIns="0" rIns="0" bIns="0"/>
          <a:lstStyle/>
          <a:p>
            <a:pPr algn="just" eaLnBrk="1" fontAlgn="auto" hangingPunct="1">
              <a:spcBef>
                <a:spcPts val="0"/>
              </a:spcBef>
              <a:spcAft>
                <a:spcPts val="0"/>
              </a:spcAft>
              <a:defRPr sz="2625" b="1">
                <a:solidFill>
                  <a:srgbClr val="17324D"/>
                </a:solidFill>
                <a:latin typeface="Arial"/>
                <a:ea typeface="Arial"/>
                <a:cs typeface="Arial"/>
              </a:defRPr>
            </a:pPr>
            <a:r>
              <a:rPr lang="fr-CA" sz="2625" b="1" noProof="0" dirty="0">
                <a:solidFill>
                  <a:srgbClr val="17324D"/>
                </a:solidFill>
                <a:latin typeface="Arial"/>
                <a:ea typeface="Arial"/>
                <a:cs typeface="Arial"/>
              </a:rPr>
              <a:t>Prévoir un financement public approprié pour la part du soutien associée à ces objectifs collectifs.</a:t>
            </a:r>
          </a:p>
        </p:txBody>
      </p:sp>
      <p:sp>
        <p:nvSpPr>
          <p:cNvPr id="11" name="Conditions">
            <a:extLst>
              <a:ext uri="{FF2B5EF4-FFF2-40B4-BE49-F238E27FC236}">
                <a16:creationId xmlns:a16="http://schemas.microsoft.com/office/drawing/2014/main" id="{480C4213-962E-13FA-9207-742E2D2DDBF7}"/>
              </a:ext>
            </a:extLst>
          </p:cNvPr>
          <p:cNvSpPr>
            <a:spLocks noGrp="1"/>
          </p:cNvSpPr>
          <p:nvPr>
            <p:custDataLst>
              <p:tags r:id="rId11"/>
            </p:custDataLst>
          </p:nvPr>
        </p:nvSpPr>
        <p:spPr>
          <a:xfrm>
            <a:off x="8048625" y="4286250"/>
            <a:ext cx="6191250" cy="428625"/>
          </a:xfrm>
          <a:prstGeom prst="rect">
            <a:avLst/>
          </a:prstGeom>
          <a:noFill/>
          <a:ln w="0">
            <a:noFill/>
          </a:ln>
        </p:spPr>
        <p:txBody>
          <a:bodyPr lIns="0" tIns="0" rIns="0" bIns="0"/>
          <a:lstStyle/>
          <a:p>
            <a:pPr eaLnBrk="1" fontAlgn="auto" hangingPunct="1">
              <a:spcBef>
                <a:spcPts val="0"/>
              </a:spcBef>
              <a:spcAft>
                <a:spcPts val="0"/>
              </a:spcAft>
              <a:defRPr sz="2325" b="1">
                <a:solidFill>
                  <a:srgbClr val="17324D"/>
                </a:solidFill>
                <a:latin typeface="Arial"/>
                <a:ea typeface="Arial"/>
                <a:cs typeface="Arial"/>
              </a:defRPr>
            </a:pPr>
            <a:r>
              <a:rPr lang="fr-CA" sz="2325" b="1" noProof="0" dirty="0">
                <a:solidFill>
                  <a:srgbClr val="17324D"/>
                </a:solidFill>
                <a:latin typeface="Arial"/>
                <a:ea typeface="Arial"/>
                <a:cs typeface="Arial"/>
              </a:rPr>
              <a:t>Conditions</a:t>
            </a:r>
          </a:p>
        </p:txBody>
      </p:sp>
      <p:sp>
        <p:nvSpPr>
          <p:cNvPr id="12" name="•">
            <a:extLst>
              <a:ext uri="{FF2B5EF4-FFF2-40B4-BE49-F238E27FC236}">
                <a16:creationId xmlns:a16="http://schemas.microsoft.com/office/drawing/2014/main" id="{9700F89C-4F7A-7AEC-9511-B4EF5DD3983E}"/>
              </a:ext>
            </a:extLst>
          </p:cNvPr>
          <p:cNvSpPr>
            <a:spLocks noGrp="1"/>
          </p:cNvSpPr>
          <p:nvPr>
            <p:custDataLst>
              <p:tags r:id="rId12"/>
            </p:custDataLst>
          </p:nvPr>
        </p:nvSpPr>
        <p:spPr>
          <a:xfrm>
            <a:off x="8048625" y="4876800"/>
            <a:ext cx="238125" cy="381000"/>
          </a:xfrm>
          <a:prstGeom prst="rect">
            <a:avLst/>
          </a:prstGeom>
          <a:noFill/>
          <a:ln w="0">
            <a:noFill/>
          </a:ln>
        </p:spPr>
        <p:txBody>
          <a:bodyPr lIns="0" tIns="0" rIns="0" bIns="0"/>
          <a:lstStyle/>
          <a:p>
            <a:pPr eaLnBrk="1" fontAlgn="auto" hangingPunct="1">
              <a:spcBef>
                <a:spcPts val="0"/>
              </a:spcBef>
              <a:spcAft>
                <a:spcPts val="0"/>
              </a:spcAft>
              <a:defRPr sz="2250" b="0">
                <a:solidFill>
                  <a:srgbClr val="B65A32"/>
                </a:solidFill>
                <a:latin typeface="Arial"/>
                <a:ea typeface="Arial"/>
                <a:cs typeface="Arial"/>
              </a:defRPr>
            </a:pPr>
            <a:r>
              <a:rPr lang="fr-CA" sz="2250" noProof="0" dirty="0">
                <a:solidFill>
                  <a:srgbClr val="B65A32"/>
                </a:solidFill>
                <a:latin typeface="Arial"/>
                <a:ea typeface="Arial"/>
                <a:cs typeface="Arial"/>
              </a:rPr>
              <a:t>•</a:t>
            </a:r>
          </a:p>
        </p:txBody>
      </p:sp>
      <p:sp>
        <p:nvSpPr>
          <p:cNvPr id="13" name="Démontrer les bénéfices attendus.">
            <a:extLst>
              <a:ext uri="{FF2B5EF4-FFF2-40B4-BE49-F238E27FC236}">
                <a16:creationId xmlns:a16="http://schemas.microsoft.com/office/drawing/2014/main" id="{053BAAE6-27AA-CF29-9993-9156380C5D02}"/>
              </a:ext>
            </a:extLst>
          </p:cNvPr>
          <p:cNvSpPr>
            <a:spLocks noGrp="1"/>
          </p:cNvSpPr>
          <p:nvPr>
            <p:custDataLst>
              <p:tags r:id="rId13"/>
            </p:custDataLst>
          </p:nvPr>
        </p:nvSpPr>
        <p:spPr>
          <a:xfrm>
            <a:off x="8372475" y="4876800"/>
            <a:ext cx="6010275" cy="1047750"/>
          </a:xfrm>
          <a:prstGeom prst="rect">
            <a:avLst/>
          </a:prstGeom>
          <a:noFill/>
          <a:ln w="0">
            <a:noFill/>
          </a:ln>
        </p:spPr>
        <p:txBody>
          <a:bodyPr lIns="0" tIns="0" rIns="0" bIns="0"/>
          <a:lstStyle/>
          <a:p>
            <a:pPr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ea typeface="Arial"/>
                <a:cs typeface="Arial"/>
              </a:rPr>
              <a:t>Démontrer les bénéfices attendus.</a:t>
            </a:r>
          </a:p>
        </p:txBody>
      </p:sp>
      <p:sp>
        <p:nvSpPr>
          <p:cNvPr id="14" name="•">
            <a:extLst>
              <a:ext uri="{FF2B5EF4-FFF2-40B4-BE49-F238E27FC236}">
                <a16:creationId xmlns:a16="http://schemas.microsoft.com/office/drawing/2014/main" id="{24060AC0-D7EE-6943-4799-2EC9710E2B03}"/>
              </a:ext>
            </a:extLst>
          </p:cNvPr>
          <p:cNvSpPr>
            <a:spLocks noGrp="1"/>
          </p:cNvSpPr>
          <p:nvPr>
            <p:custDataLst>
              <p:tags r:id="rId14"/>
            </p:custDataLst>
          </p:nvPr>
        </p:nvSpPr>
        <p:spPr>
          <a:xfrm>
            <a:off x="8048625" y="5600700"/>
            <a:ext cx="238125" cy="381000"/>
          </a:xfrm>
          <a:prstGeom prst="rect">
            <a:avLst/>
          </a:prstGeom>
          <a:noFill/>
          <a:ln w="0">
            <a:noFill/>
          </a:ln>
        </p:spPr>
        <p:txBody>
          <a:bodyPr lIns="0" tIns="0" rIns="0" bIns="0"/>
          <a:lstStyle/>
          <a:p>
            <a:pPr eaLnBrk="1" fontAlgn="auto" hangingPunct="1">
              <a:spcBef>
                <a:spcPts val="0"/>
              </a:spcBef>
              <a:spcAft>
                <a:spcPts val="0"/>
              </a:spcAft>
              <a:defRPr sz="2250" b="0">
                <a:solidFill>
                  <a:srgbClr val="B65A32"/>
                </a:solidFill>
                <a:latin typeface="Arial"/>
                <a:ea typeface="Arial"/>
                <a:cs typeface="Arial"/>
              </a:defRPr>
            </a:pPr>
            <a:r>
              <a:rPr lang="fr-CA" sz="2250" noProof="0" dirty="0">
                <a:solidFill>
                  <a:srgbClr val="B65A32"/>
                </a:solidFill>
                <a:latin typeface="Arial"/>
                <a:ea typeface="Arial"/>
                <a:cs typeface="Arial"/>
              </a:rPr>
              <a:t>•</a:t>
            </a:r>
          </a:p>
        </p:txBody>
      </p:sp>
      <p:sp>
        <p:nvSpPr>
          <p:cNvPr id="15" name="Tenir compte des aides et des autres revenus.">
            <a:extLst>
              <a:ext uri="{FF2B5EF4-FFF2-40B4-BE49-F238E27FC236}">
                <a16:creationId xmlns:a16="http://schemas.microsoft.com/office/drawing/2014/main" id="{D78B8322-70D0-85C7-4F65-5E2C62F65FF6}"/>
              </a:ext>
            </a:extLst>
          </p:cNvPr>
          <p:cNvSpPr>
            <a:spLocks noGrp="1"/>
          </p:cNvSpPr>
          <p:nvPr>
            <p:custDataLst>
              <p:tags r:id="rId15"/>
            </p:custDataLst>
          </p:nvPr>
        </p:nvSpPr>
        <p:spPr>
          <a:xfrm>
            <a:off x="8372475" y="5600700"/>
            <a:ext cx="6010275" cy="1047750"/>
          </a:xfrm>
          <a:prstGeom prst="rect">
            <a:avLst/>
          </a:prstGeom>
          <a:noFill/>
          <a:ln w="0">
            <a:noFill/>
          </a:ln>
        </p:spPr>
        <p:txBody>
          <a:bodyPr lIns="0" tIns="0" rIns="0" bIns="0"/>
          <a:lstStyle/>
          <a:p>
            <a:pPr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ea typeface="Arial"/>
                <a:cs typeface="Arial"/>
              </a:rPr>
              <a:t>Tenir compte des aides et des autres revenus.</a:t>
            </a:r>
          </a:p>
        </p:txBody>
      </p:sp>
      <p:sp>
        <p:nvSpPr>
          <p:cNvPr id="16" name="•">
            <a:extLst>
              <a:ext uri="{FF2B5EF4-FFF2-40B4-BE49-F238E27FC236}">
                <a16:creationId xmlns:a16="http://schemas.microsoft.com/office/drawing/2014/main" id="{6CC1DB49-3475-00D2-618F-1731522A965E}"/>
              </a:ext>
            </a:extLst>
          </p:cNvPr>
          <p:cNvSpPr>
            <a:spLocks noGrp="1"/>
          </p:cNvSpPr>
          <p:nvPr>
            <p:custDataLst>
              <p:tags r:id="rId16"/>
            </p:custDataLst>
          </p:nvPr>
        </p:nvSpPr>
        <p:spPr>
          <a:xfrm>
            <a:off x="8048625" y="6324600"/>
            <a:ext cx="238125" cy="381000"/>
          </a:xfrm>
          <a:prstGeom prst="rect">
            <a:avLst/>
          </a:prstGeom>
          <a:noFill/>
          <a:ln w="0">
            <a:noFill/>
          </a:ln>
        </p:spPr>
        <p:txBody>
          <a:bodyPr lIns="0" tIns="0" rIns="0" bIns="0"/>
          <a:lstStyle/>
          <a:p>
            <a:pPr eaLnBrk="1" fontAlgn="auto" hangingPunct="1">
              <a:spcBef>
                <a:spcPts val="0"/>
              </a:spcBef>
              <a:spcAft>
                <a:spcPts val="0"/>
              </a:spcAft>
              <a:defRPr sz="2250" b="0">
                <a:solidFill>
                  <a:srgbClr val="B65A32"/>
                </a:solidFill>
                <a:latin typeface="Arial"/>
                <a:ea typeface="Arial"/>
                <a:cs typeface="Arial"/>
              </a:defRPr>
            </a:pPr>
            <a:r>
              <a:rPr lang="fr-CA" sz="2250" noProof="0" dirty="0">
                <a:solidFill>
                  <a:srgbClr val="B65A32"/>
                </a:solidFill>
                <a:latin typeface="Arial"/>
                <a:ea typeface="Arial"/>
                <a:cs typeface="Arial"/>
              </a:rPr>
              <a:t>•</a:t>
            </a:r>
          </a:p>
        </p:txBody>
      </p:sp>
      <p:sp>
        <p:nvSpPr>
          <p:cNvPr id="17" name="Vérifier l’avantage tarifaire lorsque l’aide réduit les coût">
            <a:extLst>
              <a:ext uri="{FF2B5EF4-FFF2-40B4-BE49-F238E27FC236}">
                <a16:creationId xmlns:a16="http://schemas.microsoft.com/office/drawing/2014/main" id="{97785457-21E3-6973-CB99-2695BD3D39D6}"/>
              </a:ext>
            </a:extLst>
          </p:cNvPr>
          <p:cNvSpPr>
            <a:spLocks noGrp="1"/>
          </p:cNvSpPr>
          <p:nvPr>
            <p:custDataLst>
              <p:tags r:id="rId17"/>
            </p:custDataLst>
          </p:nvPr>
        </p:nvSpPr>
        <p:spPr>
          <a:xfrm>
            <a:off x="8372475" y="6324600"/>
            <a:ext cx="6010275" cy="1047750"/>
          </a:xfrm>
          <a:prstGeom prst="rect">
            <a:avLst/>
          </a:prstGeom>
          <a:noFill/>
          <a:ln w="0">
            <a:noFill/>
          </a:ln>
        </p:spPr>
        <p:txBody>
          <a:bodyPr lIns="0" tIns="0" rIns="0" bIns="0"/>
          <a:lstStyle/>
          <a:p>
            <a:pPr algn="just" eaLnBrk="1" fontAlgn="auto" hangingPunct="1">
              <a:spcBef>
                <a:spcPts val="0"/>
              </a:spcBef>
              <a:spcAft>
                <a:spcPts val="0"/>
              </a:spcAft>
              <a:defRPr sz="2250" b="0">
                <a:solidFill>
                  <a:srgbClr val="252B31"/>
                </a:solidFill>
                <a:latin typeface="Arial"/>
                <a:ea typeface="Arial"/>
                <a:cs typeface="Arial"/>
              </a:defRPr>
            </a:pPr>
            <a:r>
              <a:rPr lang="fr-CA" sz="2250" noProof="0" dirty="0">
                <a:solidFill>
                  <a:srgbClr val="252B31"/>
                </a:solidFill>
                <a:latin typeface="Arial"/>
                <a:ea typeface="Arial"/>
                <a:cs typeface="Arial"/>
              </a:rPr>
              <a:t>Vérifier l’avantage tarifaire lorsque l’aide réduit les coûts d’approvisionnement.</a:t>
            </a:r>
          </a:p>
        </p:txBody>
      </p:sp>
      <p:sp>
        <p:nvSpPr>
          <p:cNvPr id="18" name="La facture de gaz ne devrait pas financer, par défaut, l’ens">
            <a:extLst>
              <a:ext uri="{FF2B5EF4-FFF2-40B4-BE49-F238E27FC236}">
                <a16:creationId xmlns:a16="http://schemas.microsoft.com/office/drawing/2014/main" id="{68BD73CE-0969-BF45-4D7D-0FD94F2DC8BF}"/>
              </a:ext>
            </a:extLst>
          </p:cNvPr>
          <p:cNvSpPr>
            <a:spLocks noGrp="1"/>
          </p:cNvSpPr>
          <p:nvPr>
            <p:custDataLst>
              <p:tags r:id="rId18"/>
            </p:custDataLst>
          </p:nvPr>
        </p:nvSpPr>
        <p:spPr>
          <a:xfrm>
            <a:off x="857250" y="7162800"/>
            <a:ext cx="13525500" cy="809625"/>
          </a:xfrm>
          <a:prstGeom prst="rect">
            <a:avLst/>
          </a:prstGeom>
          <a:noFill/>
          <a:ln w="0">
            <a:noFill/>
          </a:ln>
        </p:spPr>
        <p:txBody>
          <a:bodyPr lIns="0" tIns="0" rIns="0" bIns="0"/>
          <a:lstStyle/>
          <a:p>
            <a:pPr algn="just" eaLnBrk="1" fontAlgn="auto" hangingPunct="1">
              <a:spcBef>
                <a:spcPts val="0"/>
              </a:spcBef>
              <a:spcAft>
                <a:spcPts val="0"/>
              </a:spcAft>
              <a:defRPr sz="2550" b="1">
                <a:solidFill>
                  <a:srgbClr val="17324D"/>
                </a:solidFill>
                <a:latin typeface="Arial"/>
                <a:ea typeface="Arial"/>
                <a:cs typeface="Arial"/>
              </a:defRPr>
            </a:pPr>
            <a:r>
              <a:rPr lang="fr-CA" sz="2550" b="1" noProof="0" dirty="0">
                <a:solidFill>
                  <a:srgbClr val="17324D"/>
                </a:solidFill>
                <a:latin typeface="Arial"/>
                <a:ea typeface="Arial"/>
                <a:cs typeface="Arial"/>
              </a:rPr>
              <a:t>La facture de gaz ne devrait pas financer, par défaut, l’ensemble des objectifs publics de la filière.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75BE5B-132F-B9B8-7BAF-C58C2C52F3EE}"/>
              </a:ext>
            </a:extLst>
          </p:cNvPr>
          <p:cNvSpPr txBox="1"/>
          <p:nvPr>
            <p:custDataLst>
              <p:tags r:id="rId1"/>
            </p:custDataLst>
          </p:nvPr>
        </p:nvSpPr>
        <p:spPr>
          <a:xfrm>
            <a:off x="857250" y="2770188"/>
            <a:ext cx="13525500" cy="1782762"/>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 </a:t>
            </a:r>
            <a:r>
              <a:rPr lang="fr-CA" sz="2250" i="1" noProof="0" dirty="0">
                <a:solidFill>
                  <a:srgbClr val="252B31"/>
                </a:solidFill>
                <a:latin typeface="Arial"/>
                <a:cs typeface="+mn-cs"/>
              </a:rPr>
              <a:t>Le mode de financement des projets devrait correspondre à la nature des bénéfices recherchés. Les coûts associés à un service offert aux clients du réseau peuvent relever du tarif gazier. </a:t>
            </a:r>
            <a:r>
              <a:rPr lang="fr-CA" sz="2250" i="1" u="sng" noProof="0" dirty="0">
                <a:solidFill>
                  <a:srgbClr val="252B31"/>
                </a:solidFill>
                <a:latin typeface="Arial"/>
                <a:cs typeface="+mn-cs"/>
              </a:rPr>
              <a:t>Les mesures visant principalement le développement industriel, les retombées régionales ou l’atteinte d’objectifs climatiques collectifs relèvent davantage de la politique publique générale</a:t>
            </a:r>
            <a:r>
              <a:rPr lang="fr-CA" sz="2250" i="1" noProof="0" dirty="0">
                <a:solidFill>
                  <a:srgbClr val="252B31"/>
                </a:solidFill>
                <a:latin typeface="Arial"/>
                <a:cs typeface="+mn-cs"/>
              </a:rPr>
              <a:t>. Leur financement par les seuls clients du gaz devrait donc être explicitement justifié et comparé à un financement budgétaire. </a:t>
            </a:r>
            <a:r>
              <a:rPr lang="fr-CA" sz="2250" noProof="0" dirty="0">
                <a:solidFill>
                  <a:srgbClr val="252B31"/>
                </a:solidFill>
                <a:latin typeface="Arial"/>
                <a:cs typeface="+mn-cs"/>
              </a:rPr>
              <a:t>»</a:t>
            </a:r>
          </a:p>
        </p:txBody>
      </p:sp>
      <p:sp>
        <p:nvSpPr>
          <p:cNvPr id="3" name="TextBox 2">
            <a:extLst>
              <a:ext uri="{FF2B5EF4-FFF2-40B4-BE49-F238E27FC236}">
                <a16:creationId xmlns:a16="http://schemas.microsoft.com/office/drawing/2014/main" id="{EDD77E6C-6A18-31E4-51AC-3DDF6ED1FB0F}"/>
              </a:ext>
            </a:extLst>
          </p:cNvPr>
          <p:cNvSpPr txBox="1"/>
          <p:nvPr>
            <p:custDataLst>
              <p:tags r:id="rId2"/>
            </p:custDataLst>
          </p:nvPr>
        </p:nvSpPr>
        <p:spPr>
          <a:xfrm>
            <a:off x="857250" y="5559425"/>
            <a:ext cx="13525500" cy="1782763"/>
          </a:xfrm>
          <a:prstGeom prst="rect">
            <a:avLst/>
          </a:prstGeom>
          <a:noFill/>
        </p:spPr>
        <p:txBody>
          <a:bodyPr lIns="0" tIns="0" rIns="0" bIns="0"/>
          <a:lstStyle/>
          <a:p>
            <a:pPr algn="just" eaLnBrk="1" fontAlgn="auto" hangingPunct="1">
              <a:spcBef>
                <a:spcPts val="0"/>
              </a:spcBef>
              <a:spcAft>
                <a:spcPts val="0"/>
              </a:spcAft>
              <a:defRPr/>
            </a:pPr>
            <a:r>
              <a:rPr lang="fr-CA" sz="2250" noProof="0" dirty="0">
                <a:solidFill>
                  <a:srgbClr val="252B31"/>
                </a:solidFill>
                <a:latin typeface="Arial"/>
                <a:cs typeface="+mn-cs"/>
              </a:rPr>
              <a:t>« </a:t>
            </a:r>
            <a:r>
              <a:rPr lang="fr-CA" sz="2250" i="1" noProof="0" dirty="0">
                <a:solidFill>
                  <a:srgbClr val="252B31"/>
                </a:solidFill>
                <a:latin typeface="Arial"/>
                <a:cs typeface="+mn-cs"/>
              </a:rPr>
              <a:t>Inclure l'utilisation du GSR comme outil de décarbonation des secteurs industriels et du bâtiment est en soi questionnable; si le Québec en décide ainsi, qu’il s’agisse d’une mesure transitoire ou vouée à être pérennisée, </a:t>
            </a:r>
            <a:r>
              <a:rPr lang="fr-CA" sz="2250" i="1" u="sng" noProof="0" dirty="0">
                <a:solidFill>
                  <a:srgbClr val="252B31"/>
                </a:solidFill>
                <a:latin typeface="Arial"/>
                <a:cs typeface="+mn-cs"/>
              </a:rPr>
              <a:t>il paraît injuste de faire assumer les surcoûts d’un tel choix de société aux seuls consommateurs de gaz naturel. Il serait opportun de réfléchir à des mécanismes permettant de transférer ces surcoûts à l’ensemble de la société, du moins pour la portion des obligations de consommation de GSR liée à la consommation de la clientèle existante</a:t>
            </a:r>
            <a:r>
              <a:rPr lang="fr-CA" sz="2250" i="1" noProof="0" dirty="0">
                <a:solidFill>
                  <a:srgbClr val="252B31"/>
                </a:solidFill>
                <a:latin typeface="Arial"/>
                <a:cs typeface="+mn-cs"/>
              </a:rPr>
              <a:t>.</a:t>
            </a:r>
            <a:r>
              <a:rPr lang="fr-CA" sz="2250" noProof="0" dirty="0">
                <a:solidFill>
                  <a:srgbClr val="252B31"/>
                </a:solidFill>
                <a:latin typeface="Arial"/>
                <a:cs typeface="+mn-cs"/>
              </a:rPr>
              <a:t> »</a:t>
            </a:r>
          </a:p>
        </p:txBody>
      </p:sp>
      <p:sp>
        <p:nvSpPr>
          <p:cNvPr id="4" name="Un financement lié aux bénéfices recherchés">
            <a:extLst>
              <a:ext uri="{FF2B5EF4-FFF2-40B4-BE49-F238E27FC236}">
                <a16:creationId xmlns:a16="http://schemas.microsoft.com/office/drawing/2014/main" id="{41134314-AAF6-340A-3D02-CB2F46FE024A}"/>
              </a:ext>
            </a:extLst>
          </p:cNvPr>
          <p:cNvSpPr>
            <a:spLocks noGrp="1"/>
          </p:cNvSpPr>
          <p:nvPr>
            <p:custDataLst>
              <p:tags r:id="rId3"/>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17324D"/>
                </a:solidFill>
                <a:latin typeface="Arial"/>
                <a:ea typeface="Arial"/>
                <a:cs typeface="Arial"/>
              </a:defRPr>
            </a:pPr>
            <a:r>
              <a:rPr lang="fr-CA" sz="3450" b="1" noProof="0" dirty="0">
                <a:solidFill>
                  <a:srgbClr val="17324D"/>
                </a:solidFill>
                <a:latin typeface="Arial"/>
                <a:ea typeface="Arial"/>
                <a:cs typeface="Arial"/>
              </a:rPr>
              <a:t>Le financement des bénéfices collectifs</a:t>
            </a:r>
          </a:p>
        </p:txBody>
      </p:sp>
      <p:sp>
        <p:nvSpPr>
          <p:cNvPr id="41989" name="Thème 9 — Section 5 — Recommandation 10">
            <a:extLst>
              <a:ext uri="{FF2B5EF4-FFF2-40B4-BE49-F238E27FC236}">
                <a16:creationId xmlns:a16="http://schemas.microsoft.com/office/drawing/2014/main" id="{DF5626C7-06B9-8BE5-AA7C-3AD0A5252FD2}"/>
              </a:ext>
            </a:extLst>
          </p:cNvPr>
          <p:cNvSpPr>
            <a:spLocks noGrp="1" noChangeArrowheads="1"/>
          </p:cNvSpPr>
          <p:nvPr>
            <p:custDataLst>
              <p:tags r:id="rId4"/>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17324D"/>
                </a:solidFill>
                <a:latin typeface="Arial" panose="020B0604020202020204" pitchFamily="34" charset="0"/>
                <a:cs typeface="Arial" panose="020B0604020202020204" pitchFamily="34" charset="0"/>
              </a:rPr>
              <a:t>9 — Section 5 : Répartir le financement selon les bénéfices recherchés </a:t>
            </a:r>
          </a:p>
        </p:txBody>
      </p:sp>
      <p:sp>
        <p:nvSpPr>
          <p:cNvPr id="41990" name="Straight Connector 2">
            <a:extLst>
              <a:ext uri="{FF2B5EF4-FFF2-40B4-BE49-F238E27FC236}">
                <a16:creationId xmlns:a16="http://schemas.microsoft.com/office/drawing/2014/main" id="{3B6A0EDC-B457-A657-766A-97E366230685}"/>
              </a:ext>
            </a:extLst>
          </p:cNvPr>
          <p:cNvSpPr>
            <a:spLocks noGrp="1"/>
          </p:cNvSpPr>
          <p:nvPr>
            <p:custDataLst>
              <p:tags r:id="rId5"/>
            </p:custDataLst>
          </p:nvPr>
        </p:nvSpPr>
        <p:spPr bwMode="auto">
          <a:xfrm>
            <a:off x="857250" y="8058150"/>
            <a:ext cx="13525500" cy="0"/>
          </a:xfrm>
          <a:prstGeom prst="line">
            <a:avLst/>
          </a:prstGeom>
          <a:noFill/>
          <a:ln w="12383">
            <a:solidFill>
              <a:srgbClr val="D9DFE5"/>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41991" name="ACEFO et AHQ-ARQ — R-4353-2026">
            <a:extLst>
              <a:ext uri="{FF2B5EF4-FFF2-40B4-BE49-F238E27FC236}">
                <a16:creationId xmlns:a16="http://schemas.microsoft.com/office/drawing/2014/main" id="{3E35E7FC-3869-39D8-AFBA-90075C8AC859}"/>
              </a:ext>
            </a:extLst>
          </p:cNvPr>
          <p:cNvSpPr>
            <a:spLocks noGrp="1" noChangeArrowheads="1"/>
          </p:cNvSpPr>
          <p:nvPr>
            <p:custDataLst>
              <p:tags r:id="rId6"/>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252B31"/>
                </a:solidFill>
                <a:latin typeface="Arial" panose="020B0604020202020204" pitchFamily="34" charset="0"/>
                <a:cs typeface="Arial" panose="020B0604020202020204" pitchFamily="34" charset="0"/>
              </a:rPr>
              <a:t>R-4353-2026 — ACEFO (C-ACEFO-0004) et AHQ-ARQ (C-AHQ-ARQ-0004)</a:t>
            </a:r>
          </a:p>
        </p:txBody>
      </p:sp>
      <p:sp>
        <p:nvSpPr>
          <p:cNvPr id="8" name="16">
            <a:extLst>
              <a:ext uri="{FF2B5EF4-FFF2-40B4-BE49-F238E27FC236}">
                <a16:creationId xmlns:a16="http://schemas.microsoft.com/office/drawing/2014/main" id="{03B02849-572A-A346-0704-1137B26C28C6}"/>
              </a:ext>
            </a:extLst>
          </p:cNvPr>
          <p:cNvSpPr>
            <a:spLocks noGrp="1"/>
          </p:cNvSpPr>
          <p:nvPr>
            <p:custDataLst>
              <p:tags r:id="rId7"/>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17324D"/>
                </a:solidFill>
                <a:latin typeface="Arial"/>
                <a:ea typeface="Arial"/>
                <a:cs typeface="Arial"/>
              </a:defRPr>
            </a:pPr>
            <a:r>
              <a:rPr lang="fr-CA" sz="1400" noProof="0" dirty="0">
                <a:solidFill>
                  <a:srgbClr val="17324D"/>
                </a:solidFill>
                <a:latin typeface="Arial"/>
                <a:ea typeface="Arial"/>
                <a:cs typeface="Arial"/>
              </a:rPr>
              <a:t>21</a:t>
            </a:r>
          </a:p>
        </p:txBody>
      </p:sp>
      <p:sp>
        <p:nvSpPr>
          <p:cNvPr id="9" name="TextBox 8">
            <a:extLst>
              <a:ext uri="{FF2B5EF4-FFF2-40B4-BE49-F238E27FC236}">
                <a16:creationId xmlns:a16="http://schemas.microsoft.com/office/drawing/2014/main" id="{6ED993C1-7ECB-11B3-2FE9-1BFE76392A14}"/>
              </a:ext>
            </a:extLst>
          </p:cNvPr>
          <p:cNvSpPr txBox="1"/>
          <p:nvPr>
            <p:custDataLst>
              <p:tags r:id="rId8"/>
            </p:custDataLst>
          </p:nvPr>
        </p:nvSpPr>
        <p:spPr>
          <a:xfrm>
            <a:off x="857250" y="2286000"/>
            <a:ext cx="13525500" cy="411163"/>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Marcoux</a:t>
            </a:r>
          </a:p>
        </p:txBody>
      </p:sp>
      <p:sp>
        <p:nvSpPr>
          <p:cNvPr id="41994" name="TextBox 9">
            <a:extLst>
              <a:ext uri="{FF2B5EF4-FFF2-40B4-BE49-F238E27FC236}">
                <a16:creationId xmlns:a16="http://schemas.microsoft.com/office/drawing/2014/main" id="{E15F4487-2392-4CA2-BB93-549B3BE02BD1}"/>
              </a:ext>
            </a:extLst>
          </p:cNvPr>
          <p:cNvSpPr txBox="1">
            <a:spLocks noChangeArrowheads="1"/>
          </p:cNvSpPr>
          <p:nvPr>
            <p:custDataLst>
              <p:tags r:id="rId9"/>
            </p:custDataLst>
          </p:nvPr>
        </p:nvSpPr>
        <p:spPr bwMode="auto">
          <a:xfrm>
            <a:off x="857250" y="4572000"/>
            <a:ext cx="135255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defRPr sz="1400"/>
            </a:pPr>
            <a:r>
              <a:rPr lang="fr-CA" sz="1400" noProof="0" dirty="0">
                <a:latin typeface="Arial" panose="020B0604020202020204" pitchFamily="34" charset="0"/>
                <a:cs typeface="Arial" panose="020B0604020202020204" pitchFamily="34" charset="0"/>
                <a:hlinkClick r:id="rId14"/>
              </a:rPr>
              <a:t>A-0035, page 31.</a:t>
            </a:r>
            <a:r>
              <a:rPr lang="fr-CA" sz="1400" noProof="0" dirty="0">
                <a:latin typeface="Arial" panose="020B0604020202020204" pitchFamily="34" charset="0"/>
                <a:cs typeface="Arial" panose="020B0604020202020204" pitchFamily="34" charset="0"/>
              </a:rPr>
              <a:t> (Notre soulignement)</a:t>
            </a:r>
            <a:endParaRPr lang="fr-CA" sz="1400" noProof="0" dirty="0">
              <a:solidFill>
                <a:srgbClr val="252B3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4F64C24-35E9-F7B3-E0C6-C150D6C782BA}"/>
              </a:ext>
            </a:extLst>
          </p:cNvPr>
          <p:cNvSpPr txBox="1"/>
          <p:nvPr>
            <p:custDataLst>
              <p:tags r:id="rId10"/>
            </p:custDataLst>
          </p:nvPr>
        </p:nvSpPr>
        <p:spPr>
          <a:xfrm>
            <a:off x="857250" y="5075238"/>
            <a:ext cx="13525500" cy="411162"/>
          </a:xfrm>
          <a:prstGeom prst="rect">
            <a:avLst/>
          </a:prstGeom>
          <a:noFill/>
        </p:spPr>
        <p:txBody>
          <a:bodyPr lIns="0" tIns="0" rIns="0" bIns="0"/>
          <a:lstStyle/>
          <a:p>
            <a:pPr eaLnBrk="1" fontAlgn="auto" hangingPunct="1">
              <a:spcBef>
                <a:spcPts val="0"/>
              </a:spcBef>
              <a:spcAft>
                <a:spcPts val="0"/>
              </a:spcAft>
              <a:defRPr/>
            </a:pPr>
            <a:r>
              <a:rPr lang="fr-CA" sz="2325" b="1" noProof="0" dirty="0">
                <a:solidFill>
                  <a:srgbClr val="17324D"/>
                </a:solidFill>
                <a:latin typeface="Arial"/>
                <a:cs typeface="+mn-cs"/>
              </a:rPr>
              <a:t>Beaudoin — Constat, sans recommandation formelle</a:t>
            </a:r>
          </a:p>
        </p:txBody>
      </p:sp>
      <p:sp>
        <p:nvSpPr>
          <p:cNvPr id="41996" name="TextBox 11">
            <a:extLst>
              <a:ext uri="{FF2B5EF4-FFF2-40B4-BE49-F238E27FC236}">
                <a16:creationId xmlns:a16="http://schemas.microsoft.com/office/drawing/2014/main" id="{FACF785E-66F5-09E4-CC05-A20FDF5B56D7}"/>
              </a:ext>
            </a:extLst>
          </p:cNvPr>
          <p:cNvSpPr txBox="1">
            <a:spLocks noChangeArrowheads="1"/>
          </p:cNvSpPr>
          <p:nvPr>
            <p:custDataLst>
              <p:tags r:id="rId11"/>
            </p:custDataLst>
          </p:nvPr>
        </p:nvSpPr>
        <p:spPr bwMode="auto">
          <a:xfrm>
            <a:off x="857250" y="7693025"/>
            <a:ext cx="135255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defRPr sz="1400"/>
            </a:pPr>
            <a:r>
              <a:rPr lang="fr-CA" sz="1400" noProof="0" dirty="0">
                <a:latin typeface="Arial" panose="020B0604020202020204" pitchFamily="34" charset="0"/>
                <a:cs typeface="Arial" panose="020B0604020202020204" pitchFamily="34" charset="0"/>
                <a:hlinkClick r:id="rId15"/>
              </a:rPr>
              <a:t>A-0037, page 13</a:t>
            </a:r>
            <a:r>
              <a:rPr lang="fr-CA" sz="1400" noProof="0" dirty="0">
                <a:latin typeface="Arial" panose="020B0604020202020204" pitchFamily="34" charset="0"/>
                <a:cs typeface="Arial" panose="020B0604020202020204" pitchFamily="34" charset="0"/>
              </a:rPr>
              <a:t>. (Notre soulignement)</a:t>
            </a:r>
            <a:endParaRPr lang="fr-CA" sz="1400" noProof="0" dirty="0">
              <a:solidFill>
                <a:srgbClr val="252B31"/>
              </a:solidFill>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16" name="Nos demandes prioritaires">
            <a:extLst>
              <a:ext uri="{FF2B5EF4-FFF2-40B4-BE49-F238E27FC236}">
                <a16:creationId xmlns:a16="http://schemas.microsoft.com/office/drawing/2014/main" id="{54A0DAC2-6FE6-3199-7411-93FDC16AFBD7}"/>
              </a:ext>
            </a:extLst>
          </p:cNvPr>
          <p:cNvSpPr>
            <a:spLocks noGrp="1"/>
          </p:cNvSpPr>
          <p:nvPr>
            <p:custDataLst>
              <p:tags r:id="rId1"/>
            </p:custDataLst>
          </p:nvPr>
        </p:nvSpPr>
        <p:spPr>
          <a:xfrm>
            <a:off x="857250" y="476250"/>
            <a:ext cx="13525500" cy="1104900"/>
          </a:xfrm>
          <a:prstGeom prst="rect">
            <a:avLst/>
          </a:prstGeom>
          <a:noFill/>
          <a:ln w="0">
            <a:noFill/>
          </a:ln>
        </p:spPr>
        <p:txBody>
          <a:bodyPr lIns="0" tIns="0" rIns="0" bIns="0"/>
          <a:lstStyle/>
          <a:p>
            <a:pPr eaLnBrk="1" fontAlgn="auto" hangingPunct="1">
              <a:spcBef>
                <a:spcPts val="0"/>
              </a:spcBef>
              <a:spcAft>
                <a:spcPts val="0"/>
              </a:spcAft>
              <a:defRPr sz="3450" b="1">
                <a:solidFill>
                  <a:srgbClr val="FFFFFF"/>
                </a:solidFill>
                <a:latin typeface="Arial"/>
                <a:ea typeface="Arial"/>
                <a:cs typeface="Arial"/>
              </a:defRPr>
            </a:pPr>
            <a:r>
              <a:rPr lang="fr-CA" sz="3450" b="1" noProof="0" dirty="0">
                <a:solidFill>
                  <a:srgbClr val="FFFFFF"/>
                </a:solidFill>
                <a:latin typeface="Arial"/>
                <a:ea typeface="Arial"/>
                <a:cs typeface="Arial"/>
              </a:rPr>
              <a:t>Nos demandes prioritaires</a:t>
            </a:r>
          </a:p>
        </p:txBody>
      </p:sp>
      <p:sp>
        <p:nvSpPr>
          <p:cNvPr id="44035" name="Thème 10 — Conclusion">
            <a:extLst>
              <a:ext uri="{FF2B5EF4-FFF2-40B4-BE49-F238E27FC236}">
                <a16:creationId xmlns:a16="http://schemas.microsoft.com/office/drawing/2014/main" id="{9797332D-E1EC-622A-3E38-8ABEFD43F5BD}"/>
              </a:ext>
            </a:extLst>
          </p:cNvPr>
          <p:cNvSpPr>
            <a:spLocks noGrp="1" noChangeArrowheads="1"/>
          </p:cNvSpPr>
          <p:nvPr>
            <p:custDataLst>
              <p:tags r:id="rId2"/>
            </p:custDataLst>
          </p:nvPr>
        </p:nvSpPr>
        <p:spPr bwMode="auto">
          <a:xfrm>
            <a:off x="857250" y="1695450"/>
            <a:ext cx="13525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r>
              <a:rPr lang="fr-CA" sz="2400" b="1" noProof="0" dirty="0">
                <a:solidFill>
                  <a:srgbClr val="D9DFE5"/>
                </a:solidFill>
                <a:latin typeface="Arial" panose="020B0604020202020204" pitchFamily="34" charset="0"/>
                <a:cs typeface="Arial" panose="020B0604020202020204" pitchFamily="34" charset="0"/>
              </a:rPr>
              <a:t>10 — Conclusion</a:t>
            </a:r>
          </a:p>
        </p:txBody>
      </p:sp>
      <p:sp>
        <p:nvSpPr>
          <p:cNvPr id="44036" name="Straight Connector 2">
            <a:extLst>
              <a:ext uri="{FF2B5EF4-FFF2-40B4-BE49-F238E27FC236}">
                <a16:creationId xmlns:a16="http://schemas.microsoft.com/office/drawing/2014/main" id="{F32ECC04-F34D-BC4C-44D8-A77636374A5A}"/>
              </a:ext>
            </a:extLst>
          </p:cNvPr>
          <p:cNvSpPr>
            <a:spLocks noGrp="1"/>
          </p:cNvSpPr>
          <p:nvPr>
            <p:custDataLst>
              <p:tags r:id="rId3"/>
            </p:custDataLst>
          </p:nvPr>
        </p:nvSpPr>
        <p:spPr bwMode="auto">
          <a:xfrm>
            <a:off x="857250" y="8058150"/>
            <a:ext cx="13525500" cy="0"/>
          </a:xfrm>
          <a:prstGeom prst="line">
            <a:avLst/>
          </a:prstGeom>
          <a:noFill/>
          <a:ln w="12383">
            <a:solidFill>
              <a:srgbClr val="486078"/>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44037" name="ACEFO et AHQ-ARQ — R-4353-2026">
            <a:extLst>
              <a:ext uri="{FF2B5EF4-FFF2-40B4-BE49-F238E27FC236}">
                <a16:creationId xmlns:a16="http://schemas.microsoft.com/office/drawing/2014/main" id="{FBF618A9-3A2E-586C-D667-7272C4061A03}"/>
              </a:ext>
            </a:extLst>
          </p:cNvPr>
          <p:cNvSpPr>
            <a:spLocks noGrp="1" noChangeArrowheads="1"/>
          </p:cNvSpPr>
          <p:nvPr>
            <p:custDataLst>
              <p:tags r:id="rId4"/>
            </p:custDataLst>
          </p:nvPr>
        </p:nvSpPr>
        <p:spPr bwMode="auto">
          <a:xfrm>
            <a:off x="857250" y="8210550"/>
            <a:ext cx="120967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eaLnBrk="1" hangingPunct="1">
              <a:defRPr sz="1400"/>
            </a:pPr>
            <a:r>
              <a:rPr lang="fr-CA" sz="1400" noProof="0" dirty="0">
                <a:solidFill>
                  <a:srgbClr val="D9DFE5"/>
                </a:solidFill>
                <a:latin typeface="Arial" panose="020B0604020202020204" pitchFamily="34" charset="0"/>
                <a:cs typeface="Arial" panose="020B0604020202020204" pitchFamily="34" charset="0"/>
              </a:rPr>
              <a:t>R-4353-2026 — ACEFO (C-ACEFO-0004) et AHQ-ARQ (C-AHQ-ARQ-0004) </a:t>
            </a:r>
          </a:p>
        </p:txBody>
      </p:sp>
      <p:sp>
        <p:nvSpPr>
          <p:cNvPr id="5" name="17">
            <a:extLst>
              <a:ext uri="{FF2B5EF4-FFF2-40B4-BE49-F238E27FC236}">
                <a16:creationId xmlns:a16="http://schemas.microsoft.com/office/drawing/2014/main" id="{1D697890-88F4-4A0B-99C6-6F51CBFDA39C}"/>
              </a:ext>
            </a:extLst>
          </p:cNvPr>
          <p:cNvSpPr>
            <a:spLocks noGrp="1"/>
          </p:cNvSpPr>
          <p:nvPr>
            <p:custDataLst>
              <p:tags r:id="rId5"/>
            </p:custDataLst>
          </p:nvPr>
        </p:nvSpPr>
        <p:spPr>
          <a:xfrm>
            <a:off x="13906500" y="8191500"/>
            <a:ext cx="476250" cy="266700"/>
          </a:xfrm>
          <a:prstGeom prst="rect">
            <a:avLst/>
          </a:prstGeom>
          <a:noFill/>
          <a:ln w="0">
            <a:noFill/>
          </a:ln>
        </p:spPr>
        <p:txBody>
          <a:bodyPr lIns="0" tIns="0" rIns="0" bIns="0"/>
          <a:lstStyle/>
          <a:p>
            <a:pPr eaLnBrk="1" fontAlgn="auto" hangingPunct="1">
              <a:spcBef>
                <a:spcPts val="0"/>
              </a:spcBef>
              <a:spcAft>
                <a:spcPts val="0"/>
              </a:spcAft>
              <a:defRPr sz="1400" b="0">
                <a:solidFill>
                  <a:srgbClr val="FFFFFF"/>
                </a:solidFill>
                <a:latin typeface="Arial"/>
                <a:ea typeface="Arial"/>
                <a:cs typeface="Arial"/>
              </a:defRPr>
            </a:pPr>
            <a:r>
              <a:rPr lang="fr-CA" sz="1400" noProof="0" dirty="0">
                <a:solidFill>
                  <a:srgbClr val="FFFFFF"/>
                </a:solidFill>
                <a:latin typeface="Arial"/>
                <a:ea typeface="Arial"/>
                <a:cs typeface="Arial"/>
              </a:rPr>
              <a:t>22</a:t>
            </a:r>
          </a:p>
        </p:txBody>
      </p:sp>
      <p:sp>
        <p:nvSpPr>
          <p:cNvPr id="44039" name="Straight Connector 5">
            <a:extLst>
              <a:ext uri="{FF2B5EF4-FFF2-40B4-BE49-F238E27FC236}">
                <a16:creationId xmlns:a16="http://schemas.microsoft.com/office/drawing/2014/main" id="{D7825D5A-87FF-40D0-DB0F-BDB917999BDD}"/>
              </a:ext>
            </a:extLst>
          </p:cNvPr>
          <p:cNvSpPr>
            <a:spLocks noGrp="1"/>
          </p:cNvSpPr>
          <p:nvPr>
            <p:custDataLst>
              <p:tags r:id="rId6"/>
            </p:custDataLst>
          </p:nvPr>
        </p:nvSpPr>
        <p:spPr bwMode="auto">
          <a:xfrm>
            <a:off x="857250" y="2162175"/>
            <a:ext cx="1190625" cy="0"/>
          </a:xfrm>
          <a:prstGeom prst="line">
            <a:avLst/>
          </a:prstGeom>
          <a:noFill/>
          <a:ln w="12383">
            <a:solidFill>
              <a:srgbClr val="B65A32"/>
            </a:solidFill>
            <a:round/>
            <a:headEnd/>
            <a:tailEnd/>
          </a:ln>
          <a:extLst>
            <a:ext uri="{909E8E84-426E-40DD-AFC4-6F175D3DCCD1}">
              <a14:hiddenFill xmlns:a14="http://schemas.microsoft.com/office/drawing/2010/main">
                <a:noFill/>
              </a14:hiddenFill>
            </a:ext>
          </a:extLst>
        </p:spPr>
        <p:txBody>
          <a:bodyPr/>
          <a:lstStyle/>
          <a:p>
            <a:endParaRPr lang="fr-CA" noProof="0" dirty="0"/>
          </a:p>
        </p:txBody>
      </p:sp>
      <p:sp>
        <p:nvSpPr>
          <p:cNvPr id="7" name="Réduire le coût net">
            <a:extLst>
              <a:ext uri="{FF2B5EF4-FFF2-40B4-BE49-F238E27FC236}">
                <a16:creationId xmlns:a16="http://schemas.microsoft.com/office/drawing/2014/main" id="{FCE784B7-92D1-1614-B096-C2C305ED0B63}"/>
              </a:ext>
            </a:extLst>
          </p:cNvPr>
          <p:cNvSpPr>
            <a:spLocks noGrp="1"/>
          </p:cNvSpPr>
          <p:nvPr>
            <p:custDataLst>
              <p:tags r:id="rId7"/>
            </p:custDataLst>
          </p:nvPr>
        </p:nvSpPr>
        <p:spPr>
          <a:xfrm>
            <a:off x="857250" y="2571750"/>
            <a:ext cx="6334125" cy="857250"/>
          </a:xfrm>
          <a:prstGeom prst="rect">
            <a:avLst/>
          </a:prstGeom>
          <a:noFill/>
          <a:ln w="0">
            <a:noFill/>
          </a:ln>
        </p:spPr>
        <p:txBody>
          <a:bodyPr lIns="0" tIns="0" rIns="0" bIns="0"/>
          <a:lstStyle/>
          <a:p>
            <a:pPr eaLnBrk="1" fontAlgn="auto" hangingPunct="1">
              <a:spcBef>
                <a:spcPts val="0"/>
              </a:spcBef>
              <a:spcAft>
                <a:spcPts val="0"/>
              </a:spcAft>
              <a:defRPr sz="2475" b="1">
                <a:solidFill>
                  <a:srgbClr val="FFFFFF"/>
                </a:solidFill>
                <a:latin typeface="Arial"/>
                <a:ea typeface="Arial"/>
                <a:cs typeface="Arial"/>
              </a:defRPr>
            </a:pPr>
            <a:r>
              <a:rPr lang="fr-CA" sz="2475" b="1" noProof="0" dirty="0">
                <a:solidFill>
                  <a:srgbClr val="FFFFFF"/>
                </a:solidFill>
                <a:latin typeface="Arial"/>
                <a:ea typeface="Arial"/>
                <a:cs typeface="Arial"/>
              </a:rPr>
              <a:t>Réduire le coût net</a:t>
            </a:r>
          </a:p>
        </p:txBody>
      </p:sp>
      <p:sp>
        <p:nvSpPr>
          <p:cNvPr id="8" name="Mobiliser les revenus d’attributs et optimiser les approvisi">
            <a:extLst>
              <a:ext uri="{FF2B5EF4-FFF2-40B4-BE49-F238E27FC236}">
                <a16:creationId xmlns:a16="http://schemas.microsoft.com/office/drawing/2014/main" id="{043D0C94-7C2A-5FD9-529F-6897B7DCEB8C}"/>
              </a:ext>
            </a:extLst>
          </p:cNvPr>
          <p:cNvSpPr>
            <a:spLocks noGrp="1"/>
          </p:cNvSpPr>
          <p:nvPr>
            <p:custDataLst>
              <p:tags r:id="rId8"/>
            </p:custDataLst>
          </p:nvPr>
        </p:nvSpPr>
        <p:spPr>
          <a:xfrm>
            <a:off x="857250" y="3524250"/>
            <a:ext cx="6334125" cy="1238250"/>
          </a:xfrm>
          <a:prstGeom prst="rect">
            <a:avLst/>
          </a:prstGeom>
          <a:noFill/>
          <a:ln w="0">
            <a:noFill/>
          </a:ln>
        </p:spPr>
        <p:txBody>
          <a:bodyPr lIns="0" tIns="0" rIns="0" bIns="0"/>
          <a:lstStyle/>
          <a:p>
            <a:pPr algn="just" eaLnBrk="1" fontAlgn="auto" hangingPunct="1">
              <a:spcBef>
                <a:spcPts val="0"/>
              </a:spcBef>
              <a:spcAft>
                <a:spcPts val="0"/>
              </a:spcAft>
              <a:defRPr sz="2325" b="0">
                <a:solidFill>
                  <a:srgbClr val="FFFFFF"/>
                </a:solidFill>
                <a:latin typeface="Arial"/>
                <a:ea typeface="Arial"/>
                <a:cs typeface="Arial"/>
              </a:defRPr>
            </a:pPr>
            <a:r>
              <a:rPr lang="fr-CA" sz="2325" noProof="0" dirty="0">
                <a:solidFill>
                  <a:srgbClr val="FFFFFF"/>
                </a:solidFill>
                <a:latin typeface="Arial"/>
                <a:ea typeface="Arial"/>
                <a:cs typeface="Arial"/>
              </a:rPr>
              <a:t>Mobiliser les revenus d’attributs et optimiser les approvisionnements.</a:t>
            </a:r>
          </a:p>
        </p:txBody>
      </p:sp>
      <p:sp>
        <p:nvSpPr>
          <p:cNvPr id="9" name="Conditionner les hausses d’obligations">
            <a:extLst>
              <a:ext uri="{FF2B5EF4-FFF2-40B4-BE49-F238E27FC236}">
                <a16:creationId xmlns:a16="http://schemas.microsoft.com/office/drawing/2014/main" id="{6B0FE7CE-4F3B-17D9-4F9A-639FE736D1AE}"/>
              </a:ext>
            </a:extLst>
          </p:cNvPr>
          <p:cNvSpPr>
            <a:spLocks noGrp="1"/>
          </p:cNvSpPr>
          <p:nvPr>
            <p:custDataLst>
              <p:tags r:id="rId9"/>
            </p:custDataLst>
          </p:nvPr>
        </p:nvSpPr>
        <p:spPr>
          <a:xfrm>
            <a:off x="8048625" y="2571750"/>
            <a:ext cx="6334125" cy="857250"/>
          </a:xfrm>
          <a:prstGeom prst="rect">
            <a:avLst/>
          </a:prstGeom>
          <a:noFill/>
          <a:ln w="0">
            <a:noFill/>
          </a:ln>
        </p:spPr>
        <p:txBody>
          <a:bodyPr lIns="0" tIns="0" rIns="0" bIns="0"/>
          <a:lstStyle/>
          <a:p>
            <a:pPr eaLnBrk="1" fontAlgn="auto" hangingPunct="1">
              <a:spcBef>
                <a:spcPts val="0"/>
              </a:spcBef>
              <a:spcAft>
                <a:spcPts val="0"/>
              </a:spcAft>
              <a:defRPr sz="2475" b="1">
                <a:solidFill>
                  <a:srgbClr val="FFFFFF"/>
                </a:solidFill>
                <a:latin typeface="Arial"/>
                <a:ea typeface="Arial"/>
                <a:cs typeface="Arial"/>
              </a:defRPr>
            </a:pPr>
            <a:r>
              <a:rPr lang="fr-CA" sz="2475" b="1" noProof="0" dirty="0">
                <a:solidFill>
                  <a:srgbClr val="FFFFFF"/>
                </a:solidFill>
                <a:latin typeface="Arial"/>
                <a:ea typeface="Arial"/>
                <a:cs typeface="Arial"/>
              </a:rPr>
              <a:t>Conditionner les hausses d’obligations</a:t>
            </a:r>
          </a:p>
        </p:txBody>
      </p:sp>
      <p:sp>
        <p:nvSpPr>
          <p:cNvPr id="10" name="Évaluer les résultats, les coûts et la capacité de payer ava">
            <a:extLst>
              <a:ext uri="{FF2B5EF4-FFF2-40B4-BE49-F238E27FC236}">
                <a16:creationId xmlns:a16="http://schemas.microsoft.com/office/drawing/2014/main" id="{1AD6520E-D2F7-D6EE-3C25-7D6CE09E238D}"/>
              </a:ext>
            </a:extLst>
          </p:cNvPr>
          <p:cNvSpPr>
            <a:spLocks noGrp="1"/>
          </p:cNvSpPr>
          <p:nvPr>
            <p:custDataLst>
              <p:tags r:id="rId10"/>
            </p:custDataLst>
          </p:nvPr>
        </p:nvSpPr>
        <p:spPr>
          <a:xfrm>
            <a:off x="8048625" y="3524250"/>
            <a:ext cx="6334125" cy="1238250"/>
          </a:xfrm>
          <a:prstGeom prst="rect">
            <a:avLst/>
          </a:prstGeom>
          <a:noFill/>
          <a:ln w="0">
            <a:noFill/>
          </a:ln>
        </p:spPr>
        <p:txBody>
          <a:bodyPr lIns="0" tIns="0" rIns="0" bIns="0"/>
          <a:lstStyle/>
          <a:p>
            <a:pPr algn="just" eaLnBrk="1" fontAlgn="auto" hangingPunct="1">
              <a:spcBef>
                <a:spcPts val="0"/>
              </a:spcBef>
              <a:spcAft>
                <a:spcPts val="0"/>
              </a:spcAft>
              <a:defRPr sz="2325" b="0">
                <a:solidFill>
                  <a:srgbClr val="FFFFFF"/>
                </a:solidFill>
                <a:latin typeface="Arial"/>
                <a:ea typeface="Arial"/>
                <a:cs typeface="Arial"/>
              </a:defRPr>
            </a:pPr>
            <a:r>
              <a:rPr lang="fr-CA" sz="2325" noProof="0" dirty="0">
                <a:solidFill>
                  <a:srgbClr val="FFFFFF"/>
                </a:solidFill>
                <a:latin typeface="Arial"/>
                <a:ea typeface="Arial"/>
                <a:cs typeface="Arial"/>
              </a:rPr>
              <a:t>Évaluer les résultats, les coûts et la capacité de payer avant chaque palier.</a:t>
            </a:r>
          </a:p>
        </p:txBody>
      </p:sp>
      <p:sp>
        <p:nvSpPr>
          <p:cNvPr id="11" name="Faciliter la biénergie">
            <a:extLst>
              <a:ext uri="{FF2B5EF4-FFF2-40B4-BE49-F238E27FC236}">
                <a16:creationId xmlns:a16="http://schemas.microsoft.com/office/drawing/2014/main" id="{8734DD34-7B68-FFFB-A9E3-8CBD6AB98934}"/>
              </a:ext>
            </a:extLst>
          </p:cNvPr>
          <p:cNvSpPr>
            <a:spLocks noGrp="1"/>
          </p:cNvSpPr>
          <p:nvPr>
            <p:custDataLst>
              <p:tags r:id="rId11"/>
            </p:custDataLst>
          </p:nvPr>
        </p:nvSpPr>
        <p:spPr>
          <a:xfrm>
            <a:off x="857250" y="4714875"/>
            <a:ext cx="6334125" cy="857250"/>
          </a:xfrm>
          <a:prstGeom prst="rect">
            <a:avLst/>
          </a:prstGeom>
          <a:noFill/>
          <a:ln w="0">
            <a:noFill/>
          </a:ln>
        </p:spPr>
        <p:txBody>
          <a:bodyPr lIns="0" tIns="0" rIns="0" bIns="0"/>
          <a:lstStyle/>
          <a:p>
            <a:pPr eaLnBrk="1" fontAlgn="auto" hangingPunct="1">
              <a:spcBef>
                <a:spcPts val="0"/>
              </a:spcBef>
              <a:spcAft>
                <a:spcPts val="0"/>
              </a:spcAft>
              <a:defRPr sz="2475" b="1">
                <a:solidFill>
                  <a:srgbClr val="FFFFFF"/>
                </a:solidFill>
                <a:latin typeface="Arial"/>
                <a:ea typeface="Arial"/>
                <a:cs typeface="Arial"/>
              </a:defRPr>
            </a:pPr>
            <a:r>
              <a:rPr lang="fr-CA" sz="2475" b="1" noProof="0" dirty="0">
                <a:solidFill>
                  <a:srgbClr val="FFFFFF"/>
                </a:solidFill>
                <a:latin typeface="Arial"/>
                <a:ea typeface="Arial"/>
                <a:cs typeface="Arial"/>
              </a:rPr>
              <a:t>Faciliter la biénergie</a:t>
            </a:r>
          </a:p>
        </p:txBody>
      </p:sp>
      <p:sp>
        <p:nvSpPr>
          <p:cNvPr id="12" name="Lever les obstacles à la conversion lorsque les bénéfices co">
            <a:extLst>
              <a:ext uri="{FF2B5EF4-FFF2-40B4-BE49-F238E27FC236}">
                <a16:creationId xmlns:a16="http://schemas.microsoft.com/office/drawing/2014/main" id="{CE0807CA-6FEB-6DDE-C97F-2C6B9EF68796}"/>
              </a:ext>
            </a:extLst>
          </p:cNvPr>
          <p:cNvSpPr>
            <a:spLocks noGrp="1"/>
          </p:cNvSpPr>
          <p:nvPr>
            <p:custDataLst>
              <p:tags r:id="rId12"/>
            </p:custDataLst>
          </p:nvPr>
        </p:nvSpPr>
        <p:spPr>
          <a:xfrm>
            <a:off x="857250" y="5667375"/>
            <a:ext cx="6334125" cy="1238250"/>
          </a:xfrm>
          <a:prstGeom prst="rect">
            <a:avLst/>
          </a:prstGeom>
          <a:noFill/>
          <a:ln w="0">
            <a:noFill/>
          </a:ln>
        </p:spPr>
        <p:txBody>
          <a:bodyPr lIns="0" tIns="0" rIns="0" bIns="0"/>
          <a:lstStyle/>
          <a:p>
            <a:pPr algn="just" eaLnBrk="1" fontAlgn="auto" hangingPunct="1">
              <a:spcBef>
                <a:spcPts val="0"/>
              </a:spcBef>
              <a:spcAft>
                <a:spcPts val="0"/>
              </a:spcAft>
              <a:defRPr sz="2325" b="0">
                <a:solidFill>
                  <a:srgbClr val="FFFFFF"/>
                </a:solidFill>
                <a:latin typeface="Arial"/>
                <a:ea typeface="Arial"/>
                <a:cs typeface="Arial"/>
              </a:defRPr>
            </a:pPr>
            <a:r>
              <a:rPr lang="fr-CA" sz="2325" noProof="0" dirty="0">
                <a:solidFill>
                  <a:srgbClr val="FFFFFF"/>
                </a:solidFill>
                <a:latin typeface="Arial"/>
                <a:ea typeface="Arial"/>
                <a:cs typeface="Arial"/>
              </a:rPr>
              <a:t>Lever les obstacles à la conversion lorsque les bénéfices collectifs le justifient.</a:t>
            </a:r>
          </a:p>
        </p:txBody>
      </p:sp>
      <p:sp>
        <p:nvSpPr>
          <p:cNvPr id="13" name="Répartir le financement">
            <a:extLst>
              <a:ext uri="{FF2B5EF4-FFF2-40B4-BE49-F238E27FC236}">
                <a16:creationId xmlns:a16="http://schemas.microsoft.com/office/drawing/2014/main" id="{95B606EC-CA8A-F42A-6FB5-B3A3D73DD924}"/>
              </a:ext>
            </a:extLst>
          </p:cNvPr>
          <p:cNvSpPr>
            <a:spLocks noGrp="1"/>
          </p:cNvSpPr>
          <p:nvPr>
            <p:custDataLst>
              <p:tags r:id="rId13"/>
            </p:custDataLst>
          </p:nvPr>
        </p:nvSpPr>
        <p:spPr>
          <a:xfrm>
            <a:off x="8048625" y="4714875"/>
            <a:ext cx="6334125" cy="857250"/>
          </a:xfrm>
          <a:prstGeom prst="rect">
            <a:avLst/>
          </a:prstGeom>
          <a:noFill/>
          <a:ln w="0">
            <a:noFill/>
          </a:ln>
        </p:spPr>
        <p:txBody>
          <a:bodyPr lIns="0" tIns="0" rIns="0" bIns="0"/>
          <a:lstStyle/>
          <a:p>
            <a:pPr eaLnBrk="1" fontAlgn="auto" hangingPunct="1">
              <a:spcBef>
                <a:spcPts val="0"/>
              </a:spcBef>
              <a:spcAft>
                <a:spcPts val="0"/>
              </a:spcAft>
              <a:defRPr sz="2475" b="1">
                <a:solidFill>
                  <a:srgbClr val="FFFFFF"/>
                </a:solidFill>
                <a:latin typeface="Arial"/>
                <a:ea typeface="Arial"/>
                <a:cs typeface="Arial"/>
              </a:defRPr>
            </a:pPr>
            <a:r>
              <a:rPr lang="fr-CA" sz="2475" b="1" noProof="0" dirty="0">
                <a:solidFill>
                  <a:srgbClr val="FFFFFF"/>
                </a:solidFill>
                <a:latin typeface="Arial"/>
                <a:ea typeface="Arial"/>
                <a:cs typeface="Arial"/>
              </a:rPr>
              <a:t>Répartir le financement</a:t>
            </a:r>
          </a:p>
        </p:txBody>
      </p:sp>
      <p:sp>
        <p:nvSpPr>
          <p:cNvPr id="14" name="Relier les contributions aux bénéfices et aux objectifs pour">
            <a:extLst>
              <a:ext uri="{FF2B5EF4-FFF2-40B4-BE49-F238E27FC236}">
                <a16:creationId xmlns:a16="http://schemas.microsoft.com/office/drawing/2014/main" id="{17414738-137F-52AD-3010-AE3D1D8B336F}"/>
              </a:ext>
            </a:extLst>
          </p:cNvPr>
          <p:cNvSpPr>
            <a:spLocks noGrp="1"/>
          </p:cNvSpPr>
          <p:nvPr>
            <p:custDataLst>
              <p:tags r:id="rId14"/>
            </p:custDataLst>
          </p:nvPr>
        </p:nvSpPr>
        <p:spPr>
          <a:xfrm>
            <a:off x="8048625" y="5667375"/>
            <a:ext cx="6334125" cy="1238250"/>
          </a:xfrm>
          <a:prstGeom prst="rect">
            <a:avLst/>
          </a:prstGeom>
          <a:noFill/>
          <a:ln w="0">
            <a:noFill/>
          </a:ln>
        </p:spPr>
        <p:txBody>
          <a:bodyPr lIns="0" tIns="0" rIns="0" bIns="0"/>
          <a:lstStyle/>
          <a:p>
            <a:pPr algn="just" eaLnBrk="1" fontAlgn="auto" hangingPunct="1">
              <a:spcBef>
                <a:spcPts val="0"/>
              </a:spcBef>
              <a:spcAft>
                <a:spcPts val="0"/>
              </a:spcAft>
              <a:defRPr sz="2325" b="0">
                <a:solidFill>
                  <a:srgbClr val="FFFFFF"/>
                </a:solidFill>
                <a:latin typeface="Arial"/>
                <a:ea typeface="Arial"/>
                <a:cs typeface="Arial"/>
              </a:defRPr>
            </a:pPr>
            <a:r>
              <a:rPr lang="fr-CA" sz="2325" noProof="0" dirty="0">
                <a:solidFill>
                  <a:srgbClr val="FFFFFF"/>
                </a:solidFill>
                <a:latin typeface="Arial"/>
                <a:ea typeface="Arial"/>
                <a:cs typeface="Arial"/>
              </a:rPr>
              <a:t>Relier les contributions aux bénéfices et aux objectifs poursuivis.</a:t>
            </a:r>
          </a:p>
        </p:txBody>
      </p:sp>
      <p:sp>
        <p:nvSpPr>
          <p:cNvPr id="44048" name="Développer le GSR québécois en protégeant la capacité de pay">
            <a:extLst>
              <a:ext uri="{FF2B5EF4-FFF2-40B4-BE49-F238E27FC236}">
                <a16:creationId xmlns:a16="http://schemas.microsoft.com/office/drawing/2014/main" id="{0D963C4E-C503-D83E-5B98-898AD6FE697F}"/>
              </a:ext>
            </a:extLst>
          </p:cNvPr>
          <p:cNvSpPr>
            <a:spLocks noGrp="1" noChangeArrowheads="1"/>
          </p:cNvSpPr>
          <p:nvPr>
            <p:custDataLst>
              <p:tags r:id="rId15"/>
            </p:custDataLst>
          </p:nvPr>
        </p:nvSpPr>
        <p:spPr bwMode="auto">
          <a:xfrm>
            <a:off x="857250" y="7162800"/>
            <a:ext cx="13525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lstStyle/>
          <a:p>
            <a:pPr algn="just" eaLnBrk="1" hangingPunct="1"/>
            <a:r>
              <a:rPr lang="fr-CA" sz="2700" b="1" noProof="0" dirty="0">
                <a:solidFill>
                  <a:srgbClr val="FFFFFF"/>
                </a:solidFill>
                <a:latin typeface="Arial" panose="020B0604020202020204" pitchFamily="34" charset="0"/>
                <a:cs typeface="Arial" panose="020B0604020202020204" pitchFamily="34" charset="0"/>
              </a:rPr>
              <a:t>Développer le GSR québécois en protégeant la capacité de payer et l’accès à la transition.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8"/>
</p:tagLst>
</file>

<file path=ppt/tags/tag17.xml><?xml version="1.0" encoding="utf-8"?>
<p:tagLst xmlns:a="http://schemas.openxmlformats.org/drawingml/2006/main" xmlns:r="http://schemas.openxmlformats.org/officeDocument/2006/relationships" xmlns:p="http://schemas.openxmlformats.org/presentationml/2006/main">
  <p:tag name="NUM" val="9"/>
</p:tagLst>
</file>

<file path=ppt/tags/tag18.xml><?xml version="1.0" encoding="utf-8"?>
<p:tagLst xmlns:a="http://schemas.openxmlformats.org/drawingml/2006/main" xmlns:r="http://schemas.openxmlformats.org/officeDocument/2006/relationships" xmlns:p="http://schemas.openxmlformats.org/presentationml/2006/main">
  <p:tag name="NUM" val="10"/>
</p:tagLst>
</file>

<file path=ppt/tags/tag19.xml><?xml version="1.0" encoding="utf-8"?>
<p:tagLst xmlns:a="http://schemas.openxmlformats.org/drawingml/2006/main" xmlns:r="http://schemas.openxmlformats.org/officeDocument/2006/relationships" xmlns:p="http://schemas.openxmlformats.org/presentationml/2006/main">
  <p:tag name="NUM" val="11"/>
</p:tagLst>
</file>

<file path=ppt/tags/tag20.xml><?xml version="1.0" encoding="utf-8"?>
<p:tagLst xmlns:a="http://schemas.openxmlformats.org/drawingml/2006/main" xmlns:r="http://schemas.openxmlformats.org/officeDocument/2006/relationships" xmlns:p="http://schemas.openxmlformats.org/presentationml/2006/main">
  <p:tag name="NUM" val="12"/>
</p:tagLst>
</file>

<file path=ppt/tags/tag21.xml><?xml version="1.0" encoding="utf-8"?>
<p:tagLst xmlns:a="http://schemas.openxmlformats.org/drawingml/2006/main" xmlns:r="http://schemas.openxmlformats.org/officeDocument/2006/relationships" xmlns:p="http://schemas.openxmlformats.org/presentationml/2006/main">
  <p:tag name="NUM" val="13"/>
</p:tagLst>
</file>

<file path=ppt/tags/tag22.xml><?xml version="1.0" encoding="utf-8"?>
<p:tagLst xmlns:a="http://schemas.openxmlformats.org/drawingml/2006/main" xmlns:r="http://schemas.openxmlformats.org/officeDocument/2006/relationships" xmlns:p="http://schemas.openxmlformats.org/presentationml/2006/main">
  <p:tag name="NUM" val="14"/>
</p:tagLst>
</file>

<file path=ppt/tags/tag23.xml><?xml version="1.0" encoding="utf-8"?>
<p:tagLst xmlns:a="http://schemas.openxmlformats.org/drawingml/2006/main" xmlns:r="http://schemas.openxmlformats.org/officeDocument/2006/relationships" xmlns:p="http://schemas.openxmlformats.org/presentationml/2006/main">
  <p:tag name="NUM" val="15"/>
</p:tagLst>
</file>

<file path=ppt/tags/tag24.xml><?xml version="1.0" encoding="utf-8"?>
<p:tagLst xmlns:a="http://schemas.openxmlformats.org/drawingml/2006/main" xmlns:r="http://schemas.openxmlformats.org/officeDocument/2006/relationships" xmlns:p="http://schemas.openxmlformats.org/presentationml/2006/main">
  <p:tag name="NUM" val="16"/>
</p:tagLst>
</file>

<file path=ppt/tags/tag25.xml><?xml version="1.0" encoding="utf-8"?>
<p:tagLst xmlns:a="http://schemas.openxmlformats.org/drawingml/2006/main" xmlns:r="http://schemas.openxmlformats.org/officeDocument/2006/relationships" xmlns:p="http://schemas.openxmlformats.org/presentationml/2006/main">
  <p:tag name="NUM" val="17"/>
</p:tagLst>
</file>

<file path=ppt/tags/tag26.xml><?xml version="1.0" encoding="utf-8"?>
<p:tagLst xmlns:a="http://schemas.openxmlformats.org/drawingml/2006/main" xmlns:r="http://schemas.openxmlformats.org/officeDocument/2006/relationships" xmlns:p="http://schemas.openxmlformats.org/presentationml/2006/main">
  <p:tag name="NUM" val="18"/>
</p:tagLst>
</file>

<file path=ppt/tags/tag27.xml><?xml version="1.0" encoding="utf-8"?>
<p:tagLst xmlns:a="http://schemas.openxmlformats.org/drawingml/2006/main" xmlns:r="http://schemas.openxmlformats.org/officeDocument/2006/relationships" xmlns:p="http://schemas.openxmlformats.org/presentationml/2006/main">
  <p:tag name="NUM" val="19"/>
</p:tagLst>
</file>

<file path=ppt/tags/tag28.xml><?xml version="1.0" encoding="utf-8"?>
<p:tagLst xmlns:a="http://schemas.openxmlformats.org/drawingml/2006/main" xmlns:r="http://schemas.openxmlformats.org/officeDocument/2006/relationships" xmlns:p="http://schemas.openxmlformats.org/presentationml/2006/main">
  <p:tag name="NUM" val="20"/>
</p:tagLst>
</file>

<file path=ppt/tags/tag29.xml><?xml version="1.0" encoding="utf-8"?>
<p:tagLst xmlns:a="http://schemas.openxmlformats.org/drawingml/2006/main" xmlns:r="http://schemas.openxmlformats.org/officeDocument/2006/relationships" xmlns:p="http://schemas.openxmlformats.org/presentationml/2006/main">
  <p:tag name="NUM" val="21"/>
</p:tagLst>
</file>

<file path=ppt/tags/tag30.xml><?xml version="1.0" encoding="utf-8"?>
<p:tagLst xmlns:a="http://schemas.openxmlformats.org/drawingml/2006/main" xmlns:r="http://schemas.openxmlformats.org/officeDocument/2006/relationships" xmlns:p="http://schemas.openxmlformats.org/presentationml/2006/main">
  <p:tag name="NUM" val="22"/>
</p:tagLst>
</file>

<file path=ppt/tags/tag31.xml><?xml version="1.0" encoding="utf-8"?>
<p:tagLst xmlns:a="http://schemas.openxmlformats.org/drawingml/2006/main" xmlns:r="http://schemas.openxmlformats.org/officeDocument/2006/relationships" xmlns:p="http://schemas.openxmlformats.org/presentationml/2006/main">
  <p:tag name="NUM" val="23"/>
</p:tagLst>
</file>

<file path=ppt/tags/tag32.xml><?xml version="1.0" encoding="utf-8"?>
<p:tagLst xmlns:a="http://schemas.openxmlformats.org/drawingml/2006/main" xmlns:r="http://schemas.openxmlformats.org/officeDocument/2006/relationships" xmlns:p="http://schemas.openxmlformats.org/presentationml/2006/main">
  <p:tag name="NUM" val="24"/>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6"/>
</p:tagLst>
</file>

<file path=ppt/tags/tag39.xml><?xml version="1.0" encoding="utf-8"?>
<p:tagLst xmlns:a="http://schemas.openxmlformats.org/drawingml/2006/main" xmlns:r="http://schemas.openxmlformats.org/officeDocument/2006/relationships" xmlns:p="http://schemas.openxmlformats.org/presentationml/2006/main">
  <p:tag name="NUM" val="7"/>
</p:tagLst>
</file>

<file path=ppt/tags/tag40.xml><?xml version="1.0" encoding="utf-8"?>
<p:tagLst xmlns:a="http://schemas.openxmlformats.org/drawingml/2006/main" xmlns:r="http://schemas.openxmlformats.org/officeDocument/2006/relationships" xmlns:p="http://schemas.openxmlformats.org/presentationml/2006/main">
  <p:tag name="NUM" val="8"/>
</p:tagLst>
</file>

<file path=ppt/tags/tag41.xml><?xml version="1.0" encoding="utf-8"?>
<p:tagLst xmlns:a="http://schemas.openxmlformats.org/drawingml/2006/main" xmlns:r="http://schemas.openxmlformats.org/officeDocument/2006/relationships" xmlns:p="http://schemas.openxmlformats.org/presentationml/2006/main">
  <p:tag name="NUM" val="9"/>
</p:tagLst>
</file>

<file path=ppt/tags/tag42.xml><?xml version="1.0" encoding="utf-8"?>
<p:tagLst xmlns:a="http://schemas.openxmlformats.org/drawingml/2006/main" xmlns:r="http://schemas.openxmlformats.org/officeDocument/2006/relationships" xmlns:p="http://schemas.openxmlformats.org/presentationml/2006/main">
  <p:tag name="NUM" val="10"/>
</p:tagLst>
</file>

<file path=ppt/tags/tag43.xml><?xml version="1.0" encoding="utf-8"?>
<p:tagLst xmlns:a="http://schemas.openxmlformats.org/drawingml/2006/main" xmlns:r="http://schemas.openxmlformats.org/officeDocument/2006/relationships" xmlns:p="http://schemas.openxmlformats.org/presentationml/2006/main">
  <p:tag name="NUM" val="11"/>
</p:tagLst>
</file>

<file path=ppt/tags/tag44.xml><?xml version="1.0" encoding="utf-8"?>
<p:tagLst xmlns:a="http://schemas.openxmlformats.org/drawingml/2006/main" xmlns:r="http://schemas.openxmlformats.org/officeDocument/2006/relationships" xmlns:p="http://schemas.openxmlformats.org/presentationml/2006/main">
  <p:tag name="NUM" val="12"/>
</p:tagLst>
</file>

<file path=ppt/tags/tag45.xml><?xml version="1.0" encoding="utf-8"?>
<p:tagLst xmlns:a="http://schemas.openxmlformats.org/drawingml/2006/main" xmlns:r="http://schemas.openxmlformats.org/officeDocument/2006/relationships" xmlns:p="http://schemas.openxmlformats.org/presentationml/2006/main">
  <p:tag name="NUM" val="13"/>
</p:tagLst>
</file>

<file path=ppt/tags/tag46.xml><?xml version="1.0" encoding="utf-8"?>
<p:tagLst xmlns:a="http://schemas.openxmlformats.org/drawingml/2006/main" xmlns:r="http://schemas.openxmlformats.org/officeDocument/2006/relationships" xmlns:p="http://schemas.openxmlformats.org/presentationml/2006/main">
  <p:tag name="NUM" val="14"/>
</p:tagLst>
</file>

<file path=ppt/tags/tag47.xml><?xml version="1.0" encoding="utf-8"?>
<p:tagLst xmlns:a="http://schemas.openxmlformats.org/drawingml/2006/main" xmlns:r="http://schemas.openxmlformats.org/officeDocument/2006/relationships" xmlns:p="http://schemas.openxmlformats.org/presentationml/2006/main">
  <p:tag name="NUM" val="15"/>
</p:tagLst>
</file>

<file path=ppt/tags/tag48.xml><?xml version="1.0" encoding="utf-8"?>
<p:tagLst xmlns:a="http://schemas.openxmlformats.org/drawingml/2006/main" xmlns:r="http://schemas.openxmlformats.org/officeDocument/2006/relationships" xmlns:p="http://schemas.openxmlformats.org/presentationml/2006/main">
  <p:tag name="NUM" val="16"/>
</p:tagLst>
</file>

<file path=ppt/tags/tag49.xml><?xml version="1.0" encoding="utf-8"?>
<p:tagLst xmlns:a="http://schemas.openxmlformats.org/drawingml/2006/main" xmlns:r="http://schemas.openxmlformats.org/officeDocument/2006/relationships" xmlns:p="http://schemas.openxmlformats.org/presentationml/2006/main">
  <p:tag name="NUM" val="17"/>
</p:tagLst>
</file>

<file path=ppt/tags/tag50.xml><?xml version="1.0" encoding="utf-8"?>
<p:tagLst xmlns:a="http://schemas.openxmlformats.org/drawingml/2006/main" xmlns:r="http://schemas.openxmlformats.org/officeDocument/2006/relationships" xmlns:p="http://schemas.openxmlformats.org/presentationml/2006/main">
  <p:tag name="NUM" val="18"/>
</p:tagLst>
</file>

<file path=ppt/tags/tag51.xml><?xml version="1.0" encoding="utf-8"?>
<p:tagLst xmlns:a="http://schemas.openxmlformats.org/drawingml/2006/main" xmlns:r="http://schemas.openxmlformats.org/officeDocument/2006/relationships" xmlns:p="http://schemas.openxmlformats.org/presentationml/2006/main">
  <p:tag name="NUM" val="19"/>
</p:tagLst>
</file>

<file path=ppt/tags/tag52.xml><?xml version="1.0" encoding="utf-8"?>
<p:tagLst xmlns:a="http://schemas.openxmlformats.org/drawingml/2006/main" xmlns:r="http://schemas.openxmlformats.org/officeDocument/2006/relationships" xmlns:p="http://schemas.openxmlformats.org/presentationml/2006/main">
  <p:tag name="NUM" val="20"/>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5"/>
</p:tagLst>
</file>

<file path=ppt/tags/tag58.xml><?xml version="1.0" encoding="utf-8"?>
<p:tagLst xmlns:a="http://schemas.openxmlformats.org/drawingml/2006/main" xmlns:r="http://schemas.openxmlformats.org/officeDocument/2006/relationships" xmlns:p="http://schemas.openxmlformats.org/presentationml/2006/main">
  <p:tag name="NUM" val="6"/>
</p:tagLst>
</file>

<file path=ppt/tags/tag59.xml><?xml version="1.0" encoding="utf-8"?>
<p:tagLst xmlns:a="http://schemas.openxmlformats.org/drawingml/2006/main" xmlns:r="http://schemas.openxmlformats.org/officeDocument/2006/relationships" xmlns:p="http://schemas.openxmlformats.org/presentationml/2006/main">
  <p:tag name="NUM" val="7"/>
</p:tagLst>
</file>

<file path=ppt/tags/tag60.xml><?xml version="1.0" encoding="utf-8"?>
<p:tagLst xmlns:a="http://schemas.openxmlformats.org/drawingml/2006/main" xmlns:r="http://schemas.openxmlformats.org/officeDocument/2006/relationships" xmlns:p="http://schemas.openxmlformats.org/presentationml/2006/main">
  <p:tag name="NUM" val="8"/>
</p:tagLst>
</file>

<file path=ppt/tags/tag61.xml><?xml version="1.0" encoding="utf-8"?>
<p:tagLst xmlns:a="http://schemas.openxmlformats.org/drawingml/2006/main" xmlns:r="http://schemas.openxmlformats.org/officeDocument/2006/relationships" xmlns:p="http://schemas.openxmlformats.org/presentationml/2006/main">
  <p:tag name="NUM" val="9"/>
</p:tagLst>
</file>

<file path=ppt/tags/tag62.xml><?xml version="1.0" encoding="utf-8"?>
<p:tagLst xmlns:a="http://schemas.openxmlformats.org/drawingml/2006/main" xmlns:r="http://schemas.openxmlformats.org/officeDocument/2006/relationships" xmlns:p="http://schemas.openxmlformats.org/presentationml/2006/main">
  <p:tag name="NUM" val="10"/>
</p:tagLst>
</file>

<file path=ppt/tags/tag63.xml><?xml version="1.0" encoding="utf-8"?>
<p:tagLst xmlns:a="http://schemas.openxmlformats.org/drawingml/2006/main" xmlns:r="http://schemas.openxmlformats.org/officeDocument/2006/relationships" xmlns:p="http://schemas.openxmlformats.org/presentationml/2006/main">
  <p:tag name="NUM" val="11"/>
</p:tagLst>
</file>

<file path=ppt/tags/tag64.xml><?xml version="1.0" encoding="utf-8"?>
<p:tagLst xmlns:a="http://schemas.openxmlformats.org/drawingml/2006/main" xmlns:r="http://schemas.openxmlformats.org/officeDocument/2006/relationships" xmlns:p="http://schemas.openxmlformats.org/presentationml/2006/main">
  <p:tag name="NUM" val="12"/>
</p:tagLst>
</file>

<file path=ppt/tags/tag65.xml><?xml version="1.0" encoding="utf-8"?>
<p:tagLst xmlns:a="http://schemas.openxmlformats.org/drawingml/2006/main" xmlns:r="http://schemas.openxmlformats.org/officeDocument/2006/relationships" xmlns:p="http://schemas.openxmlformats.org/presentationml/2006/main">
  <p:tag name="NUM" val="13"/>
</p:tagLst>
</file>

<file path=ppt/tags/tag66.xml><?xml version="1.0" encoding="utf-8"?>
<p:tagLst xmlns:a="http://schemas.openxmlformats.org/drawingml/2006/main" xmlns:r="http://schemas.openxmlformats.org/officeDocument/2006/relationships" xmlns:p="http://schemas.openxmlformats.org/presentationml/2006/main">
  <p:tag name="NUM" val="14"/>
</p:tagLst>
</file>

<file path=ppt/tags/tag67.xml><?xml version="1.0" encoding="utf-8"?>
<p:tagLst xmlns:a="http://schemas.openxmlformats.org/drawingml/2006/main" xmlns:r="http://schemas.openxmlformats.org/officeDocument/2006/relationships" xmlns:p="http://schemas.openxmlformats.org/presentationml/2006/main">
  <p:tag name="NUM" val="15"/>
</p:tagLst>
</file>

<file path=ppt/tags/tag68.xml><?xml version="1.0" encoding="utf-8"?>
<p:tagLst xmlns:a="http://schemas.openxmlformats.org/drawingml/2006/main" xmlns:r="http://schemas.openxmlformats.org/officeDocument/2006/relationships" xmlns:p="http://schemas.openxmlformats.org/presentationml/2006/main">
  <p:tag name="NUM" val="16"/>
</p:tagLst>
</file>

<file path=ppt/tags/tag69.xml><?xml version="1.0" encoding="utf-8"?>
<p:tagLst xmlns:a="http://schemas.openxmlformats.org/drawingml/2006/main" xmlns:r="http://schemas.openxmlformats.org/officeDocument/2006/relationships" xmlns:p="http://schemas.openxmlformats.org/presentationml/2006/main">
  <p:tag name="NUM" val="17"/>
</p:tagLst>
</file>

<file path=ppt/tags/tag70.xml><?xml version="1.0" encoding="utf-8"?>
<p:tagLst xmlns:a="http://schemas.openxmlformats.org/drawingml/2006/main" xmlns:r="http://schemas.openxmlformats.org/officeDocument/2006/relationships" xmlns:p="http://schemas.openxmlformats.org/presentationml/2006/main">
  <p:tag name="NUM" val="18"/>
</p:tagLst>
</file>

<file path=ppt/tags/tag71.xml><?xml version="1.0" encoding="utf-8"?>
<p:tagLst xmlns:a="http://schemas.openxmlformats.org/drawingml/2006/main" xmlns:r="http://schemas.openxmlformats.org/officeDocument/2006/relationships" xmlns:p="http://schemas.openxmlformats.org/presentationml/2006/main">
  <p:tag name="NUM" val="19"/>
</p:tagLst>
</file>

<file path=ppt/tags/tag72.xml><?xml version="1.0" encoding="utf-8"?>
<p:tagLst xmlns:a="http://schemas.openxmlformats.org/drawingml/2006/main" xmlns:r="http://schemas.openxmlformats.org/officeDocument/2006/relationships" xmlns:p="http://schemas.openxmlformats.org/presentationml/2006/main">
  <p:tag name="NUM" val="20"/>
</p:tagLst>
</file>

<file path=ppt/tags/tag73.xml><?xml version="1.0" encoding="utf-8"?>
<p:tagLst xmlns:a="http://schemas.openxmlformats.org/drawingml/2006/main" xmlns:r="http://schemas.openxmlformats.org/officeDocument/2006/relationships" xmlns:p="http://schemas.openxmlformats.org/presentationml/2006/main">
  <p:tag name="NUM" val="21"/>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4"/>
</p:tagLst>
</file>

<file path=ppt/tags/tag78.xml><?xml version="1.0" encoding="utf-8"?>
<p:tagLst xmlns:a="http://schemas.openxmlformats.org/drawingml/2006/main" xmlns:r="http://schemas.openxmlformats.org/officeDocument/2006/relationships" xmlns:p="http://schemas.openxmlformats.org/presentationml/2006/main">
  <p:tag name="NUM" val="5"/>
</p:tagLst>
</file>

<file path=ppt/tags/tag79.xml><?xml version="1.0" encoding="utf-8"?>
<p:tagLst xmlns:a="http://schemas.openxmlformats.org/drawingml/2006/main" xmlns:r="http://schemas.openxmlformats.org/officeDocument/2006/relationships" xmlns:p="http://schemas.openxmlformats.org/presentationml/2006/main">
  <p:tag name="NUM" val="6"/>
</p:tagLst>
</file>

<file path=ppt/tags/tag80.xml><?xml version="1.0" encoding="utf-8"?>
<p:tagLst xmlns:a="http://schemas.openxmlformats.org/drawingml/2006/main" xmlns:r="http://schemas.openxmlformats.org/officeDocument/2006/relationships" xmlns:p="http://schemas.openxmlformats.org/presentationml/2006/main">
  <p:tag name="NUM" val="7"/>
</p:tagLst>
</file>

<file path=ppt/tags/tag81.xml><?xml version="1.0" encoding="utf-8"?>
<p:tagLst xmlns:a="http://schemas.openxmlformats.org/drawingml/2006/main" xmlns:r="http://schemas.openxmlformats.org/officeDocument/2006/relationships" xmlns:p="http://schemas.openxmlformats.org/presentationml/2006/main">
  <p:tag name="NUM" val="8"/>
</p:tagLst>
</file>

<file path=ppt/tags/tag82.xml><?xml version="1.0" encoding="utf-8"?>
<p:tagLst xmlns:a="http://schemas.openxmlformats.org/drawingml/2006/main" xmlns:r="http://schemas.openxmlformats.org/officeDocument/2006/relationships" xmlns:p="http://schemas.openxmlformats.org/presentationml/2006/main">
  <p:tag name="NUM" val="9"/>
</p:tagLst>
</file>

<file path=ppt/tags/tag83.xml><?xml version="1.0" encoding="utf-8"?>
<p:tagLst xmlns:a="http://schemas.openxmlformats.org/drawingml/2006/main" xmlns:r="http://schemas.openxmlformats.org/officeDocument/2006/relationships" xmlns:p="http://schemas.openxmlformats.org/presentationml/2006/main">
  <p:tag name="NUM" val="10"/>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5"/>
</p:tagLst>
</file>

<file path=ppt/tags/tag89.xml><?xml version="1.0" encoding="utf-8"?>
<p:tagLst xmlns:a="http://schemas.openxmlformats.org/drawingml/2006/main" xmlns:r="http://schemas.openxmlformats.org/officeDocument/2006/relationships" xmlns:p="http://schemas.openxmlformats.org/presentationml/2006/main">
  <p:tag name="NUM" val="6"/>
</p:tagLst>
</file>

<file path=ppt/tags/tag90.xml><?xml version="1.0" encoding="utf-8"?>
<p:tagLst xmlns:a="http://schemas.openxmlformats.org/drawingml/2006/main" xmlns:r="http://schemas.openxmlformats.org/officeDocument/2006/relationships" xmlns:p="http://schemas.openxmlformats.org/presentationml/2006/main">
  <p:tag name="NUM" val="7"/>
</p:tagLst>
</file>

<file path=ppt/tags/tag91.xml><?xml version="1.0" encoding="utf-8"?>
<p:tagLst xmlns:a="http://schemas.openxmlformats.org/drawingml/2006/main" xmlns:r="http://schemas.openxmlformats.org/officeDocument/2006/relationships" xmlns:p="http://schemas.openxmlformats.org/presentationml/2006/main">
  <p:tag name="NUM" val="8"/>
</p:tagLst>
</file>

<file path=ppt/tags/tag92.xml><?xml version="1.0" encoding="utf-8"?>
<p:tagLst xmlns:a="http://schemas.openxmlformats.org/drawingml/2006/main" xmlns:r="http://schemas.openxmlformats.org/officeDocument/2006/relationships" xmlns:p="http://schemas.openxmlformats.org/presentationml/2006/main">
  <p:tag name="NUM" val="9"/>
</p:tagLst>
</file>

<file path=ppt/tags/tag93.xml><?xml version="1.0" encoding="utf-8"?>
<p:tagLst xmlns:a="http://schemas.openxmlformats.org/drawingml/2006/main" xmlns:r="http://schemas.openxmlformats.org/officeDocument/2006/relationships" xmlns:p="http://schemas.openxmlformats.org/presentationml/2006/main">
  <p:tag name="NUM" val="10"/>
</p:tagLst>
</file>

<file path=ppt/tags/tag94.xml><?xml version="1.0" encoding="utf-8"?>
<p:tagLst xmlns:a="http://schemas.openxmlformats.org/drawingml/2006/main" xmlns:r="http://schemas.openxmlformats.org/officeDocument/2006/relationships" xmlns:p="http://schemas.openxmlformats.org/presentationml/2006/main">
  <p:tag name="NUM" val="11"/>
</p:tagLst>
</file>

<file path=ppt/tags/tag95.xml><?xml version="1.0" encoding="utf-8"?>
<p:tagLst xmlns:a="http://schemas.openxmlformats.org/drawingml/2006/main" xmlns:r="http://schemas.openxmlformats.org/officeDocument/2006/relationships" xmlns:p="http://schemas.openxmlformats.org/presentationml/2006/main">
  <p:tag name="NUM" val="12"/>
</p:tagLst>
</file>

<file path=ppt/tags/tag96.xml><?xml version="1.0" encoding="utf-8"?>
<p:tagLst xmlns:a="http://schemas.openxmlformats.org/drawingml/2006/main" xmlns:r="http://schemas.openxmlformats.org/officeDocument/2006/relationships" xmlns:p="http://schemas.openxmlformats.org/presentationml/2006/main">
  <p:tag name="NUM" val="13"/>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3"/>
</p:tagLst>
</file>

<file path=ppt/tags/tag100.xml><?xml version="1.0" encoding="utf-8"?>
<p:tagLst xmlns:a="http://schemas.openxmlformats.org/drawingml/2006/main" xmlns:r="http://schemas.openxmlformats.org/officeDocument/2006/relationships" xmlns:p="http://schemas.openxmlformats.org/presentationml/2006/main">
  <p:tag name="NUM" val="4"/>
</p:tagLst>
</file>

<file path=ppt/tags/tag101.xml><?xml version="1.0" encoding="utf-8"?>
<p:tagLst xmlns:a="http://schemas.openxmlformats.org/drawingml/2006/main" xmlns:r="http://schemas.openxmlformats.org/officeDocument/2006/relationships" xmlns:p="http://schemas.openxmlformats.org/presentationml/2006/main">
  <p:tag name="NUM" val="5"/>
</p:tagLst>
</file>

<file path=ppt/tags/tag102.xml><?xml version="1.0" encoding="utf-8"?>
<p:tagLst xmlns:a="http://schemas.openxmlformats.org/drawingml/2006/main" xmlns:r="http://schemas.openxmlformats.org/officeDocument/2006/relationships" xmlns:p="http://schemas.openxmlformats.org/presentationml/2006/main">
  <p:tag name="NUM" val="6"/>
</p:tagLst>
</file>

<file path=ppt/tags/tag103.xml><?xml version="1.0" encoding="utf-8"?>
<p:tagLst xmlns:a="http://schemas.openxmlformats.org/drawingml/2006/main" xmlns:r="http://schemas.openxmlformats.org/officeDocument/2006/relationships" xmlns:p="http://schemas.openxmlformats.org/presentationml/2006/main">
  <p:tag name="NUM" val="7"/>
</p:tagLst>
</file>

<file path=ppt/tags/tag104.xml><?xml version="1.0" encoding="utf-8"?>
<p:tagLst xmlns:a="http://schemas.openxmlformats.org/drawingml/2006/main" xmlns:r="http://schemas.openxmlformats.org/officeDocument/2006/relationships" xmlns:p="http://schemas.openxmlformats.org/presentationml/2006/main">
  <p:tag name="NUM" val="8"/>
</p:tagLst>
</file>

<file path=ppt/tags/tag105.xml><?xml version="1.0" encoding="utf-8"?>
<p:tagLst xmlns:a="http://schemas.openxmlformats.org/drawingml/2006/main" xmlns:r="http://schemas.openxmlformats.org/officeDocument/2006/relationships" xmlns:p="http://schemas.openxmlformats.org/presentationml/2006/main">
  <p:tag name="NUM" val="9"/>
</p:tagLst>
</file>

<file path=ppt/tags/tag106.xml><?xml version="1.0" encoding="utf-8"?>
<p:tagLst xmlns:a="http://schemas.openxmlformats.org/drawingml/2006/main" xmlns:r="http://schemas.openxmlformats.org/officeDocument/2006/relationships" xmlns:p="http://schemas.openxmlformats.org/presentationml/2006/main">
  <p:tag name="NUM" val="10"/>
</p:tagLst>
</file>

<file path=ppt/tags/tag107.xml><?xml version="1.0" encoding="utf-8"?>
<p:tagLst xmlns:a="http://schemas.openxmlformats.org/drawingml/2006/main" xmlns:r="http://schemas.openxmlformats.org/officeDocument/2006/relationships" xmlns:p="http://schemas.openxmlformats.org/presentationml/2006/main">
  <p:tag name="NUM" val="11"/>
</p:tagLst>
</file>

<file path=ppt/tags/tag108.xml><?xml version="1.0" encoding="utf-8"?>
<p:tagLst xmlns:a="http://schemas.openxmlformats.org/drawingml/2006/main" xmlns:r="http://schemas.openxmlformats.org/officeDocument/2006/relationships" xmlns:p="http://schemas.openxmlformats.org/presentationml/2006/main">
  <p:tag name="NUM" val="12"/>
</p:tagLst>
</file>

<file path=ppt/tags/tag109.xml><?xml version="1.0" encoding="utf-8"?>
<p:tagLst xmlns:a="http://schemas.openxmlformats.org/drawingml/2006/main" xmlns:r="http://schemas.openxmlformats.org/officeDocument/2006/relationships" xmlns:p="http://schemas.openxmlformats.org/presentationml/2006/main">
  <p:tag name="NUM" val="13"/>
</p:tagLst>
</file>

<file path=ppt/tags/tag110.xml><?xml version="1.0" encoding="utf-8"?>
<p:tagLst xmlns:a="http://schemas.openxmlformats.org/drawingml/2006/main" xmlns:r="http://schemas.openxmlformats.org/officeDocument/2006/relationships" xmlns:p="http://schemas.openxmlformats.org/presentationml/2006/main">
  <p:tag name="NUM" val="14"/>
</p:tagLst>
</file>

<file path=ppt/tags/tag111.xml><?xml version="1.0" encoding="utf-8"?>
<p:tagLst xmlns:a="http://schemas.openxmlformats.org/drawingml/2006/main" xmlns:r="http://schemas.openxmlformats.org/officeDocument/2006/relationships" xmlns:p="http://schemas.openxmlformats.org/presentationml/2006/main">
  <p:tag name="NUM" val="15"/>
</p:tagLst>
</file>

<file path=ppt/tags/tag112.xml><?xml version="1.0" encoding="utf-8"?>
<p:tagLst xmlns:a="http://schemas.openxmlformats.org/drawingml/2006/main" xmlns:r="http://schemas.openxmlformats.org/officeDocument/2006/relationships" xmlns:p="http://schemas.openxmlformats.org/presentationml/2006/main">
  <p:tag name="NUM" val="16"/>
</p:tagLst>
</file>

<file path=ppt/tags/tag113.xml><?xml version="1.0" encoding="utf-8"?>
<p:tagLst xmlns:a="http://schemas.openxmlformats.org/drawingml/2006/main" xmlns:r="http://schemas.openxmlformats.org/officeDocument/2006/relationships" xmlns:p="http://schemas.openxmlformats.org/presentationml/2006/main">
  <p:tag name="NUM" val="17"/>
</p:tagLst>
</file>

<file path=ppt/tags/tag114.xml><?xml version="1.0" encoding="utf-8"?>
<p:tagLst xmlns:a="http://schemas.openxmlformats.org/drawingml/2006/main" xmlns:r="http://schemas.openxmlformats.org/officeDocument/2006/relationships" xmlns:p="http://schemas.openxmlformats.org/presentationml/2006/main">
  <p:tag name="NUM" val="18"/>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2"/>
</p:tagLst>
</file>

<file path=ppt/tags/tag117.xml><?xml version="1.0" encoding="utf-8"?>
<p:tagLst xmlns:a="http://schemas.openxmlformats.org/drawingml/2006/main" xmlns:r="http://schemas.openxmlformats.org/officeDocument/2006/relationships" xmlns:p="http://schemas.openxmlformats.org/presentationml/2006/main">
  <p:tag name="NUM" val="3"/>
</p:tagLst>
</file>

<file path=ppt/tags/tag118.xml><?xml version="1.0" encoding="utf-8"?>
<p:tagLst xmlns:a="http://schemas.openxmlformats.org/drawingml/2006/main" xmlns:r="http://schemas.openxmlformats.org/officeDocument/2006/relationships" xmlns:p="http://schemas.openxmlformats.org/presentationml/2006/main">
  <p:tag name="NUM" val="4"/>
</p:tagLst>
</file>

<file path=ppt/tags/tag119.xml><?xml version="1.0" encoding="utf-8"?>
<p:tagLst xmlns:a="http://schemas.openxmlformats.org/drawingml/2006/main" xmlns:r="http://schemas.openxmlformats.org/officeDocument/2006/relationships" xmlns:p="http://schemas.openxmlformats.org/presentationml/2006/main">
  <p:tag name="NUM" val="5"/>
</p:tagLst>
</file>

<file path=ppt/tags/tag120.xml><?xml version="1.0" encoding="utf-8"?>
<p:tagLst xmlns:a="http://schemas.openxmlformats.org/drawingml/2006/main" xmlns:r="http://schemas.openxmlformats.org/officeDocument/2006/relationships" xmlns:p="http://schemas.openxmlformats.org/presentationml/2006/main">
  <p:tag name="NUM" val="6"/>
</p:tagLst>
</file>

<file path=ppt/tags/tag121.xml><?xml version="1.0" encoding="utf-8"?>
<p:tagLst xmlns:a="http://schemas.openxmlformats.org/drawingml/2006/main" xmlns:r="http://schemas.openxmlformats.org/officeDocument/2006/relationships" xmlns:p="http://schemas.openxmlformats.org/presentationml/2006/main">
  <p:tag name="NUM" val="7"/>
</p:tagLst>
</file>

<file path=ppt/tags/tag122.xml><?xml version="1.0" encoding="utf-8"?>
<p:tagLst xmlns:a="http://schemas.openxmlformats.org/drawingml/2006/main" xmlns:r="http://schemas.openxmlformats.org/officeDocument/2006/relationships" xmlns:p="http://schemas.openxmlformats.org/presentationml/2006/main">
  <p:tag name="NUM" val="8"/>
</p:tagLst>
</file>

<file path=ppt/tags/tag123.xml><?xml version="1.0" encoding="utf-8"?>
<p:tagLst xmlns:a="http://schemas.openxmlformats.org/drawingml/2006/main" xmlns:r="http://schemas.openxmlformats.org/officeDocument/2006/relationships" xmlns:p="http://schemas.openxmlformats.org/presentationml/2006/main">
  <p:tag name="NUM" val="9"/>
</p:tagLst>
</file>

<file path=ppt/tags/tag124.xml><?xml version="1.0" encoding="utf-8"?>
<p:tagLst xmlns:a="http://schemas.openxmlformats.org/drawingml/2006/main" xmlns:r="http://schemas.openxmlformats.org/officeDocument/2006/relationships" xmlns:p="http://schemas.openxmlformats.org/presentationml/2006/main">
  <p:tag name="NUM" val="10"/>
</p:tagLst>
</file>

<file path=ppt/tags/tag125.xml><?xml version="1.0" encoding="utf-8"?>
<p:tagLst xmlns:a="http://schemas.openxmlformats.org/drawingml/2006/main" xmlns:r="http://schemas.openxmlformats.org/officeDocument/2006/relationships" xmlns:p="http://schemas.openxmlformats.org/presentationml/2006/main">
  <p:tag name="NUM" val="11"/>
</p:tagLst>
</file>

<file path=ppt/tags/tag126.xml><?xml version="1.0" encoding="utf-8"?>
<p:tagLst xmlns:a="http://schemas.openxmlformats.org/drawingml/2006/main" xmlns:r="http://schemas.openxmlformats.org/officeDocument/2006/relationships" xmlns:p="http://schemas.openxmlformats.org/presentationml/2006/main">
  <p:tag name="NUM" val="12"/>
</p:tagLst>
</file>

<file path=ppt/tags/tag127.xml><?xml version="1.0" encoding="utf-8"?>
<p:tagLst xmlns:a="http://schemas.openxmlformats.org/drawingml/2006/main" xmlns:r="http://schemas.openxmlformats.org/officeDocument/2006/relationships" xmlns:p="http://schemas.openxmlformats.org/presentationml/2006/main">
  <p:tag name="NUM" val="13"/>
</p:tagLst>
</file>

<file path=ppt/tags/tag128.xml><?xml version="1.0" encoding="utf-8"?>
<p:tagLst xmlns:a="http://schemas.openxmlformats.org/drawingml/2006/main" xmlns:r="http://schemas.openxmlformats.org/officeDocument/2006/relationships" xmlns:p="http://schemas.openxmlformats.org/presentationml/2006/main">
  <p:tag name="NUM" val="14"/>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4"/>
</p:tagLst>
</file>

<file path=ppt/tags/tag133.xml><?xml version="1.0" encoding="utf-8"?>
<p:tagLst xmlns:a="http://schemas.openxmlformats.org/drawingml/2006/main" xmlns:r="http://schemas.openxmlformats.org/officeDocument/2006/relationships" xmlns:p="http://schemas.openxmlformats.org/presentationml/2006/main">
  <p:tag name="NUM" val="5"/>
</p:tagLst>
</file>

<file path=ppt/tags/tag134.xml><?xml version="1.0" encoding="utf-8"?>
<p:tagLst xmlns:a="http://schemas.openxmlformats.org/drawingml/2006/main" xmlns:r="http://schemas.openxmlformats.org/officeDocument/2006/relationships" xmlns:p="http://schemas.openxmlformats.org/presentationml/2006/main">
  <p:tag name="NUM" val="6"/>
</p:tagLst>
</file>

<file path=ppt/tags/tag135.xml><?xml version="1.0" encoding="utf-8"?>
<p:tagLst xmlns:a="http://schemas.openxmlformats.org/drawingml/2006/main" xmlns:r="http://schemas.openxmlformats.org/officeDocument/2006/relationships" xmlns:p="http://schemas.openxmlformats.org/presentationml/2006/main">
  <p:tag name="NUM" val="7"/>
</p:tagLst>
</file>

<file path=ppt/tags/tag136.xml><?xml version="1.0" encoding="utf-8"?>
<p:tagLst xmlns:a="http://schemas.openxmlformats.org/drawingml/2006/main" xmlns:r="http://schemas.openxmlformats.org/officeDocument/2006/relationships" xmlns:p="http://schemas.openxmlformats.org/presentationml/2006/main">
  <p:tag name="NUM" val="8"/>
</p:tagLst>
</file>

<file path=ppt/tags/tag137.xml><?xml version="1.0" encoding="utf-8"?>
<p:tagLst xmlns:a="http://schemas.openxmlformats.org/drawingml/2006/main" xmlns:r="http://schemas.openxmlformats.org/officeDocument/2006/relationships" xmlns:p="http://schemas.openxmlformats.org/presentationml/2006/main">
  <p:tag name="NUM" val="9"/>
</p:tagLst>
</file>

<file path=ppt/tags/tag138.xml><?xml version="1.0" encoding="utf-8"?>
<p:tagLst xmlns:a="http://schemas.openxmlformats.org/drawingml/2006/main" xmlns:r="http://schemas.openxmlformats.org/officeDocument/2006/relationships" xmlns:p="http://schemas.openxmlformats.org/presentationml/2006/main">
  <p:tag name="NUM" val="10"/>
</p:tagLst>
</file>

<file path=ppt/tags/tag139.xml><?xml version="1.0" encoding="utf-8"?>
<p:tagLst xmlns:a="http://schemas.openxmlformats.org/drawingml/2006/main" xmlns:r="http://schemas.openxmlformats.org/officeDocument/2006/relationships" xmlns:p="http://schemas.openxmlformats.org/presentationml/2006/main">
  <p:tag name="NUM" val="11"/>
</p:tagLst>
</file>

<file path=ppt/tags/tag140.xml><?xml version="1.0" encoding="utf-8"?>
<p:tagLst xmlns:a="http://schemas.openxmlformats.org/drawingml/2006/main" xmlns:r="http://schemas.openxmlformats.org/officeDocument/2006/relationships" xmlns:p="http://schemas.openxmlformats.org/presentationml/2006/main">
  <p:tag name="NUM" val="12"/>
</p:tagLst>
</file>

<file path=ppt/tags/tag141.xml><?xml version="1.0" encoding="utf-8"?>
<p:tagLst xmlns:a="http://schemas.openxmlformats.org/drawingml/2006/main" xmlns:r="http://schemas.openxmlformats.org/officeDocument/2006/relationships" xmlns:p="http://schemas.openxmlformats.org/presentationml/2006/main">
  <p:tag name="NUM" val="13"/>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5"/>
</p:tagLst>
</file>

<file path=ppt/tags/tag147.xml><?xml version="1.0" encoding="utf-8"?>
<p:tagLst xmlns:a="http://schemas.openxmlformats.org/drawingml/2006/main" xmlns:r="http://schemas.openxmlformats.org/officeDocument/2006/relationships" xmlns:p="http://schemas.openxmlformats.org/presentationml/2006/main">
  <p:tag name="NUM" val="6"/>
</p:tagLst>
</file>

<file path=ppt/tags/tag148.xml><?xml version="1.0" encoding="utf-8"?>
<p:tagLst xmlns:a="http://schemas.openxmlformats.org/drawingml/2006/main" xmlns:r="http://schemas.openxmlformats.org/officeDocument/2006/relationships" xmlns:p="http://schemas.openxmlformats.org/presentationml/2006/main">
  <p:tag name="NUM" val="7"/>
</p:tagLst>
</file>

<file path=ppt/tags/tag149.xml><?xml version="1.0" encoding="utf-8"?>
<p:tagLst xmlns:a="http://schemas.openxmlformats.org/drawingml/2006/main" xmlns:r="http://schemas.openxmlformats.org/officeDocument/2006/relationships" xmlns:p="http://schemas.openxmlformats.org/presentationml/2006/main">
  <p:tag name="NUM" val="8"/>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8"/>
</p:tagLst>
</file>

<file path=ppt/tags/tag158.xml><?xml version="1.0" encoding="utf-8"?>
<p:tagLst xmlns:a="http://schemas.openxmlformats.org/drawingml/2006/main" xmlns:r="http://schemas.openxmlformats.org/officeDocument/2006/relationships" xmlns:p="http://schemas.openxmlformats.org/presentationml/2006/main">
  <p:tag name="NUM" val="9"/>
</p:tagLst>
</file>

<file path=ppt/tags/tag159.xml><?xml version="1.0" encoding="utf-8"?>
<p:tagLst xmlns:a="http://schemas.openxmlformats.org/drawingml/2006/main" xmlns:r="http://schemas.openxmlformats.org/officeDocument/2006/relationships" xmlns:p="http://schemas.openxmlformats.org/presentationml/2006/main">
  <p:tag name="NUM" val="10"/>
</p:tagLst>
</file>

<file path=ppt/tags/tag160.xml><?xml version="1.0" encoding="utf-8"?>
<p:tagLst xmlns:a="http://schemas.openxmlformats.org/drawingml/2006/main" xmlns:r="http://schemas.openxmlformats.org/officeDocument/2006/relationships" xmlns:p="http://schemas.openxmlformats.org/presentationml/2006/main">
  <p:tag name="NUM" val="11"/>
</p:tagLst>
</file>

<file path=ppt/tags/tag161.xml><?xml version="1.0" encoding="utf-8"?>
<p:tagLst xmlns:a="http://schemas.openxmlformats.org/drawingml/2006/main" xmlns:r="http://schemas.openxmlformats.org/officeDocument/2006/relationships" xmlns:p="http://schemas.openxmlformats.org/presentationml/2006/main">
  <p:tag name="NUM" val="12"/>
</p:tagLst>
</file>

<file path=ppt/tags/tag162.xml><?xml version="1.0" encoding="utf-8"?>
<p:tagLst xmlns:a="http://schemas.openxmlformats.org/drawingml/2006/main" xmlns:r="http://schemas.openxmlformats.org/officeDocument/2006/relationships" xmlns:p="http://schemas.openxmlformats.org/presentationml/2006/main">
  <p:tag name="NUM" val="13"/>
</p:tagLst>
</file>

<file path=ppt/tags/tag163.xml><?xml version="1.0" encoding="utf-8"?>
<p:tagLst xmlns:a="http://schemas.openxmlformats.org/drawingml/2006/main" xmlns:r="http://schemas.openxmlformats.org/officeDocument/2006/relationships" xmlns:p="http://schemas.openxmlformats.org/presentationml/2006/main">
  <p:tag name="NUM" val="14"/>
</p:tagLst>
</file>

<file path=ppt/tags/tag164.xml><?xml version="1.0" encoding="utf-8"?>
<p:tagLst xmlns:a="http://schemas.openxmlformats.org/drawingml/2006/main" xmlns:r="http://schemas.openxmlformats.org/officeDocument/2006/relationships" xmlns:p="http://schemas.openxmlformats.org/presentationml/2006/main">
  <p:tag name="NUM" val="15"/>
</p:tagLst>
</file>

<file path=ppt/tags/tag165.xml><?xml version="1.0" encoding="utf-8"?>
<p:tagLst xmlns:a="http://schemas.openxmlformats.org/drawingml/2006/main" xmlns:r="http://schemas.openxmlformats.org/officeDocument/2006/relationships" xmlns:p="http://schemas.openxmlformats.org/presentationml/2006/main">
  <p:tag name="NUM" val="16"/>
</p:tagLst>
</file>

<file path=ppt/tags/tag166.xml><?xml version="1.0" encoding="utf-8"?>
<p:tagLst xmlns:a="http://schemas.openxmlformats.org/drawingml/2006/main" xmlns:r="http://schemas.openxmlformats.org/officeDocument/2006/relationships" xmlns:p="http://schemas.openxmlformats.org/presentationml/2006/main">
  <p:tag name="NUM" val="17"/>
</p:tagLst>
</file>

<file path=ppt/tags/tag167.xml><?xml version="1.0" encoding="utf-8"?>
<p:tagLst xmlns:a="http://schemas.openxmlformats.org/drawingml/2006/main" xmlns:r="http://schemas.openxmlformats.org/officeDocument/2006/relationships" xmlns:p="http://schemas.openxmlformats.org/presentationml/2006/main">
  <p:tag name="NUM" val="18"/>
</p:tagLst>
</file>

<file path=ppt/tags/tag168.xml><?xml version="1.0" encoding="utf-8"?>
<p:tagLst xmlns:a="http://schemas.openxmlformats.org/drawingml/2006/main" xmlns:r="http://schemas.openxmlformats.org/officeDocument/2006/relationships" xmlns:p="http://schemas.openxmlformats.org/presentationml/2006/main">
  <p:tag name="NUM" val="19"/>
</p:tagLst>
</file>

<file path=ppt/tags/tag169.xml><?xml version="1.0" encoding="utf-8"?>
<p:tagLst xmlns:a="http://schemas.openxmlformats.org/drawingml/2006/main" xmlns:r="http://schemas.openxmlformats.org/officeDocument/2006/relationships" xmlns:p="http://schemas.openxmlformats.org/presentationml/2006/main">
  <p:tag name="NUM" val="20"/>
</p:tagLst>
</file>

<file path=ppt/tags/tag170.xml><?xml version="1.0" encoding="utf-8"?>
<p:tagLst xmlns:a="http://schemas.openxmlformats.org/drawingml/2006/main" xmlns:r="http://schemas.openxmlformats.org/officeDocument/2006/relationships" xmlns:p="http://schemas.openxmlformats.org/presentationml/2006/main">
  <p:tag name="NUM" val="1"/>
</p:tagLst>
</file>

<file path=ppt/tags/tag171.xml><?xml version="1.0" encoding="utf-8"?>
<p:tagLst xmlns:a="http://schemas.openxmlformats.org/drawingml/2006/main" xmlns:r="http://schemas.openxmlformats.org/officeDocument/2006/relationships" xmlns:p="http://schemas.openxmlformats.org/presentationml/2006/main">
  <p:tag name="NUM" val="2"/>
</p:tagLst>
</file>

<file path=ppt/tags/tag172.xml><?xml version="1.0" encoding="utf-8"?>
<p:tagLst xmlns:a="http://schemas.openxmlformats.org/drawingml/2006/main" xmlns:r="http://schemas.openxmlformats.org/officeDocument/2006/relationships" xmlns:p="http://schemas.openxmlformats.org/presentationml/2006/main">
  <p:tag name="NUM" val="3"/>
</p:tagLst>
</file>

<file path=ppt/tags/tag173.xml><?xml version="1.0" encoding="utf-8"?>
<p:tagLst xmlns:a="http://schemas.openxmlformats.org/drawingml/2006/main" xmlns:r="http://schemas.openxmlformats.org/officeDocument/2006/relationships" xmlns:p="http://schemas.openxmlformats.org/presentationml/2006/main">
  <p:tag name="NUM" val="4"/>
</p:tagLst>
</file>

<file path=ppt/tags/tag174.xml><?xml version="1.0" encoding="utf-8"?>
<p:tagLst xmlns:a="http://schemas.openxmlformats.org/drawingml/2006/main" xmlns:r="http://schemas.openxmlformats.org/officeDocument/2006/relationships" xmlns:p="http://schemas.openxmlformats.org/presentationml/2006/main">
  <p:tag name="NUM" val="5"/>
</p:tagLst>
</file>

<file path=ppt/tags/tag175.xml><?xml version="1.0" encoding="utf-8"?>
<p:tagLst xmlns:a="http://schemas.openxmlformats.org/drawingml/2006/main" xmlns:r="http://schemas.openxmlformats.org/officeDocument/2006/relationships" xmlns:p="http://schemas.openxmlformats.org/presentationml/2006/main">
  <p:tag name="NUM" val="6"/>
</p:tagLst>
</file>

<file path=ppt/tags/tag176.xml><?xml version="1.0" encoding="utf-8"?>
<p:tagLst xmlns:a="http://schemas.openxmlformats.org/drawingml/2006/main" xmlns:r="http://schemas.openxmlformats.org/officeDocument/2006/relationships" xmlns:p="http://schemas.openxmlformats.org/presentationml/2006/main">
  <p:tag name="NUM" val="7"/>
</p:tagLst>
</file>

<file path=ppt/tags/tag177.xml><?xml version="1.0" encoding="utf-8"?>
<p:tagLst xmlns:a="http://schemas.openxmlformats.org/drawingml/2006/main" xmlns:r="http://schemas.openxmlformats.org/officeDocument/2006/relationships" xmlns:p="http://schemas.openxmlformats.org/presentationml/2006/main">
  <p:tag name="NUM" val="8"/>
</p:tagLst>
</file>

<file path=ppt/tags/tag178.xml><?xml version="1.0" encoding="utf-8"?>
<p:tagLst xmlns:a="http://schemas.openxmlformats.org/drawingml/2006/main" xmlns:r="http://schemas.openxmlformats.org/officeDocument/2006/relationships" xmlns:p="http://schemas.openxmlformats.org/presentationml/2006/main">
  <p:tag name="NUM" val="9"/>
</p:tagLst>
</file>

<file path=ppt/tags/tag179.xml><?xml version="1.0" encoding="utf-8"?>
<p:tagLst xmlns:a="http://schemas.openxmlformats.org/drawingml/2006/main" xmlns:r="http://schemas.openxmlformats.org/officeDocument/2006/relationships" xmlns:p="http://schemas.openxmlformats.org/presentationml/2006/main">
  <p:tag name="NUM" val="10"/>
</p:tagLst>
</file>

<file path=ppt/tags/tag180.xml><?xml version="1.0" encoding="utf-8"?>
<p:tagLst xmlns:a="http://schemas.openxmlformats.org/drawingml/2006/main" xmlns:r="http://schemas.openxmlformats.org/officeDocument/2006/relationships" xmlns:p="http://schemas.openxmlformats.org/presentationml/2006/main">
  <p:tag name="NUM" val="11"/>
</p:tagLst>
</file>

<file path=ppt/tags/tag181.xml><?xml version="1.0" encoding="utf-8"?>
<p:tagLst xmlns:a="http://schemas.openxmlformats.org/drawingml/2006/main" xmlns:r="http://schemas.openxmlformats.org/officeDocument/2006/relationships" xmlns:p="http://schemas.openxmlformats.org/presentationml/2006/main">
  <p:tag name="NUM" val="1"/>
</p:tagLst>
</file>

<file path=ppt/tags/tag182.xml><?xml version="1.0" encoding="utf-8"?>
<p:tagLst xmlns:a="http://schemas.openxmlformats.org/drawingml/2006/main" xmlns:r="http://schemas.openxmlformats.org/officeDocument/2006/relationships" xmlns:p="http://schemas.openxmlformats.org/presentationml/2006/main">
  <p:tag name="NUM" val="2"/>
</p:tagLst>
</file>

<file path=ppt/tags/tag183.xml><?xml version="1.0" encoding="utf-8"?>
<p:tagLst xmlns:a="http://schemas.openxmlformats.org/drawingml/2006/main" xmlns:r="http://schemas.openxmlformats.org/officeDocument/2006/relationships" xmlns:p="http://schemas.openxmlformats.org/presentationml/2006/main">
  <p:tag name="NUM" val="3"/>
</p:tagLst>
</file>

<file path=ppt/tags/tag184.xml><?xml version="1.0" encoding="utf-8"?>
<p:tagLst xmlns:a="http://schemas.openxmlformats.org/drawingml/2006/main" xmlns:r="http://schemas.openxmlformats.org/officeDocument/2006/relationships" xmlns:p="http://schemas.openxmlformats.org/presentationml/2006/main">
  <p:tag name="NUM" val="4"/>
</p:tagLst>
</file>

<file path=ppt/tags/tag185.xml><?xml version="1.0" encoding="utf-8"?>
<p:tagLst xmlns:a="http://schemas.openxmlformats.org/drawingml/2006/main" xmlns:r="http://schemas.openxmlformats.org/officeDocument/2006/relationships" xmlns:p="http://schemas.openxmlformats.org/presentationml/2006/main">
  <p:tag name="NUM" val="5"/>
</p:tagLst>
</file>

<file path=ppt/tags/tag186.xml><?xml version="1.0" encoding="utf-8"?>
<p:tagLst xmlns:a="http://schemas.openxmlformats.org/drawingml/2006/main" xmlns:r="http://schemas.openxmlformats.org/officeDocument/2006/relationships" xmlns:p="http://schemas.openxmlformats.org/presentationml/2006/main">
  <p:tag name="NUM" val="6"/>
</p:tagLst>
</file>

<file path=ppt/tags/tag187.xml><?xml version="1.0" encoding="utf-8"?>
<p:tagLst xmlns:a="http://schemas.openxmlformats.org/drawingml/2006/main" xmlns:r="http://schemas.openxmlformats.org/officeDocument/2006/relationships" xmlns:p="http://schemas.openxmlformats.org/presentationml/2006/main">
  <p:tag name="NUM" val="7"/>
</p:tagLst>
</file>

<file path=ppt/tags/tag188.xml><?xml version="1.0" encoding="utf-8"?>
<p:tagLst xmlns:a="http://schemas.openxmlformats.org/drawingml/2006/main" xmlns:r="http://schemas.openxmlformats.org/officeDocument/2006/relationships" xmlns:p="http://schemas.openxmlformats.org/presentationml/2006/main">
  <p:tag name="NUM" val="8"/>
</p:tagLst>
</file>

<file path=ppt/tags/tag189.xml><?xml version="1.0" encoding="utf-8"?>
<p:tagLst xmlns:a="http://schemas.openxmlformats.org/drawingml/2006/main" xmlns:r="http://schemas.openxmlformats.org/officeDocument/2006/relationships" xmlns:p="http://schemas.openxmlformats.org/presentationml/2006/main">
  <p:tag name="NUM" val="9"/>
</p:tagLst>
</file>

<file path=ppt/tags/tag190.xml><?xml version="1.0" encoding="utf-8"?>
<p:tagLst xmlns:a="http://schemas.openxmlformats.org/drawingml/2006/main" xmlns:r="http://schemas.openxmlformats.org/officeDocument/2006/relationships" xmlns:p="http://schemas.openxmlformats.org/presentationml/2006/main">
  <p:tag name="NUM" val="10"/>
</p:tagLst>
</file>

<file path=ppt/tags/tag191.xml><?xml version="1.0" encoding="utf-8"?>
<p:tagLst xmlns:a="http://schemas.openxmlformats.org/drawingml/2006/main" xmlns:r="http://schemas.openxmlformats.org/officeDocument/2006/relationships" xmlns:p="http://schemas.openxmlformats.org/presentationml/2006/main">
  <p:tag name="NUM" val="11"/>
</p:tagLst>
</file>

<file path=ppt/tags/tag192.xml><?xml version="1.0" encoding="utf-8"?>
<p:tagLst xmlns:a="http://schemas.openxmlformats.org/drawingml/2006/main" xmlns:r="http://schemas.openxmlformats.org/officeDocument/2006/relationships" xmlns:p="http://schemas.openxmlformats.org/presentationml/2006/main">
  <p:tag name="NUM" val="12"/>
</p:tagLst>
</file>

<file path=ppt/tags/tag193.xml><?xml version="1.0" encoding="utf-8"?>
<p:tagLst xmlns:a="http://schemas.openxmlformats.org/drawingml/2006/main" xmlns:r="http://schemas.openxmlformats.org/officeDocument/2006/relationships" xmlns:p="http://schemas.openxmlformats.org/presentationml/2006/main">
  <p:tag name="NUM" val="13"/>
</p:tagLst>
</file>

<file path=ppt/tags/tag194.xml><?xml version="1.0" encoding="utf-8"?>
<p:tagLst xmlns:a="http://schemas.openxmlformats.org/drawingml/2006/main" xmlns:r="http://schemas.openxmlformats.org/officeDocument/2006/relationships" xmlns:p="http://schemas.openxmlformats.org/presentationml/2006/main">
  <p:tag name="NUM" val="14"/>
</p:tagLst>
</file>

<file path=ppt/tags/tag195.xml><?xml version="1.0" encoding="utf-8"?>
<p:tagLst xmlns:a="http://schemas.openxmlformats.org/drawingml/2006/main" xmlns:r="http://schemas.openxmlformats.org/officeDocument/2006/relationships" xmlns:p="http://schemas.openxmlformats.org/presentationml/2006/main">
  <p:tag name="NUM" val="15"/>
</p:tagLst>
</file>

<file path=ppt/tags/tag196.xml><?xml version="1.0" encoding="utf-8"?>
<p:tagLst xmlns:a="http://schemas.openxmlformats.org/drawingml/2006/main" xmlns:r="http://schemas.openxmlformats.org/officeDocument/2006/relationships" xmlns:p="http://schemas.openxmlformats.org/presentationml/2006/main">
  <p:tag name="NUM" val="16"/>
</p:tagLst>
</file>

<file path=ppt/tags/tag197.xml><?xml version="1.0" encoding="utf-8"?>
<p:tagLst xmlns:a="http://schemas.openxmlformats.org/drawingml/2006/main" xmlns:r="http://schemas.openxmlformats.org/officeDocument/2006/relationships" xmlns:p="http://schemas.openxmlformats.org/presentationml/2006/main">
  <p:tag name="NUM" val="17"/>
</p:tagLst>
</file>

<file path=ppt/tags/tag198.xml><?xml version="1.0" encoding="utf-8"?>
<p:tagLst xmlns:a="http://schemas.openxmlformats.org/drawingml/2006/main" xmlns:r="http://schemas.openxmlformats.org/officeDocument/2006/relationships" xmlns:p="http://schemas.openxmlformats.org/presentationml/2006/main">
  <p:tag name="NUM" val="18"/>
</p:tagLst>
</file>

<file path=ppt/tags/tag199.xml><?xml version="1.0" encoding="utf-8"?>
<p:tagLst xmlns:a="http://schemas.openxmlformats.org/drawingml/2006/main" xmlns:r="http://schemas.openxmlformats.org/officeDocument/2006/relationships" xmlns:p="http://schemas.openxmlformats.org/presentationml/2006/main">
  <p:tag name="NUM" val="19"/>
</p:tagLst>
</file>

<file path=ppt/tags/tag200.xml><?xml version="1.0" encoding="utf-8"?>
<p:tagLst xmlns:a="http://schemas.openxmlformats.org/drawingml/2006/main" xmlns:r="http://schemas.openxmlformats.org/officeDocument/2006/relationships" xmlns:p="http://schemas.openxmlformats.org/presentationml/2006/main">
  <p:tag name="NUM" val="20"/>
</p:tagLst>
</file>

<file path=ppt/tags/tag201.xml><?xml version="1.0" encoding="utf-8"?>
<p:tagLst xmlns:a="http://schemas.openxmlformats.org/drawingml/2006/main" xmlns:r="http://schemas.openxmlformats.org/officeDocument/2006/relationships" xmlns:p="http://schemas.openxmlformats.org/presentationml/2006/main">
  <p:tag name="NUM" val="21"/>
</p:tagLst>
</file>

<file path=ppt/tags/tag202.xml><?xml version="1.0" encoding="utf-8"?>
<p:tagLst xmlns:a="http://schemas.openxmlformats.org/drawingml/2006/main" xmlns:r="http://schemas.openxmlformats.org/officeDocument/2006/relationships" xmlns:p="http://schemas.openxmlformats.org/presentationml/2006/main">
  <p:tag name="NUM" val="1"/>
</p:tagLst>
</file>

<file path=ppt/tags/tag203.xml><?xml version="1.0" encoding="utf-8"?>
<p:tagLst xmlns:a="http://schemas.openxmlformats.org/drawingml/2006/main" xmlns:r="http://schemas.openxmlformats.org/officeDocument/2006/relationships" xmlns:p="http://schemas.openxmlformats.org/presentationml/2006/main">
  <p:tag name="NUM" val="2"/>
</p:tagLst>
</file>

<file path=ppt/tags/tag204.xml><?xml version="1.0" encoding="utf-8"?>
<p:tagLst xmlns:a="http://schemas.openxmlformats.org/drawingml/2006/main" xmlns:r="http://schemas.openxmlformats.org/officeDocument/2006/relationships" xmlns:p="http://schemas.openxmlformats.org/presentationml/2006/main">
  <p:tag name="NUM" val="3"/>
</p:tagLst>
</file>

<file path=ppt/tags/tag205.xml><?xml version="1.0" encoding="utf-8"?>
<p:tagLst xmlns:a="http://schemas.openxmlformats.org/drawingml/2006/main" xmlns:r="http://schemas.openxmlformats.org/officeDocument/2006/relationships" xmlns:p="http://schemas.openxmlformats.org/presentationml/2006/main">
  <p:tag name="NUM" val="4"/>
</p:tagLst>
</file>

<file path=ppt/tags/tag206.xml><?xml version="1.0" encoding="utf-8"?>
<p:tagLst xmlns:a="http://schemas.openxmlformats.org/drawingml/2006/main" xmlns:r="http://schemas.openxmlformats.org/officeDocument/2006/relationships" xmlns:p="http://schemas.openxmlformats.org/presentationml/2006/main">
  <p:tag name="NUM" val="5"/>
</p:tagLst>
</file>

<file path=ppt/tags/tag207.xml><?xml version="1.0" encoding="utf-8"?>
<p:tagLst xmlns:a="http://schemas.openxmlformats.org/drawingml/2006/main" xmlns:r="http://schemas.openxmlformats.org/officeDocument/2006/relationships" xmlns:p="http://schemas.openxmlformats.org/presentationml/2006/main">
  <p:tag name="NUM" val="6"/>
</p:tagLst>
</file>

<file path=ppt/tags/tag208.xml><?xml version="1.0" encoding="utf-8"?>
<p:tagLst xmlns:a="http://schemas.openxmlformats.org/drawingml/2006/main" xmlns:r="http://schemas.openxmlformats.org/officeDocument/2006/relationships" xmlns:p="http://schemas.openxmlformats.org/presentationml/2006/main">
  <p:tag name="NUM" val="7"/>
</p:tagLst>
</file>

<file path=ppt/tags/tag209.xml><?xml version="1.0" encoding="utf-8"?>
<p:tagLst xmlns:a="http://schemas.openxmlformats.org/drawingml/2006/main" xmlns:r="http://schemas.openxmlformats.org/officeDocument/2006/relationships" xmlns:p="http://schemas.openxmlformats.org/presentationml/2006/main">
  <p:tag name="NUM" val="8"/>
</p:tagLst>
</file>

<file path=ppt/tags/tag210.xml><?xml version="1.0" encoding="utf-8"?>
<p:tagLst xmlns:a="http://schemas.openxmlformats.org/drawingml/2006/main" xmlns:r="http://schemas.openxmlformats.org/officeDocument/2006/relationships" xmlns:p="http://schemas.openxmlformats.org/presentationml/2006/main">
  <p:tag name="NUM" val="9"/>
</p:tagLst>
</file>

<file path=ppt/tags/tag211.xml><?xml version="1.0" encoding="utf-8"?>
<p:tagLst xmlns:a="http://schemas.openxmlformats.org/drawingml/2006/main" xmlns:r="http://schemas.openxmlformats.org/officeDocument/2006/relationships" xmlns:p="http://schemas.openxmlformats.org/presentationml/2006/main">
  <p:tag name="NUM" val="10"/>
</p:tagLst>
</file>

<file path=ppt/tags/tag212.xml><?xml version="1.0" encoding="utf-8"?>
<p:tagLst xmlns:a="http://schemas.openxmlformats.org/drawingml/2006/main" xmlns:r="http://schemas.openxmlformats.org/officeDocument/2006/relationships" xmlns:p="http://schemas.openxmlformats.org/presentationml/2006/main">
  <p:tag name="NUM" val="11"/>
</p:tagLst>
</file>

<file path=ppt/tags/tag213.xml><?xml version="1.0" encoding="utf-8"?>
<p:tagLst xmlns:a="http://schemas.openxmlformats.org/drawingml/2006/main" xmlns:r="http://schemas.openxmlformats.org/officeDocument/2006/relationships" xmlns:p="http://schemas.openxmlformats.org/presentationml/2006/main">
  <p:tag name="NUM" val="12"/>
</p:tagLst>
</file>

<file path=ppt/tags/tag214.xml><?xml version="1.0" encoding="utf-8"?>
<p:tagLst xmlns:a="http://schemas.openxmlformats.org/drawingml/2006/main" xmlns:r="http://schemas.openxmlformats.org/officeDocument/2006/relationships" xmlns:p="http://schemas.openxmlformats.org/presentationml/2006/main">
  <p:tag name="NUM" val="13"/>
</p:tagLst>
</file>

<file path=ppt/tags/tag215.xml><?xml version="1.0" encoding="utf-8"?>
<p:tagLst xmlns:a="http://schemas.openxmlformats.org/drawingml/2006/main" xmlns:r="http://schemas.openxmlformats.org/officeDocument/2006/relationships" xmlns:p="http://schemas.openxmlformats.org/presentationml/2006/main">
  <p:tag name="NUM" val="14"/>
</p:tagLst>
</file>

<file path=ppt/tags/tag216.xml><?xml version="1.0" encoding="utf-8"?>
<p:tagLst xmlns:a="http://schemas.openxmlformats.org/drawingml/2006/main" xmlns:r="http://schemas.openxmlformats.org/officeDocument/2006/relationships" xmlns:p="http://schemas.openxmlformats.org/presentationml/2006/main">
  <p:tag name="NUM" val="15"/>
</p:tagLst>
</file>

<file path=ppt/tags/tag217.xml><?xml version="1.0" encoding="utf-8"?>
<p:tagLst xmlns:a="http://schemas.openxmlformats.org/drawingml/2006/main" xmlns:r="http://schemas.openxmlformats.org/officeDocument/2006/relationships" xmlns:p="http://schemas.openxmlformats.org/presentationml/2006/main">
  <p:tag name="NUM" val="1"/>
</p:tagLst>
</file>

<file path=ppt/tags/tag218.xml><?xml version="1.0" encoding="utf-8"?>
<p:tagLst xmlns:a="http://schemas.openxmlformats.org/drawingml/2006/main" xmlns:r="http://schemas.openxmlformats.org/officeDocument/2006/relationships" xmlns:p="http://schemas.openxmlformats.org/presentationml/2006/main">
  <p:tag name="NUM" val="2"/>
</p:tagLst>
</file>

<file path=ppt/tags/tag219.xml><?xml version="1.0" encoding="utf-8"?>
<p:tagLst xmlns:a="http://schemas.openxmlformats.org/drawingml/2006/main" xmlns:r="http://schemas.openxmlformats.org/officeDocument/2006/relationships" xmlns:p="http://schemas.openxmlformats.org/presentationml/2006/main">
  <p:tag name="NUM" val="3"/>
</p:tagLst>
</file>

<file path=ppt/tags/tag220.xml><?xml version="1.0" encoding="utf-8"?>
<p:tagLst xmlns:a="http://schemas.openxmlformats.org/drawingml/2006/main" xmlns:r="http://schemas.openxmlformats.org/officeDocument/2006/relationships" xmlns:p="http://schemas.openxmlformats.org/presentationml/2006/main">
  <p:tag name="NUM" val="4"/>
</p:tagLst>
</file>

<file path=ppt/tags/tag221.xml><?xml version="1.0" encoding="utf-8"?>
<p:tagLst xmlns:a="http://schemas.openxmlformats.org/drawingml/2006/main" xmlns:r="http://schemas.openxmlformats.org/officeDocument/2006/relationships" xmlns:p="http://schemas.openxmlformats.org/presentationml/2006/main">
  <p:tag name="NUM" val="5"/>
</p:tagLst>
</file>

<file path=ppt/tags/tag222.xml><?xml version="1.0" encoding="utf-8"?>
<p:tagLst xmlns:a="http://schemas.openxmlformats.org/drawingml/2006/main" xmlns:r="http://schemas.openxmlformats.org/officeDocument/2006/relationships" xmlns:p="http://schemas.openxmlformats.org/presentationml/2006/main">
  <p:tag name="NUM" val="6"/>
</p:tagLst>
</file>

<file path=ppt/tags/tag223.xml><?xml version="1.0" encoding="utf-8"?>
<p:tagLst xmlns:a="http://schemas.openxmlformats.org/drawingml/2006/main" xmlns:r="http://schemas.openxmlformats.org/officeDocument/2006/relationships" xmlns:p="http://schemas.openxmlformats.org/presentationml/2006/main">
  <p:tag name="NUM" val="7"/>
</p:tagLst>
</file>

<file path=ppt/tags/tag224.xml><?xml version="1.0" encoding="utf-8"?>
<p:tagLst xmlns:a="http://schemas.openxmlformats.org/drawingml/2006/main" xmlns:r="http://schemas.openxmlformats.org/officeDocument/2006/relationships" xmlns:p="http://schemas.openxmlformats.org/presentationml/2006/main">
  <p:tag name="NUM" val="8"/>
</p:tagLst>
</file>

<file path=ppt/tags/tag225.xml><?xml version="1.0" encoding="utf-8"?>
<p:tagLst xmlns:a="http://schemas.openxmlformats.org/drawingml/2006/main" xmlns:r="http://schemas.openxmlformats.org/officeDocument/2006/relationships" xmlns:p="http://schemas.openxmlformats.org/presentationml/2006/main">
  <p:tag name="NUM" val="9"/>
</p:tagLst>
</file>

<file path=ppt/tags/tag226.xml><?xml version="1.0" encoding="utf-8"?>
<p:tagLst xmlns:a="http://schemas.openxmlformats.org/drawingml/2006/main" xmlns:r="http://schemas.openxmlformats.org/officeDocument/2006/relationships" xmlns:p="http://schemas.openxmlformats.org/presentationml/2006/main">
  <p:tag name="NUM" val="10"/>
</p:tagLst>
</file>

<file path=ppt/tags/tag227.xml><?xml version="1.0" encoding="utf-8"?>
<p:tagLst xmlns:a="http://schemas.openxmlformats.org/drawingml/2006/main" xmlns:r="http://schemas.openxmlformats.org/officeDocument/2006/relationships" xmlns:p="http://schemas.openxmlformats.org/presentationml/2006/main">
  <p:tag name="NUM" val="11"/>
</p:tagLst>
</file>

<file path=ppt/tags/tag228.xml><?xml version="1.0" encoding="utf-8"?>
<p:tagLst xmlns:a="http://schemas.openxmlformats.org/drawingml/2006/main" xmlns:r="http://schemas.openxmlformats.org/officeDocument/2006/relationships" xmlns:p="http://schemas.openxmlformats.org/presentationml/2006/main">
  <p:tag name="NUM" val="1"/>
</p:tagLst>
</file>

<file path=ppt/tags/tag229.xml><?xml version="1.0" encoding="utf-8"?>
<p:tagLst xmlns:a="http://schemas.openxmlformats.org/drawingml/2006/main" xmlns:r="http://schemas.openxmlformats.org/officeDocument/2006/relationships" xmlns:p="http://schemas.openxmlformats.org/presentationml/2006/main">
  <p:tag name="NUM" val="2"/>
</p:tagLst>
</file>

<file path=ppt/tags/tag230.xml><?xml version="1.0" encoding="utf-8"?>
<p:tagLst xmlns:a="http://schemas.openxmlformats.org/drawingml/2006/main" xmlns:r="http://schemas.openxmlformats.org/officeDocument/2006/relationships" xmlns:p="http://schemas.openxmlformats.org/presentationml/2006/main">
  <p:tag name="NUM" val="3"/>
</p:tagLst>
</file>

<file path=ppt/tags/tag231.xml><?xml version="1.0" encoding="utf-8"?>
<p:tagLst xmlns:a="http://schemas.openxmlformats.org/drawingml/2006/main" xmlns:r="http://schemas.openxmlformats.org/officeDocument/2006/relationships" xmlns:p="http://schemas.openxmlformats.org/presentationml/2006/main">
  <p:tag name="NUM" val="4"/>
</p:tagLst>
</file>

<file path=ppt/tags/tag232.xml><?xml version="1.0" encoding="utf-8"?>
<p:tagLst xmlns:a="http://schemas.openxmlformats.org/drawingml/2006/main" xmlns:r="http://schemas.openxmlformats.org/officeDocument/2006/relationships" xmlns:p="http://schemas.openxmlformats.org/presentationml/2006/main">
  <p:tag name="NUM" val="5"/>
</p:tagLst>
</file>

<file path=ppt/tags/tag233.xml><?xml version="1.0" encoding="utf-8"?>
<p:tagLst xmlns:a="http://schemas.openxmlformats.org/drawingml/2006/main" xmlns:r="http://schemas.openxmlformats.org/officeDocument/2006/relationships" xmlns:p="http://schemas.openxmlformats.org/presentationml/2006/main">
  <p:tag name="NUM" val="6"/>
</p:tagLst>
</file>

<file path=ppt/tags/tag234.xml><?xml version="1.0" encoding="utf-8"?>
<p:tagLst xmlns:a="http://schemas.openxmlformats.org/drawingml/2006/main" xmlns:r="http://schemas.openxmlformats.org/officeDocument/2006/relationships" xmlns:p="http://schemas.openxmlformats.org/presentationml/2006/main">
  <p:tag name="NUM" val="7"/>
</p:tagLst>
</file>

<file path=ppt/tags/tag235.xml><?xml version="1.0" encoding="utf-8"?>
<p:tagLst xmlns:a="http://schemas.openxmlformats.org/drawingml/2006/main" xmlns:r="http://schemas.openxmlformats.org/officeDocument/2006/relationships" xmlns:p="http://schemas.openxmlformats.org/presentationml/2006/main">
  <p:tag name="NUM" val="8"/>
</p:tagLst>
</file>

<file path=ppt/tags/tag236.xml><?xml version="1.0" encoding="utf-8"?>
<p:tagLst xmlns:a="http://schemas.openxmlformats.org/drawingml/2006/main" xmlns:r="http://schemas.openxmlformats.org/officeDocument/2006/relationships" xmlns:p="http://schemas.openxmlformats.org/presentationml/2006/main">
  <p:tag name="NUM" val="9"/>
</p:tagLst>
</file>

<file path=ppt/tags/tag237.xml><?xml version="1.0" encoding="utf-8"?>
<p:tagLst xmlns:a="http://schemas.openxmlformats.org/drawingml/2006/main" xmlns:r="http://schemas.openxmlformats.org/officeDocument/2006/relationships" xmlns:p="http://schemas.openxmlformats.org/presentationml/2006/main">
  <p:tag name="NUM" val="10"/>
</p:tagLst>
</file>

<file path=ppt/tags/tag238.xml><?xml version="1.0" encoding="utf-8"?>
<p:tagLst xmlns:a="http://schemas.openxmlformats.org/drawingml/2006/main" xmlns:r="http://schemas.openxmlformats.org/officeDocument/2006/relationships" xmlns:p="http://schemas.openxmlformats.org/presentationml/2006/main">
  <p:tag name="NUM" val="11"/>
</p:tagLst>
</file>

<file path=ppt/tags/tag239.xml><?xml version="1.0" encoding="utf-8"?>
<p:tagLst xmlns:a="http://schemas.openxmlformats.org/drawingml/2006/main" xmlns:r="http://schemas.openxmlformats.org/officeDocument/2006/relationships" xmlns:p="http://schemas.openxmlformats.org/presentationml/2006/main">
  <p:tag name="NUM" val="12"/>
</p:tagLst>
</file>

<file path=ppt/tags/tag240.xml><?xml version="1.0" encoding="utf-8"?>
<p:tagLst xmlns:a="http://schemas.openxmlformats.org/drawingml/2006/main" xmlns:r="http://schemas.openxmlformats.org/officeDocument/2006/relationships" xmlns:p="http://schemas.openxmlformats.org/presentationml/2006/main">
  <p:tag name="NUM" val="13"/>
</p:tagLst>
</file>

<file path=ppt/tags/tag241.xml><?xml version="1.0" encoding="utf-8"?>
<p:tagLst xmlns:a="http://schemas.openxmlformats.org/drawingml/2006/main" xmlns:r="http://schemas.openxmlformats.org/officeDocument/2006/relationships" xmlns:p="http://schemas.openxmlformats.org/presentationml/2006/main">
  <p:tag name="NUM" val="14"/>
</p:tagLst>
</file>

<file path=ppt/tags/tag242.xml><?xml version="1.0" encoding="utf-8"?>
<p:tagLst xmlns:a="http://schemas.openxmlformats.org/drawingml/2006/main" xmlns:r="http://schemas.openxmlformats.org/officeDocument/2006/relationships" xmlns:p="http://schemas.openxmlformats.org/presentationml/2006/main">
  <p:tag name="NUM" val="15"/>
</p:tagLst>
</file>

<file path=ppt/tags/tag243.xml><?xml version="1.0" encoding="utf-8"?>
<p:tagLst xmlns:a="http://schemas.openxmlformats.org/drawingml/2006/main" xmlns:r="http://schemas.openxmlformats.org/officeDocument/2006/relationships" xmlns:p="http://schemas.openxmlformats.org/presentationml/2006/main">
  <p:tag name="NUM" val="16"/>
</p:tagLst>
</file>

<file path=ppt/tags/tag244.xml><?xml version="1.0" encoding="utf-8"?>
<p:tagLst xmlns:a="http://schemas.openxmlformats.org/drawingml/2006/main" xmlns:r="http://schemas.openxmlformats.org/officeDocument/2006/relationships" xmlns:p="http://schemas.openxmlformats.org/presentationml/2006/main">
  <p:tag name="NUM" val="17"/>
</p:tagLst>
</file>

<file path=ppt/tags/tag245.xml><?xml version="1.0" encoding="utf-8"?>
<p:tagLst xmlns:a="http://schemas.openxmlformats.org/drawingml/2006/main" xmlns:r="http://schemas.openxmlformats.org/officeDocument/2006/relationships" xmlns:p="http://schemas.openxmlformats.org/presentationml/2006/main">
  <p:tag name="NUM" val="18"/>
</p:tagLst>
</file>

<file path=ppt/tags/tag246.xml><?xml version="1.0" encoding="utf-8"?>
<p:tagLst xmlns:a="http://schemas.openxmlformats.org/drawingml/2006/main" xmlns:r="http://schemas.openxmlformats.org/officeDocument/2006/relationships" xmlns:p="http://schemas.openxmlformats.org/presentationml/2006/main">
  <p:tag name="NUM" val="19"/>
</p:tagLst>
</file>

<file path=ppt/tags/tag247.xml><?xml version="1.0" encoding="utf-8"?>
<p:tagLst xmlns:a="http://schemas.openxmlformats.org/drawingml/2006/main" xmlns:r="http://schemas.openxmlformats.org/officeDocument/2006/relationships" xmlns:p="http://schemas.openxmlformats.org/presentationml/2006/main">
  <p:tag name="NUM" val="1"/>
</p:tagLst>
</file>

<file path=ppt/tags/tag248.xml><?xml version="1.0" encoding="utf-8"?>
<p:tagLst xmlns:a="http://schemas.openxmlformats.org/drawingml/2006/main" xmlns:r="http://schemas.openxmlformats.org/officeDocument/2006/relationships" xmlns:p="http://schemas.openxmlformats.org/presentationml/2006/main">
  <p:tag name="NUM" val="2"/>
</p:tagLst>
</file>

<file path=ppt/tags/tag249.xml><?xml version="1.0" encoding="utf-8"?>
<p:tagLst xmlns:a="http://schemas.openxmlformats.org/drawingml/2006/main" xmlns:r="http://schemas.openxmlformats.org/officeDocument/2006/relationships" xmlns:p="http://schemas.openxmlformats.org/presentationml/2006/main">
  <p:tag name="NUM" val="3"/>
</p:tagLst>
</file>

<file path=ppt/tags/tag250.xml><?xml version="1.0" encoding="utf-8"?>
<p:tagLst xmlns:a="http://schemas.openxmlformats.org/drawingml/2006/main" xmlns:r="http://schemas.openxmlformats.org/officeDocument/2006/relationships" xmlns:p="http://schemas.openxmlformats.org/presentationml/2006/main">
  <p:tag name="NUM" val="4"/>
</p:tagLst>
</file>

<file path=ppt/tags/tag251.xml><?xml version="1.0" encoding="utf-8"?>
<p:tagLst xmlns:a="http://schemas.openxmlformats.org/drawingml/2006/main" xmlns:r="http://schemas.openxmlformats.org/officeDocument/2006/relationships" xmlns:p="http://schemas.openxmlformats.org/presentationml/2006/main">
  <p:tag name="NUM" val="5"/>
</p:tagLst>
</file>

<file path=ppt/tags/tag252.xml><?xml version="1.0" encoding="utf-8"?>
<p:tagLst xmlns:a="http://schemas.openxmlformats.org/drawingml/2006/main" xmlns:r="http://schemas.openxmlformats.org/officeDocument/2006/relationships" xmlns:p="http://schemas.openxmlformats.org/presentationml/2006/main">
  <p:tag name="NUM" val="6"/>
</p:tagLst>
</file>

<file path=ppt/tags/tag253.xml><?xml version="1.0" encoding="utf-8"?>
<p:tagLst xmlns:a="http://schemas.openxmlformats.org/drawingml/2006/main" xmlns:r="http://schemas.openxmlformats.org/officeDocument/2006/relationships" xmlns:p="http://schemas.openxmlformats.org/presentationml/2006/main">
  <p:tag name="NUM" val="7"/>
</p:tagLst>
</file>

<file path=ppt/tags/tag254.xml><?xml version="1.0" encoding="utf-8"?>
<p:tagLst xmlns:a="http://schemas.openxmlformats.org/drawingml/2006/main" xmlns:r="http://schemas.openxmlformats.org/officeDocument/2006/relationships" xmlns:p="http://schemas.openxmlformats.org/presentationml/2006/main">
  <p:tag name="NUM" val="8"/>
</p:tagLst>
</file>

<file path=ppt/tags/tag255.xml><?xml version="1.0" encoding="utf-8"?>
<p:tagLst xmlns:a="http://schemas.openxmlformats.org/drawingml/2006/main" xmlns:r="http://schemas.openxmlformats.org/officeDocument/2006/relationships" xmlns:p="http://schemas.openxmlformats.org/presentationml/2006/main">
  <p:tag name="NUM" val="9"/>
</p:tagLst>
</file>

<file path=ppt/tags/tag256.xml><?xml version="1.0" encoding="utf-8"?>
<p:tagLst xmlns:a="http://schemas.openxmlformats.org/drawingml/2006/main" xmlns:r="http://schemas.openxmlformats.org/officeDocument/2006/relationships" xmlns:p="http://schemas.openxmlformats.org/presentationml/2006/main">
  <p:tag name="NUM" val="10"/>
</p:tagLst>
</file>

<file path=ppt/tags/tag257.xml><?xml version="1.0" encoding="utf-8"?>
<p:tagLst xmlns:a="http://schemas.openxmlformats.org/drawingml/2006/main" xmlns:r="http://schemas.openxmlformats.org/officeDocument/2006/relationships" xmlns:p="http://schemas.openxmlformats.org/presentationml/2006/main">
  <p:tag name="NUM" val="11"/>
</p:tagLst>
</file>

<file path=ppt/tags/tag258.xml><?xml version="1.0" encoding="utf-8"?>
<p:tagLst xmlns:a="http://schemas.openxmlformats.org/drawingml/2006/main" xmlns:r="http://schemas.openxmlformats.org/officeDocument/2006/relationships" xmlns:p="http://schemas.openxmlformats.org/presentationml/2006/main">
  <p:tag name="NUM" val="12"/>
</p:tagLst>
</file>

<file path=ppt/tags/tag259.xml><?xml version="1.0" encoding="utf-8"?>
<p:tagLst xmlns:a="http://schemas.openxmlformats.org/drawingml/2006/main" xmlns:r="http://schemas.openxmlformats.org/officeDocument/2006/relationships" xmlns:p="http://schemas.openxmlformats.org/presentationml/2006/main">
  <p:tag name="NUM" val="13"/>
</p:tagLst>
</file>

<file path=ppt/tags/tag260.xml><?xml version="1.0" encoding="utf-8"?>
<p:tagLst xmlns:a="http://schemas.openxmlformats.org/drawingml/2006/main" xmlns:r="http://schemas.openxmlformats.org/officeDocument/2006/relationships" xmlns:p="http://schemas.openxmlformats.org/presentationml/2006/main">
  <p:tag name="NUM" val="14"/>
</p:tagLst>
</file>

<file path=ppt/tags/tag261.xml><?xml version="1.0" encoding="utf-8"?>
<p:tagLst xmlns:a="http://schemas.openxmlformats.org/drawingml/2006/main" xmlns:r="http://schemas.openxmlformats.org/officeDocument/2006/relationships" xmlns:p="http://schemas.openxmlformats.org/presentationml/2006/main">
  <p:tag name="NUM" val="15"/>
</p:tagLst>
</file>

<file path=ppt/tags/tag262.xml><?xml version="1.0" encoding="utf-8"?>
<p:tagLst xmlns:a="http://schemas.openxmlformats.org/drawingml/2006/main" xmlns:r="http://schemas.openxmlformats.org/officeDocument/2006/relationships" xmlns:p="http://schemas.openxmlformats.org/presentationml/2006/main">
  <p:tag name="NUM" val="1"/>
</p:tagLst>
</file>

<file path=ppt/tags/tag263.xml><?xml version="1.0" encoding="utf-8"?>
<p:tagLst xmlns:a="http://schemas.openxmlformats.org/drawingml/2006/main" xmlns:r="http://schemas.openxmlformats.org/officeDocument/2006/relationships" xmlns:p="http://schemas.openxmlformats.org/presentationml/2006/main">
  <p:tag name="NUM" val="2"/>
</p:tagLst>
</file>

<file path=ppt/tags/tag264.xml><?xml version="1.0" encoding="utf-8"?>
<p:tagLst xmlns:a="http://schemas.openxmlformats.org/drawingml/2006/main" xmlns:r="http://schemas.openxmlformats.org/officeDocument/2006/relationships" xmlns:p="http://schemas.openxmlformats.org/presentationml/2006/main">
  <p:tag name="NUM" val="3"/>
</p:tagLst>
</file>

<file path=ppt/tags/tag265.xml><?xml version="1.0" encoding="utf-8"?>
<p:tagLst xmlns:a="http://schemas.openxmlformats.org/drawingml/2006/main" xmlns:r="http://schemas.openxmlformats.org/officeDocument/2006/relationships" xmlns:p="http://schemas.openxmlformats.org/presentationml/2006/main">
  <p:tag name="NUM" val="4"/>
</p:tagLst>
</file>

<file path=ppt/tags/tag266.xml><?xml version="1.0" encoding="utf-8"?>
<p:tagLst xmlns:a="http://schemas.openxmlformats.org/drawingml/2006/main" xmlns:r="http://schemas.openxmlformats.org/officeDocument/2006/relationships" xmlns:p="http://schemas.openxmlformats.org/presentationml/2006/main">
  <p:tag name="NUM" val="5"/>
</p:tagLst>
</file>

<file path=ppt/tags/tag267.xml><?xml version="1.0" encoding="utf-8"?>
<p:tagLst xmlns:a="http://schemas.openxmlformats.org/drawingml/2006/main" xmlns:r="http://schemas.openxmlformats.org/officeDocument/2006/relationships" xmlns:p="http://schemas.openxmlformats.org/presentationml/2006/main">
  <p:tag name="NUM" val="6"/>
</p:tagLst>
</file>

<file path=ppt/tags/tag268.xml><?xml version="1.0" encoding="utf-8"?>
<p:tagLst xmlns:a="http://schemas.openxmlformats.org/drawingml/2006/main" xmlns:r="http://schemas.openxmlformats.org/officeDocument/2006/relationships" xmlns:p="http://schemas.openxmlformats.org/presentationml/2006/main">
  <p:tag name="NUM" val="7"/>
</p:tagLst>
</file>

<file path=ppt/tags/tag269.xml><?xml version="1.0" encoding="utf-8"?>
<p:tagLst xmlns:a="http://schemas.openxmlformats.org/drawingml/2006/main" xmlns:r="http://schemas.openxmlformats.org/officeDocument/2006/relationships" xmlns:p="http://schemas.openxmlformats.org/presentationml/2006/main">
  <p:tag name="NUM" val="8"/>
</p:tagLst>
</file>

<file path=ppt/tags/tag270.xml><?xml version="1.0" encoding="utf-8"?>
<p:tagLst xmlns:a="http://schemas.openxmlformats.org/drawingml/2006/main" xmlns:r="http://schemas.openxmlformats.org/officeDocument/2006/relationships" xmlns:p="http://schemas.openxmlformats.org/presentationml/2006/main">
  <p:tag name="NUM" val="9"/>
</p:tagLst>
</file>

<file path=ppt/tags/tag271.xml><?xml version="1.0" encoding="utf-8"?>
<p:tagLst xmlns:a="http://schemas.openxmlformats.org/drawingml/2006/main" xmlns:r="http://schemas.openxmlformats.org/officeDocument/2006/relationships" xmlns:p="http://schemas.openxmlformats.org/presentationml/2006/main">
  <p:tag name="NUM" val="10"/>
</p:tagLst>
</file>

<file path=ppt/tags/tag272.xml><?xml version="1.0" encoding="utf-8"?>
<p:tagLst xmlns:a="http://schemas.openxmlformats.org/drawingml/2006/main" xmlns:r="http://schemas.openxmlformats.org/officeDocument/2006/relationships" xmlns:p="http://schemas.openxmlformats.org/presentationml/2006/main">
  <p:tag name="NUM" val="11"/>
</p:tagLst>
</file>

<file path=ppt/tags/tag273.xml><?xml version="1.0" encoding="utf-8"?>
<p:tagLst xmlns:a="http://schemas.openxmlformats.org/drawingml/2006/main" xmlns:r="http://schemas.openxmlformats.org/officeDocument/2006/relationships" xmlns:p="http://schemas.openxmlformats.org/presentationml/2006/main">
  <p:tag name="NUM" val="12"/>
</p:tagLst>
</file>

<file path=ppt/tags/tag274.xml><?xml version="1.0" encoding="utf-8"?>
<p:tagLst xmlns:a="http://schemas.openxmlformats.org/drawingml/2006/main" xmlns:r="http://schemas.openxmlformats.org/officeDocument/2006/relationships" xmlns:p="http://schemas.openxmlformats.org/presentationml/2006/main">
  <p:tag name="NUM" val="13"/>
</p:tagLst>
</file>

<file path=ppt/tags/tag275.xml><?xml version="1.0" encoding="utf-8"?>
<p:tagLst xmlns:a="http://schemas.openxmlformats.org/drawingml/2006/main" xmlns:r="http://schemas.openxmlformats.org/officeDocument/2006/relationships" xmlns:p="http://schemas.openxmlformats.org/presentationml/2006/main">
  <p:tag name="NUM" val="14"/>
</p:tagLst>
</file>

<file path=ppt/tags/tag276.xml><?xml version="1.0" encoding="utf-8"?>
<p:tagLst xmlns:a="http://schemas.openxmlformats.org/drawingml/2006/main" xmlns:r="http://schemas.openxmlformats.org/officeDocument/2006/relationships" xmlns:p="http://schemas.openxmlformats.org/presentationml/2006/main">
  <p:tag name="NUM" val="15"/>
</p:tagLst>
</file>

<file path=ppt/tags/tag277.xml><?xml version="1.0" encoding="utf-8"?>
<p:tagLst xmlns:a="http://schemas.openxmlformats.org/drawingml/2006/main" xmlns:r="http://schemas.openxmlformats.org/officeDocument/2006/relationships" xmlns:p="http://schemas.openxmlformats.org/presentationml/2006/main">
  <p:tag name="NUM" val="16"/>
</p:tagLst>
</file>

<file path=ppt/tags/tag278.xml><?xml version="1.0" encoding="utf-8"?>
<p:tagLst xmlns:a="http://schemas.openxmlformats.org/drawingml/2006/main" xmlns:r="http://schemas.openxmlformats.org/officeDocument/2006/relationships" xmlns:p="http://schemas.openxmlformats.org/presentationml/2006/main">
  <p:tag name="NUM" val="17"/>
</p:tagLst>
</file>

<file path=ppt/tags/tag279.xml><?xml version="1.0" encoding="utf-8"?>
<p:tagLst xmlns:a="http://schemas.openxmlformats.org/drawingml/2006/main" xmlns:r="http://schemas.openxmlformats.org/officeDocument/2006/relationships" xmlns:p="http://schemas.openxmlformats.org/presentationml/2006/main">
  <p:tag name="NUM" val="1"/>
</p:tagLst>
</file>

<file path=ppt/tags/tag280.xml><?xml version="1.0" encoding="utf-8"?>
<p:tagLst xmlns:a="http://schemas.openxmlformats.org/drawingml/2006/main" xmlns:r="http://schemas.openxmlformats.org/officeDocument/2006/relationships" xmlns:p="http://schemas.openxmlformats.org/presentationml/2006/main">
  <p:tag name="NUM" val="2"/>
</p:tagLst>
</file>

<file path=ppt/tags/tag281.xml><?xml version="1.0" encoding="utf-8"?>
<p:tagLst xmlns:a="http://schemas.openxmlformats.org/drawingml/2006/main" xmlns:r="http://schemas.openxmlformats.org/officeDocument/2006/relationships" xmlns:p="http://schemas.openxmlformats.org/presentationml/2006/main">
  <p:tag name="NUM" val="3"/>
</p:tagLst>
</file>

<file path=ppt/tags/tag282.xml><?xml version="1.0" encoding="utf-8"?>
<p:tagLst xmlns:a="http://schemas.openxmlformats.org/drawingml/2006/main" xmlns:r="http://schemas.openxmlformats.org/officeDocument/2006/relationships" xmlns:p="http://schemas.openxmlformats.org/presentationml/2006/main">
  <p:tag name="NUM" val="4"/>
</p:tagLst>
</file>

<file path=ppt/tags/tag283.xml><?xml version="1.0" encoding="utf-8"?>
<p:tagLst xmlns:a="http://schemas.openxmlformats.org/drawingml/2006/main" xmlns:r="http://schemas.openxmlformats.org/officeDocument/2006/relationships" xmlns:p="http://schemas.openxmlformats.org/presentationml/2006/main">
  <p:tag name="NUM" val="5"/>
</p:tagLst>
</file>

<file path=ppt/tags/tag284.xml><?xml version="1.0" encoding="utf-8"?>
<p:tagLst xmlns:a="http://schemas.openxmlformats.org/drawingml/2006/main" xmlns:r="http://schemas.openxmlformats.org/officeDocument/2006/relationships" xmlns:p="http://schemas.openxmlformats.org/presentationml/2006/main">
  <p:tag name="NUM" val="6"/>
</p:tagLst>
</file>

<file path=ppt/tags/tag285.xml><?xml version="1.0" encoding="utf-8"?>
<p:tagLst xmlns:a="http://schemas.openxmlformats.org/drawingml/2006/main" xmlns:r="http://schemas.openxmlformats.org/officeDocument/2006/relationships" xmlns:p="http://schemas.openxmlformats.org/presentationml/2006/main">
  <p:tag name="NUM" val="7"/>
</p:tagLst>
</file>

<file path=ppt/tags/tag286.xml><?xml version="1.0" encoding="utf-8"?>
<p:tagLst xmlns:a="http://schemas.openxmlformats.org/drawingml/2006/main" xmlns:r="http://schemas.openxmlformats.org/officeDocument/2006/relationships" xmlns:p="http://schemas.openxmlformats.org/presentationml/2006/main">
  <p:tag name="NUM" val="8"/>
</p:tagLst>
</file>

<file path=ppt/tags/tag287.xml><?xml version="1.0" encoding="utf-8"?>
<p:tagLst xmlns:a="http://schemas.openxmlformats.org/drawingml/2006/main" xmlns:r="http://schemas.openxmlformats.org/officeDocument/2006/relationships" xmlns:p="http://schemas.openxmlformats.org/presentationml/2006/main">
  <p:tag name="NUM" val="1"/>
</p:tagLst>
</file>

<file path=ppt/tags/tag288.xml><?xml version="1.0" encoding="utf-8"?>
<p:tagLst xmlns:a="http://schemas.openxmlformats.org/drawingml/2006/main" xmlns:r="http://schemas.openxmlformats.org/officeDocument/2006/relationships" xmlns:p="http://schemas.openxmlformats.org/presentationml/2006/main">
  <p:tag name="NUM" val="2"/>
</p:tagLst>
</file>

<file path=ppt/tags/tag289.xml><?xml version="1.0" encoding="utf-8"?>
<p:tagLst xmlns:a="http://schemas.openxmlformats.org/drawingml/2006/main" xmlns:r="http://schemas.openxmlformats.org/officeDocument/2006/relationships" xmlns:p="http://schemas.openxmlformats.org/presentationml/2006/main">
  <p:tag name="NUM" val="3"/>
</p:tagLst>
</file>

<file path=ppt/tags/tag290.xml><?xml version="1.0" encoding="utf-8"?>
<p:tagLst xmlns:a="http://schemas.openxmlformats.org/drawingml/2006/main" xmlns:r="http://schemas.openxmlformats.org/officeDocument/2006/relationships" xmlns:p="http://schemas.openxmlformats.org/presentationml/2006/main">
  <p:tag name="NUM" val="4"/>
</p:tagLst>
</file>

<file path=ppt/tags/tag291.xml><?xml version="1.0" encoding="utf-8"?>
<p:tagLst xmlns:a="http://schemas.openxmlformats.org/drawingml/2006/main" xmlns:r="http://schemas.openxmlformats.org/officeDocument/2006/relationships" xmlns:p="http://schemas.openxmlformats.org/presentationml/2006/main">
  <p:tag name="NUM" val="5"/>
</p:tagLst>
</file>

<file path=ppt/tags/tag292.xml><?xml version="1.0" encoding="utf-8"?>
<p:tagLst xmlns:a="http://schemas.openxmlformats.org/drawingml/2006/main" xmlns:r="http://schemas.openxmlformats.org/officeDocument/2006/relationships" xmlns:p="http://schemas.openxmlformats.org/presentationml/2006/main">
  <p:tag name="NUM" val="6"/>
</p:tagLst>
</file>

<file path=ppt/tags/tag293.xml><?xml version="1.0" encoding="utf-8"?>
<p:tagLst xmlns:a="http://schemas.openxmlformats.org/drawingml/2006/main" xmlns:r="http://schemas.openxmlformats.org/officeDocument/2006/relationships" xmlns:p="http://schemas.openxmlformats.org/presentationml/2006/main">
  <p:tag name="NUM" val="7"/>
</p:tagLst>
</file>

<file path=ppt/tags/tag294.xml><?xml version="1.0" encoding="utf-8"?>
<p:tagLst xmlns:a="http://schemas.openxmlformats.org/drawingml/2006/main" xmlns:r="http://schemas.openxmlformats.org/officeDocument/2006/relationships" xmlns:p="http://schemas.openxmlformats.org/presentationml/2006/main">
  <p:tag name="NUM" val="8"/>
</p:tagLst>
</file>

<file path=ppt/tags/tag295.xml><?xml version="1.0" encoding="utf-8"?>
<p:tagLst xmlns:a="http://schemas.openxmlformats.org/drawingml/2006/main" xmlns:r="http://schemas.openxmlformats.org/officeDocument/2006/relationships" xmlns:p="http://schemas.openxmlformats.org/presentationml/2006/main">
  <p:tag name="NUM" val="9"/>
</p:tagLst>
</file>

<file path=ppt/tags/tag296.xml><?xml version="1.0" encoding="utf-8"?>
<p:tagLst xmlns:a="http://schemas.openxmlformats.org/drawingml/2006/main" xmlns:r="http://schemas.openxmlformats.org/officeDocument/2006/relationships" xmlns:p="http://schemas.openxmlformats.org/presentationml/2006/main">
  <p:tag name="NUM" val="10"/>
</p:tagLst>
</file>

<file path=ppt/tags/tag297.xml><?xml version="1.0" encoding="utf-8"?>
<p:tagLst xmlns:a="http://schemas.openxmlformats.org/drawingml/2006/main" xmlns:r="http://schemas.openxmlformats.org/officeDocument/2006/relationships" xmlns:p="http://schemas.openxmlformats.org/presentationml/2006/main">
  <p:tag name="NUM" val="11"/>
</p:tagLst>
</file>

<file path=ppt/tags/tag298.xml><?xml version="1.0" encoding="utf-8"?>
<p:tagLst xmlns:a="http://schemas.openxmlformats.org/drawingml/2006/main" xmlns:r="http://schemas.openxmlformats.org/officeDocument/2006/relationships" xmlns:p="http://schemas.openxmlformats.org/presentationml/2006/main">
  <p:tag name="NUM" val="12"/>
</p:tagLst>
</file>

<file path=ppt/tags/tag299.xml><?xml version="1.0" encoding="utf-8"?>
<p:tagLst xmlns:a="http://schemas.openxmlformats.org/drawingml/2006/main" xmlns:r="http://schemas.openxmlformats.org/officeDocument/2006/relationships" xmlns:p="http://schemas.openxmlformats.org/presentationml/2006/main">
  <p:tag name="NUM" val="13"/>
</p:tagLst>
</file>

<file path=ppt/tags/tag300.xml><?xml version="1.0" encoding="utf-8"?>
<p:tagLst xmlns:a="http://schemas.openxmlformats.org/drawingml/2006/main" xmlns:r="http://schemas.openxmlformats.org/officeDocument/2006/relationships" xmlns:p="http://schemas.openxmlformats.org/presentationml/2006/main">
  <p:tag name="NUM" val="14"/>
</p:tagLst>
</file>

<file path=ppt/tags/tag301.xml><?xml version="1.0" encoding="utf-8"?>
<p:tagLst xmlns:a="http://schemas.openxmlformats.org/drawingml/2006/main" xmlns:r="http://schemas.openxmlformats.org/officeDocument/2006/relationships" xmlns:p="http://schemas.openxmlformats.org/presentationml/2006/main">
  <p:tag name="NUM" val="15"/>
</p:tagLst>
</file>

<file path=ppt/tags/tag302.xml><?xml version="1.0" encoding="utf-8"?>
<p:tagLst xmlns:a="http://schemas.openxmlformats.org/drawingml/2006/main" xmlns:r="http://schemas.openxmlformats.org/officeDocument/2006/relationships" xmlns:p="http://schemas.openxmlformats.org/presentationml/2006/main">
  <p:tag name="NUM" val="16"/>
</p:tagLst>
</file>

<file path=ppt/tags/tag303.xml><?xml version="1.0" encoding="utf-8"?>
<p:tagLst xmlns:a="http://schemas.openxmlformats.org/drawingml/2006/main" xmlns:r="http://schemas.openxmlformats.org/officeDocument/2006/relationships" xmlns:p="http://schemas.openxmlformats.org/presentationml/2006/main">
  <p:tag name="NUM" val="17"/>
</p:tagLst>
</file>

<file path=ppt/tags/tag304.xml><?xml version="1.0" encoding="utf-8"?>
<p:tagLst xmlns:a="http://schemas.openxmlformats.org/drawingml/2006/main" xmlns:r="http://schemas.openxmlformats.org/officeDocument/2006/relationships" xmlns:p="http://schemas.openxmlformats.org/presentationml/2006/main">
  <p:tag name="NUM" val="18"/>
</p:tagLst>
</file>

<file path=ppt/tags/tag305.xml><?xml version="1.0" encoding="utf-8"?>
<p:tagLst xmlns:a="http://schemas.openxmlformats.org/drawingml/2006/main" xmlns:r="http://schemas.openxmlformats.org/officeDocument/2006/relationships" xmlns:p="http://schemas.openxmlformats.org/presentationml/2006/main">
  <p:tag name="NUM" val="1"/>
</p:tagLst>
</file>

<file path=ppt/tags/tag306.xml><?xml version="1.0" encoding="utf-8"?>
<p:tagLst xmlns:a="http://schemas.openxmlformats.org/drawingml/2006/main" xmlns:r="http://schemas.openxmlformats.org/officeDocument/2006/relationships" xmlns:p="http://schemas.openxmlformats.org/presentationml/2006/main">
  <p:tag name="NUM" val="2"/>
</p:tagLst>
</file>

<file path=ppt/tags/tag307.xml><?xml version="1.0" encoding="utf-8"?>
<p:tagLst xmlns:a="http://schemas.openxmlformats.org/drawingml/2006/main" xmlns:r="http://schemas.openxmlformats.org/officeDocument/2006/relationships" xmlns:p="http://schemas.openxmlformats.org/presentationml/2006/main">
  <p:tag name="NUM" val="3"/>
</p:tagLst>
</file>

<file path=ppt/tags/tag308.xml><?xml version="1.0" encoding="utf-8"?>
<p:tagLst xmlns:a="http://schemas.openxmlformats.org/drawingml/2006/main" xmlns:r="http://schemas.openxmlformats.org/officeDocument/2006/relationships" xmlns:p="http://schemas.openxmlformats.org/presentationml/2006/main">
  <p:tag name="NUM" val="4"/>
</p:tagLst>
</file>

<file path=ppt/tags/tag309.xml><?xml version="1.0" encoding="utf-8"?>
<p:tagLst xmlns:a="http://schemas.openxmlformats.org/drawingml/2006/main" xmlns:r="http://schemas.openxmlformats.org/officeDocument/2006/relationships" xmlns:p="http://schemas.openxmlformats.org/presentationml/2006/main">
  <p:tag name="NUM" val="5"/>
</p:tagLst>
</file>

<file path=ppt/tags/tag310.xml><?xml version="1.0" encoding="utf-8"?>
<p:tagLst xmlns:a="http://schemas.openxmlformats.org/drawingml/2006/main" xmlns:r="http://schemas.openxmlformats.org/officeDocument/2006/relationships" xmlns:p="http://schemas.openxmlformats.org/presentationml/2006/main">
  <p:tag name="NUM" val="6"/>
</p:tagLst>
</file>

<file path=ppt/tags/tag311.xml><?xml version="1.0" encoding="utf-8"?>
<p:tagLst xmlns:a="http://schemas.openxmlformats.org/drawingml/2006/main" xmlns:r="http://schemas.openxmlformats.org/officeDocument/2006/relationships" xmlns:p="http://schemas.openxmlformats.org/presentationml/2006/main">
  <p:tag name="NUM" val="7"/>
</p:tagLst>
</file>

<file path=ppt/tags/tag312.xml><?xml version="1.0" encoding="utf-8"?>
<p:tagLst xmlns:a="http://schemas.openxmlformats.org/drawingml/2006/main" xmlns:r="http://schemas.openxmlformats.org/officeDocument/2006/relationships" xmlns:p="http://schemas.openxmlformats.org/presentationml/2006/main">
  <p:tag name="NUM" val="8"/>
</p:tagLst>
</file>

<file path=ppt/tags/tag313.xml><?xml version="1.0" encoding="utf-8"?>
<p:tagLst xmlns:a="http://schemas.openxmlformats.org/drawingml/2006/main" xmlns:r="http://schemas.openxmlformats.org/officeDocument/2006/relationships" xmlns:p="http://schemas.openxmlformats.org/presentationml/2006/main">
  <p:tag name="NUM" val="9"/>
</p:tagLst>
</file>

<file path=ppt/tags/tag314.xml><?xml version="1.0" encoding="utf-8"?>
<p:tagLst xmlns:a="http://schemas.openxmlformats.org/drawingml/2006/main" xmlns:r="http://schemas.openxmlformats.org/officeDocument/2006/relationships" xmlns:p="http://schemas.openxmlformats.org/presentationml/2006/main">
  <p:tag name="NUM" val="10"/>
</p:tagLst>
</file>

<file path=ppt/tags/tag315.xml><?xml version="1.0" encoding="utf-8"?>
<p:tagLst xmlns:a="http://schemas.openxmlformats.org/drawingml/2006/main" xmlns:r="http://schemas.openxmlformats.org/officeDocument/2006/relationships" xmlns:p="http://schemas.openxmlformats.org/presentationml/2006/main">
  <p:tag name="NUM" val="11"/>
</p:tagLst>
</file>

<file path=ppt/tags/tag316.xml><?xml version="1.0" encoding="utf-8"?>
<p:tagLst xmlns:a="http://schemas.openxmlformats.org/drawingml/2006/main" xmlns:r="http://schemas.openxmlformats.org/officeDocument/2006/relationships" xmlns:p="http://schemas.openxmlformats.org/presentationml/2006/main">
  <p:tag name="NUM" val="1"/>
</p:tagLst>
</file>

<file path=ppt/tags/tag317.xml><?xml version="1.0" encoding="utf-8"?>
<p:tagLst xmlns:a="http://schemas.openxmlformats.org/drawingml/2006/main" xmlns:r="http://schemas.openxmlformats.org/officeDocument/2006/relationships" xmlns:p="http://schemas.openxmlformats.org/presentationml/2006/main">
  <p:tag name="NUM" val="2"/>
</p:tagLst>
</file>

<file path=ppt/tags/tag318.xml><?xml version="1.0" encoding="utf-8"?>
<p:tagLst xmlns:a="http://schemas.openxmlformats.org/drawingml/2006/main" xmlns:r="http://schemas.openxmlformats.org/officeDocument/2006/relationships" xmlns:p="http://schemas.openxmlformats.org/presentationml/2006/main">
  <p:tag name="NUM" val="3"/>
</p:tagLst>
</file>

<file path=ppt/tags/tag319.xml><?xml version="1.0" encoding="utf-8"?>
<p:tagLst xmlns:a="http://schemas.openxmlformats.org/drawingml/2006/main" xmlns:r="http://schemas.openxmlformats.org/officeDocument/2006/relationships" xmlns:p="http://schemas.openxmlformats.org/presentationml/2006/main">
  <p:tag name="NUM" val="4"/>
</p:tagLst>
</file>

<file path=ppt/tags/tag320.xml><?xml version="1.0" encoding="utf-8"?>
<p:tagLst xmlns:a="http://schemas.openxmlformats.org/drawingml/2006/main" xmlns:r="http://schemas.openxmlformats.org/officeDocument/2006/relationships" xmlns:p="http://schemas.openxmlformats.org/presentationml/2006/main">
  <p:tag name="NUM" val="5"/>
</p:tagLst>
</file>

<file path=ppt/tags/tag321.xml><?xml version="1.0" encoding="utf-8"?>
<p:tagLst xmlns:a="http://schemas.openxmlformats.org/drawingml/2006/main" xmlns:r="http://schemas.openxmlformats.org/officeDocument/2006/relationships" xmlns:p="http://schemas.openxmlformats.org/presentationml/2006/main">
  <p:tag name="NUM" val="6"/>
</p:tagLst>
</file>

<file path=ppt/tags/tag322.xml><?xml version="1.0" encoding="utf-8"?>
<p:tagLst xmlns:a="http://schemas.openxmlformats.org/drawingml/2006/main" xmlns:r="http://schemas.openxmlformats.org/officeDocument/2006/relationships" xmlns:p="http://schemas.openxmlformats.org/presentationml/2006/main">
  <p:tag name="NUM" val="7"/>
</p:tagLst>
</file>

<file path=ppt/tags/tag323.xml><?xml version="1.0" encoding="utf-8"?>
<p:tagLst xmlns:a="http://schemas.openxmlformats.org/drawingml/2006/main" xmlns:r="http://schemas.openxmlformats.org/officeDocument/2006/relationships" xmlns:p="http://schemas.openxmlformats.org/presentationml/2006/main">
  <p:tag name="NUM" val="8"/>
</p:tagLst>
</file>

<file path=ppt/tags/tag324.xml><?xml version="1.0" encoding="utf-8"?>
<p:tagLst xmlns:a="http://schemas.openxmlformats.org/drawingml/2006/main" xmlns:r="http://schemas.openxmlformats.org/officeDocument/2006/relationships" xmlns:p="http://schemas.openxmlformats.org/presentationml/2006/main">
  <p:tag name="NUM" val="9"/>
</p:tagLst>
</file>

<file path=ppt/tags/tag325.xml><?xml version="1.0" encoding="utf-8"?>
<p:tagLst xmlns:a="http://schemas.openxmlformats.org/drawingml/2006/main" xmlns:r="http://schemas.openxmlformats.org/officeDocument/2006/relationships" xmlns:p="http://schemas.openxmlformats.org/presentationml/2006/main">
  <p:tag name="NUM" val="10"/>
</p:tagLst>
</file>

<file path=ppt/tags/tag326.xml><?xml version="1.0" encoding="utf-8"?>
<p:tagLst xmlns:a="http://schemas.openxmlformats.org/drawingml/2006/main" xmlns:r="http://schemas.openxmlformats.org/officeDocument/2006/relationships" xmlns:p="http://schemas.openxmlformats.org/presentationml/2006/main">
  <p:tag name="NUM" val="11"/>
</p:tagLst>
</file>

<file path=ppt/tags/tag327.xml><?xml version="1.0" encoding="utf-8"?>
<p:tagLst xmlns:a="http://schemas.openxmlformats.org/drawingml/2006/main" xmlns:r="http://schemas.openxmlformats.org/officeDocument/2006/relationships" xmlns:p="http://schemas.openxmlformats.org/presentationml/2006/main">
  <p:tag name="NUM" val="12"/>
</p:tagLst>
</file>

<file path=ppt/tags/tag328.xml><?xml version="1.0" encoding="utf-8"?>
<p:tagLst xmlns:a="http://schemas.openxmlformats.org/drawingml/2006/main" xmlns:r="http://schemas.openxmlformats.org/officeDocument/2006/relationships" xmlns:p="http://schemas.openxmlformats.org/presentationml/2006/main">
  <p:tag name="NUM" val="13"/>
</p:tagLst>
</file>

<file path=ppt/tags/tag329.xml><?xml version="1.0" encoding="utf-8"?>
<p:tagLst xmlns:a="http://schemas.openxmlformats.org/drawingml/2006/main" xmlns:r="http://schemas.openxmlformats.org/officeDocument/2006/relationships" xmlns:p="http://schemas.openxmlformats.org/presentationml/2006/main">
  <p:tag name="NUM" val="14"/>
</p:tagLst>
</file>

<file path=ppt/tags/tag330.xml><?xml version="1.0" encoding="utf-8"?>
<p:tagLst xmlns:a="http://schemas.openxmlformats.org/drawingml/2006/main" xmlns:r="http://schemas.openxmlformats.org/officeDocument/2006/relationships" xmlns:p="http://schemas.openxmlformats.org/presentationml/2006/main">
  <p:tag name="NUM" val="15"/>
</p:tagLst>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de projet" ma:contentTypeID="0x010100F6681E3BDF397F418586AC591ADC81BB00D1DA235C7CC4DE4D831146A88CC7B589" ma:contentTypeVersion="0" ma:contentTypeDescription="" ma:contentTypeScope="" ma:versionID="c9b2a2e11993c1806badbed5e2ea6458">
  <xsd:schema xmlns:xsd="http://www.w3.org/2001/XMLSchema" xmlns:xs="http://www.w3.org/2001/XMLSchema" xmlns:p="http://schemas.microsoft.com/office/2006/metadata/properties" xmlns:ns2="a091097b-8ae3-4832-a2b2-51f9a78aeacd" xmlns:ns3="a84ed267-86d5-4fa1-a3cb-2fed497fe84f" targetNamespace="http://schemas.microsoft.com/office/2006/metadata/properties" ma:root="true" ma:fieldsID="4d57903a6b7f7cfc597c8fc73a28f6ef" ns2:_="" ns3:_="">
    <xsd:import namespace="a091097b-8ae3-4832-a2b2-51f9a78aeacd"/>
    <xsd:import namespace="a84ed267-86d5-4fa1-a3cb-2fed497fe84f"/>
    <xsd:element name="properties">
      <xsd:complexType>
        <xsd:sequence>
          <xsd:element name="documentManagement">
            <xsd:complexType>
              <xsd:all>
                <xsd:element ref="ns2:Projet"/>
                <xsd:element ref="ns2:Provenance" minOccurs="0"/>
                <xsd:element ref="ns2:Déposant"/>
                <xsd:element ref="ns2:Catégorie_x0020_de_x0020_document" minOccurs="0"/>
                <xsd:element ref="ns2:Sous-catégorie" minOccurs="0"/>
                <xsd:element ref="ns2:Phase"/>
                <xsd:element ref="ns2:Précision_x0020_de_x0020_document" minOccurs="0"/>
                <xsd:element ref="ns2:Sujet" minOccurs="0"/>
                <xsd:element ref="ns2:Cote_x0020_de_x0020_déposant" minOccurs="0"/>
                <xsd:element ref="ns2:Accés_x0020_restreint" minOccurs="0"/>
                <xsd:element ref="ns2:Cote_x0020_de_x0020_piéce" minOccurs="0"/>
                <xsd:element ref="ns2:Inscrit_x0020_au_x0020_plumitif" minOccurs="0"/>
                <xsd:element ref="ns2:Numéro_x0020_plumitif" minOccurs="0"/>
                <xsd:element ref="ns2:Diffusable_x0020_sur_x0020_le_x0020_Web" minOccurs="0"/>
                <xsd:element ref="ns2:Ne_x0020_pas_x0020_envoyer_x0020_d_x0027_alerte" minOccurs="0"/>
                <xsd:element ref="ns2:Confidentiel"/>
                <xsd:element ref="ns2:Date_x0020_de_x0020_confidentialité_x0020_relevée" minOccurs="0"/>
                <xsd:element ref="ns2:Copie_x0020_papier_x0020_reçue" minOccurs="0"/>
                <xsd:element ref="ns2:Date_x0020_de_x0020_réception_x0020_copie_x0020_papier" minOccurs="0"/>
                <xsd:element ref="ns3:_dlc_DocId" minOccurs="0"/>
                <xsd:element ref="ns3:_dlc_DocIdUrl" minOccurs="0"/>
                <xsd:element ref="ns3:_dlc_DocIdPersistId" minOccurs="0"/>
                <xsd:element ref="ns2:Hidden_UploadedBy" minOccurs="0"/>
                <xsd:element ref="ns2:Hidden_UploadedAt" minOccurs="0"/>
                <xsd:element ref="ns2:Hidden_ApprovedBy" minOccurs="0"/>
                <xsd:element ref="ns2:Hidden_ApprovedAt" minOccurs="0"/>
                <xsd:element ref="ns2:Statu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91097b-8ae3-4832-a2b2-51f9a78aeacd" elementFormDefault="qualified">
    <xsd:import namespace="http://schemas.microsoft.com/office/2006/documentManagement/types"/>
    <xsd:import namespace="http://schemas.microsoft.com/office/infopath/2007/PartnerControls"/>
    <xsd:element name="Projet" ma:index="1" ma:displayName="Projet" ma:list="{CE87CB4F-F3B1-42AD-9CE0-0125D6B4080B}" ma:internalName="Projet" ma:readOnly="false" ma:showField="Num_x00e9_ro_x0020_du_x0020_proj" ma:web="{76ddd5ea-d475-414e-8091-4675c7a4bd1a}">
      <xsd:simpleType>
        <xsd:restriction base="dms:Lookup"/>
      </xsd:simpleType>
    </xsd:element>
    <xsd:element name="Provenance" ma:index="2" nillable="true" ma:displayName="Provenance" ma:list="{3A1A4597-1672-4F84-9DE7-FBA0AEBF9CE3}" ma:internalName="Provenance" ma:showField="Title" ma:web="{76ddd5ea-d475-414e-8091-4675c7a4bd1a}">
      <xsd:simpleType>
        <xsd:restriction base="dms:Lookup"/>
      </xsd:simpleType>
    </xsd:element>
    <xsd:element name="Déposant" ma:index="3" ma:displayName="Déposant" ma:list="{A2D4550E-DC70-4FE1-8010-4C446E5D8D2C}" ma:internalName="D_x00e9_posant" ma:showField="Code" ma:web="{76ddd5ea-d475-414e-8091-4675c7a4bd1a}">
      <xsd:simpleType>
        <xsd:restriction base="dms:Lookup"/>
      </xsd:simpleType>
    </xsd:element>
    <xsd:element name="Catégorie_x0020_de_x0020_document" ma:index="4" nillable="true" ma:displayName="Catégorie de document" ma:list="{F7545102-6201-4483-9929-E858F36BE31E}" ma:internalName="Cat_x00e9_gorie_x0020_de_x0020_document" ma:showField="Title" ma:web="{76ddd5ea-d475-414e-8091-4675c7a4bd1a}">
      <xsd:simpleType>
        <xsd:restriction base="dms:Lookup"/>
      </xsd:simpleType>
    </xsd:element>
    <xsd:element name="Sous-catégorie" ma:index="5" nillable="true" ma:displayName="Sous-catégorie" ma:list="{8F61632E-9A95-48F5-95F9-D05D88255F44}" ma:internalName="Sous_x002d_cat_x00e9_gorie" ma:showField="Title" ma:web="{76ddd5ea-d475-414e-8091-4675c7a4bd1a}">
      <xsd:simpleType>
        <xsd:restriction base="dms:Lookup"/>
      </xsd:simpleType>
    </xsd:element>
    <xsd:element name="Phase" ma:index="6" ma:displayName="Phase" ma:list="{1721197D-7382-4457-968B-EC653058772A}" ma:internalName="Phase" ma:showField="Title" ma:web="{76ddd5ea-d475-414e-8091-4675c7a4bd1a}">
      <xsd:simpleType>
        <xsd:restriction base="dms:Lookup"/>
      </xsd:simpleType>
    </xsd:element>
    <xsd:element name="Précision_x0020_de_x0020_document" ma:index="7" nillable="true" ma:displayName="Précisions de document" ma:hidden="true" ma:list="{CD8F73AF-CF7D-4F56-B7C5-E37D10A86459}" ma:internalName="Pr_x00e9_cision_x0020_de_x0020_document" ma:readOnly="false" ma:showField="Title" ma:web="{76ddd5ea-d475-414e-8091-4675c7a4bd1a}">
      <xsd:simpleType>
        <xsd:restriction base="dms:Lookup"/>
      </xsd:simpleType>
    </xsd:element>
    <xsd:element name="Sujet" ma:index="8" nillable="true" ma:displayName="Sujet" ma:internalName="Sujet">
      <xsd:simpleType>
        <xsd:restriction base="dms:Note">
          <xsd:maxLength value="255"/>
        </xsd:restriction>
      </xsd:simpleType>
    </xsd:element>
    <xsd:element name="Cote_x0020_de_x0020_déposant" ma:index="9" nillable="true" ma:displayName="Cote déposant" ma:internalName="Cote_x0020_de_x0020_d_x00e9_posant">
      <xsd:simpleType>
        <xsd:restriction base="dms:Text">
          <xsd:maxLength value="255"/>
        </xsd:restriction>
      </xsd:simpleType>
    </xsd:element>
    <xsd:element name="Accés_x0020_restreint" ma:index="10" nillable="true" ma:displayName="Accès restreint" ma:default="0" ma:internalName="Acc_x00e9_s_x0020_restreint">
      <xsd:simpleType>
        <xsd:restriction base="dms:Boolean"/>
      </xsd:simpleType>
    </xsd:element>
    <xsd:element name="Cote_x0020_de_x0020_piéce" ma:index="11" nillable="true" ma:displayName="Cote de pièce" ma:internalName="Cote_x0020_de_x0020_pi_x00e9_ce">
      <xsd:simpleType>
        <xsd:restriction base="dms:Text">
          <xsd:maxLength value="255"/>
        </xsd:restriction>
      </xsd:simpleType>
    </xsd:element>
    <xsd:element name="Inscrit_x0020_au_x0020_plumitif" ma:index="12" nillable="true" ma:displayName="Inscrit au plumitif" ma:default="1" ma:internalName="Inscrit_x0020_au_x0020_plumitif">
      <xsd:simpleType>
        <xsd:restriction base="dms:Boolean"/>
      </xsd:simpleType>
    </xsd:element>
    <xsd:element name="Numéro_x0020_plumitif" ma:index="13" nillable="true" ma:displayName="Numéro plumitif" ma:decimals="0" ma:internalName="Num_x00e9_ro_x0020_plumitif">
      <xsd:simpleType>
        <xsd:restriction base="dms:Number">
          <xsd:maxInclusive value="9999"/>
          <xsd:minInclusive value="1"/>
        </xsd:restriction>
      </xsd:simpleType>
    </xsd:element>
    <xsd:element name="Diffusable_x0020_sur_x0020_le_x0020_Web" ma:index="14" nillable="true" ma:displayName="Diffusable sur le Web" ma:default="1" ma:internalName="Diffusable_x0020_sur_x0020_le_x0020_Web">
      <xsd:simpleType>
        <xsd:restriction base="dms:Boolean"/>
      </xsd:simpleType>
    </xsd:element>
    <xsd:element name="Ne_x0020_pas_x0020_envoyer_x0020_d_x0027_alerte" ma:index="15" nillable="true" ma:displayName="Ne pas envoyer d'alerte" ma:default="1" ma:internalName="Ne_x0020_pas_x0020_envoyer_x0020_d_x0027_alerte">
      <xsd:simpleType>
        <xsd:restriction base="dms:Boolean"/>
      </xsd:simpleType>
    </xsd:element>
    <xsd:element name="Confidentiel" ma:index="16" ma:displayName="Confidentiel" ma:list="{79B26B89-E55A-4B03-BEFA-7EE3A90275CF}" ma:internalName="Confidentiel" ma:showField="Title" ma:web="{76ddd5ea-d475-414e-8091-4675c7a4bd1a}">
      <xsd:simpleType>
        <xsd:restriction base="dms:Lookup"/>
      </xsd:simpleType>
    </xsd:element>
    <xsd:element name="Date_x0020_de_x0020_confidentialité_x0020_relevée" ma:index="17" nillable="true" ma:displayName="Date de confidentialité relevée" ma:format="DateOnly" ma:internalName="Date_x0020_de_x0020_confidentialit_x00e9__x0020_relev_x00e9_e">
      <xsd:simpleType>
        <xsd:restriction base="dms:DateTime"/>
      </xsd:simpleType>
    </xsd:element>
    <xsd:element name="Copie_x0020_papier_x0020_reçue" ma:index="18" nillable="true" ma:displayName="Copie papier reçue" ma:default="0" ma:internalName="Copie_x0020_papier_x0020_re_x00e7_ue">
      <xsd:simpleType>
        <xsd:restriction base="dms:Boolean"/>
      </xsd:simpleType>
    </xsd:element>
    <xsd:element name="Date_x0020_de_x0020_réception_x0020_copie_x0020_papier" ma:index="19" nillable="true" ma:displayName="Date de réception copie papier" ma:format="DateOnly" ma:internalName="Date_x0020_de_x0020_r_x00e9_ception_x0020_copie_x0020_papier">
      <xsd:simpleType>
        <xsd:restriction base="dms:DateTime"/>
      </xsd:simpleType>
    </xsd:element>
    <xsd:element name="Hidden_UploadedBy" ma:index="33" nillable="true" ma:displayName="Hidden_UploadedBy" ma:hidden="true" ma:internalName="Hidden_UploadedBy" ma:readOnly="false">
      <xsd:simpleType>
        <xsd:restriction base="dms:Text">
          <xsd:maxLength value="100"/>
        </xsd:restriction>
      </xsd:simpleType>
    </xsd:element>
    <xsd:element name="Hidden_UploadedAt" ma:index="34" nillable="true" ma:displayName="Hidden_UploadedAt" ma:default="[today]" ma:format="DateTime" ma:hidden="true" ma:internalName="Hidden_UploadedAt" ma:readOnly="false">
      <xsd:simpleType>
        <xsd:restriction base="dms:DateTime"/>
      </xsd:simpleType>
    </xsd:element>
    <xsd:element name="Hidden_ApprovedBy" ma:index="35" nillable="true" ma:displayName="Hidden_ApprovedBy" ma:hidden="true" ma:internalName="Hidden_ApprovedBy" ma:readOnly="false">
      <xsd:simpleType>
        <xsd:restriction base="dms:Text">
          <xsd:maxLength value="100"/>
        </xsd:restriction>
      </xsd:simpleType>
    </xsd:element>
    <xsd:element name="Hidden_ApprovedAt" ma:index="36" nillable="true" ma:displayName="Hidden_ApprovedAt" ma:default="[today]" ma:format="DateTime" ma:hidden="true" ma:internalName="Hidden_ApprovedAt" ma:readOnly="false">
      <xsd:simpleType>
        <xsd:restriction base="dms:DateTime"/>
      </xsd:simpleType>
    </xsd:element>
    <xsd:element name="Statut" ma:index="37" nillable="true" ma:displayName="Statut" ma:hidden="true" ma:internalName="Statut" ma:readOnly="false">
      <xsd:simpleType>
        <xsd:restriction base="dms:Text">
          <xsd:maxLength value="10"/>
        </xsd:restriction>
      </xsd:simpleType>
    </xsd:element>
  </xsd:schema>
  <xsd:schema xmlns:xsd="http://www.w3.org/2001/XMLSchema" xmlns:xs="http://www.w3.org/2001/XMLSchema" xmlns:dms="http://schemas.microsoft.com/office/2006/documentManagement/types" xmlns:pc="http://schemas.microsoft.com/office/infopath/2007/PartnerControls" targetNamespace="a84ed267-86d5-4fa1-a3cb-2fed497fe84f" elementFormDefault="qualified">
    <xsd:import namespace="http://schemas.microsoft.com/office/2006/documentManagement/types"/>
    <xsd:import namespace="http://schemas.microsoft.com/office/infopath/2007/PartnerControls"/>
    <xsd:element name="_dlc_DocId" ma:index="22" nillable="true" ma:displayName="Valeur d’ID de document" ma:description="Valeur de l’ID de document affecté à cet élément." ma:internalName="_dlc_DocId" ma:readOnly="true">
      <xsd:simpleType>
        <xsd:restriction base="dms:Text"/>
      </xsd:simpleType>
    </xsd:element>
    <xsd:element name="_dlc_DocIdUrl" ma:index="23"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Conserver l’ID" ma:description="Conserver l’ID lors de l’ajout."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idden_UploadedAt xmlns="a091097b-8ae3-4832-a2b2-51f9a78aeacd">2026-10-19T12:22:24+00:00</Hidden_UploadedAt>
    <Provenance xmlns="a091097b-8ae3-4832-a2b2-51f9a78aeacd">2</Provenance>
    <Accés_x0020_restreint xmlns="a091097b-8ae3-4832-a2b2-51f9a78aeacd">false</Accés_x0020_restreint>
    <Précision_x0020_de_x0020_document xmlns="a091097b-8ae3-4832-a2b2-51f9a78aeacd" xsi:nil="true"/>
    <Déposant xmlns="a091097b-8ae3-4832-a2b2-51f9a78aeacd">16</Déposant>
    <Sous-catégorie xmlns="a091097b-8ae3-4832-a2b2-51f9a78aeacd">298</Sous-catégorie>
    <Copie_x0020_papier_x0020_reçue xmlns="a091097b-8ae3-4832-a2b2-51f9a78aeacd">false</Copie_x0020_papier_x0020_reçue>
    <Phase xmlns="a091097b-8ae3-4832-a2b2-51f9a78aeacd">1</Phase>
    <Sujet xmlns="a091097b-8ae3-4832-a2b2-51f9a78aeacd">Présentation du mémoire conjoint de l'ACEFO et de l'AHQ-ARQ</Sujet>
    <Cote_x0020_de_x0020_déposant xmlns="a091097b-8ae3-4832-a2b2-51f9a78aeacd" xsi:nil="true"/>
    <Confidentiel xmlns="a091097b-8ae3-4832-a2b2-51f9a78aeacd">3</Confidentiel>
    <Hidden_UploadedBy xmlns="a091097b-8ae3-4832-a2b2-51f9a78aeacd">fnadon_dhcavocats.ca#EXT#@rdeqc.onmicrosoft.com</Hidden_UploadedBy>
    <Inscrit_x0020_au_x0020_plumitif xmlns="a091097b-8ae3-4832-a2b2-51f9a78aeacd">true</Inscrit_x0020_au_x0020_plumitif>
    <Statut xmlns="a091097b-8ae3-4832-a2b2-51f9a78aeacd">Approuvé</Statut>
    <Catégorie_x0020_de_x0020_document xmlns="a091097b-8ae3-4832-a2b2-51f9a78aeacd">2</Catégorie_x0020_de_x0020_document>
    <Date_x0020_de_x0020_confidentialité_x0020_relevée xmlns="a091097b-8ae3-4832-a2b2-51f9a78aeacd" xsi:nil="true"/>
    <Diffusable_x0020_sur_x0020_le_x0020_Web xmlns="a091097b-8ae3-4832-a2b2-51f9a78aeacd">true</Diffusable_x0020_sur_x0020_le_x0020_Web>
    <Projet xmlns="a091097b-8ae3-4832-a2b2-51f9a78aeacd">1595</Projet>
    <Date_x0020_de_x0020_réception_x0020_copie_x0020_papier xmlns="a091097b-8ae3-4832-a2b2-51f9a78aeacd" xsi:nil="true"/>
    <Numéro_x0020_plumitif xmlns="a091097b-8ae3-4832-a2b2-51f9a78aeacd">212</Numéro_x0020_plumitif>
    <Hidden_ApprovedBy xmlns="a091097b-8ae3-4832-a2b2-51f9a78aeacd">Slimani, Salima</Hidden_ApprovedBy>
    <Hidden_ApprovedAt xmlns="a091097b-8ae3-4832-a2b2-51f9a78aeacd">2026-10-19T12:37:10+00:00</Hidden_ApprovedAt>
    <Cote_x0020_de_x0020_piéce xmlns="a091097b-8ae3-4832-a2b2-51f9a78aeacd">  C-ACEFO-0008</Cote_x0020_de_x0020_piéce>
    <Ne_x0020_pas_x0020_envoyer_x0020_d_x0027_alerte xmlns="a091097b-8ae3-4832-a2b2-51f9a78aeacd">true</Ne_x0020_pas_x0020_envoyer_x0020_d_x0027_alerte>
    <_dlc_DocId xmlns="a84ed267-86d5-4fa1-a3cb-2fed497fe84f">W2HFWTQUJJY6-1302387227-213</_dlc_DocId>
    <_dlc_DocIdUrl xmlns="a84ed267-86d5-4fa1-a3cb-2fed497fe84f">
      <Url>https://sde.regie-energie.qc.ca/1595/_layouts/15/DocIdRedir.aspx?ID=W2HFWTQUJJY6-1302387227-213</Url>
      <Description>W2HFWTQUJJY6-1302387227-213</Description>
    </_dlc_DocIdUrl>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9356516-998D-439E-B5EC-7E20F13E8206}"/>
</file>

<file path=customXml/itemProps2.xml><?xml version="1.0" encoding="utf-8"?>
<ds:datastoreItem xmlns:ds="http://schemas.openxmlformats.org/officeDocument/2006/customXml" ds:itemID="{78D4F4EA-3F14-4D02-B326-6ADC670431F6}"/>
</file>

<file path=customXml/itemProps3.xml><?xml version="1.0" encoding="utf-8"?>
<ds:datastoreItem xmlns:ds="http://schemas.openxmlformats.org/officeDocument/2006/customXml" ds:itemID="{10046E6F-FC04-4339-ABE5-621A1B777830}"/>
</file>

<file path=customXml/itemProps4.xml><?xml version="1.0" encoding="utf-8"?>
<ds:datastoreItem xmlns:ds="http://schemas.openxmlformats.org/officeDocument/2006/customXml" ds:itemID="{4E3F92F3-7DBE-46F0-AAB7-AE6C1FA5C1BB}"/>
</file>

<file path=customXml/itemProps5.xml><?xml version="1.0" encoding="utf-8"?>
<ds:datastoreItem xmlns:ds="http://schemas.openxmlformats.org/officeDocument/2006/customXml" ds:itemID="{0342273E-2362-48CA-A7CD-18F79090F976}"/>
</file>

<file path=docProps/app.xml><?xml version="1.0" encoding="utf-8"?>
<Properties xmlns="http://schemas.openxmlformats.org/officeDocument/2006/extended-properties" xmlns:vt="http://schemas.openxmlformats.org/officeDocument/2006/docPropsVTypes">
  <TotalTime>2126</TotalTime>
  <Words>2730</Words>
  <Application>Microsoft Office PowerPoint</Application>
  <PresentationFormat>Personnalisé</PresentationFormat>
  <Paragraphs>309</Paragraphs>
  <Slides>22</Slides>
  <Notes>22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Aptos</vt:lpstr>
      <vt:lpstr>Arial</vt:lpstr>
      <vt:lpstr>Calibri</vt:lpstr>
      <vt:lpstr>Calibri Light</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Gaultier Barry-Camu</dc:creator>
  <cp:lastModifiedBy>France Nadon</cp:lastModifiedBy>
  <cp:revision>4</cp:revision>
  <dcterms:created xsi:type="dcterms:W3CDTF">2026-10-15T18:02:14Z</dcterms:created>
  <dcterms:modified xsi:type="dcterms:W3CDTF">2026-10-19T12:16:20Z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CWorkbookID">
    <vt:lpwstr>1aff20e3-a20f-485a-b7fc-c23e4cfdf658</vt:lpwstr>
  </property>
  <property fmtid="{D5CDD505-2E9C-101B-9397-08002B2CF9AE}" pid="3" name="JCEntity">
    <vt:lpwstr>pWKpJIKUpZ2nsQReimmbg2bWBWiosN8F</vt:lpwstr>
  </property>
  <property fmtid="{D5CDD505-2E9C-101B-9397-08002B2CF9AE}" pid="4" name="JCDocMatterID">
    <vt:lpwstr>3951</vt:lpwstr>
  </property>
  <property fmtid="{D5CDD505-2E9C-101B-9397-08002B2CF9AE}" pid="5" name="JCSaveFormat">
    <vt:lpwstr>0</vt:lpwstr>
  </property>
  <property fmtid="{D5CDD505-2E9C-101B-9397-08002B2CF9AE}" pid="6" name="ContentTypeId">
    <vt:lpwstr>0x010100F6681E3BDF397F418586AC591ADC81BB00D1DA235C7CC4DE4D831146A88CC7B589</vt:lpwstr>
  </property>
  <property fmtid="{D5CDD505-2E9C-101B-9397-08002B2CF9AE}" pid="7" name="_dlc_DocIdItemGuid">
    <vt:lpwstr>df1b228b-ad94-4f96-b85c-5f95c45e3c4f</vt:lpwstr>
  </property>
  <property fmtid="{D5CDD505-2E9C-101B-9397-08002B2CF9AE}" pid="9" name="xd_ProgID">
    <vt:lpwstr/>
  </property>
  <property fmtid="{D5CDD505-2E9C-101B-9397-08002B2CF9AE}" pid="10" name="_SourceUrl">
    <vt:lpwstr/>
  </property>
  <property fmtid="{D5CDD505-2E9C-101B-9397-08002B2CF9AE}" pid="11" name="_SharedFileIndex">
    <vt:lpwstr/>
  </property>
  <property fmtid="{D5CDD505-2E9C-101B-9397-08002B2CF9AE}" pid="12" name="TemplateUrl">
    <vt:lpwstr/>
  </property>
</Properties>
</file>